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2"/>
  </p:notesMasterIdLst>
  <p:sldIdLst>
    <p:sldId id="258" r:id="rId2"/>
    <p:sldId id="259" r:id="rId3"/>
    <p:sldId id="260" r:id="rId4"/>
    <p:sldId id="261" r:id="rId5"/>
    <p:sldId id="263" r:id="rId6"/>
    <p:sldId id="262" r:id="rId7"/>
    <p:sldId id="276" r:id="rId8"/>
    <p:sldId id="265" r:id="rId9"/>
    <p:sldId id="264" r:id="rId10"/>
    <p:sldId id="274" r:id="rId11"/>
    <p:sldId id="275" r:id="rId12"/>
    <p:sldId id="277" r:id="rId13"/>
    <p:sldId id="268" r:id="rId14"/>
    <p:sldId id="273" r:id="rId15"/>
    <p:sldId id="269" r:id="rId16"/>
    <p:sldId id="267" r:id="rId17"/>
    <p:sldId id="270" r:id="rId18"/>
    <p:sldId id="266"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9" d="100"/>
          <a:sy n="79" d="100"/>
        </p:scale>
        <p:origin x="114"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D10A9-CEAB-4614-A620-BCFE014121D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E2EB251-F11C-4044-BF53-1D7CCECE56EE}">
      <dgm:prSet/>
      <dgm:spPr/>
      <dgm:t>
        <a:bodyPr/>
        <a:lstStyle/>
        <a:p>
          <a:r>
            <a:rPr lang="en-US"/>
            <a:t>Disagreement among adult children about care</a:t>
          </a:r>
        </a:p>
      </dgm:t>
    </dgm:pt>
    <dgm:pt modelId="{216E23C5-18E4-443F-83CD-5B0A74A8559E}" type="parTrans" cxnId="{D98F5FEE-AC53-4A75-86C2-E43AC177CD53}">
      <dgm:prSet/>
      <dgm:spPr/>
      <dgm:t>
        <a:bodyPr/>
        <a:lstStyle/>
        <a:p>
          <a:endParaRPr lang="en-US"/>
        </a:p>
      </dgm:t>
    </dgm:pt>
    <dgm:pt modelId="{AD4E5F4F-173D-4479-ADD9-13C400D3AF61}" type="sibTrans" cxnId="{D98F5FEE-AC53-4A75-86C2-E43AC177CD53}">
      <dgm:prSet/>
      <dgm:spPr/>
      <dgm:t>
        <a:bodyPr/>
        <a:lstStyle/>
        <a:p>
          <a:endParaRPr lang="en-US"/>
        </a:p>
      </dgm:t>
    </dgm:pt>
    <dgm:pt modelId="{2662B7E7-8C76-483D-84E9-3E7237F657F7}">
      <dgm:prSet/>
      <dgm:spPr/>
      <dgm:t>
        <a:bodyPr/>
        <a:lstStyle/>
        <a:p>
          <a:r>
            <a:rPr lang="en-US"/>
            <a:t>Disagreement among adult children about finances</a:t>
          </a:r>
        </a:p>
      </dgm:t>
    </dgm:pt>
    <dgm:pt modelId="{78F39C79-BB8A-412C-B896-BAD9D367BD35}" type="parTrans" cxnId="{2D6ED5C0-ABE7-4144-BCC3-1F1A6B333144}">
      <dgm:prSet/>
      <dgm:spPr/>
      <dgm:t>
        <a:bodyPr/>
        <a:lstStyle/>
        <a:p>
          <a:endParaRPr lang="en-US"/>
        </a:p>
      </dgm:t>
    </dgm:pt>
    <dgm:pt modelId="{0F9EAEDE-786C-4E4B-A941-BC27C9A47183}" type="sibTrans" cxnId="{2D6ED5C0-ABE7-4144-BCC3-1F1A6B333144}">
      <dgm:prSet/>
      <dgm:spPr/>
      <dgm:t>
        <a:bodyPr/>
        <a:lstStyle/>
        <a:p>
          <a:endParaRPr lang="en-US"/>
        </a:p>
      </dgm:t>
    </dgm:pt>
    <dgm:pt modelId="{61EAE983-7EAE-4CC0-9532-470513A7CABC}">
      <dgm:prSet/>
      <dgm:spPr/>
      <dgm:t>
        <a:bodyPr/>
        <a:lstStyle/>
        <a:p>
          <a:r>
            <a:rPr lang="en-US"/>
            <a:t>Family Farms </a:t>
          </a:r>
        </a:p>
      </dgm:t>
    </dgm:pt>
    <dgm:pt modelId="{BC3DB028-097B-4F91-97D7-54180227D5B7}" type="parTrans" cxnId="{F80DAE57-1EBB-4A15-BA15-419AE7E3A075}">
      <dgm:prSet/>
      <dgm:spPr/>
      <dgm:t>
        <a:bodyPr/>
        <a:lstStyle/>
        <a:p>
          <a:endParaRPr lang="en-US"/>
        </a:p>
      </dgm:t>
    </dgm:pt>
    <dgm:pt modelId="{A824E5A4-B487-4B6A-9A67-BCCFFC50C268}" type="sibTrans" cxnId="{F80DAE57-1EBB-4A15-BA15-419AE7E3A075}">
      <dgm:prSet/>
      <dgm:spPr/>
      <dgm:t>
        <a:bodyPr/>
        <a:lstStyle/>
        <a:p>
          <a:endParaRPr lang="en-US"/>
        </a:p>
      </dgm:t>
    </dgm:pt>
    <dgm:pt modelId="{3A5E5425-7F48-4531-869A-C2DD611AAC10}">
      <dgm:prSet/>
      <dgm:spPr/>
      <dgm:t>
        <a:bodyPr/>
        <a:lstStyle/>
        <a:p>
          <a:r>
            <a:rPr lang="en-US" dirty="0"/>
            <a:t>Inheritance Issues </a:t>
          </a:r>
        </a:p>
      </dgm:t>
    </dgm:pt>
    <dgm:pt modelId="{B4B366F2-E3D3-4E7C-9B4E-B269665CB79F}" type="parTrans" cxnId="{0C261D43-B81A-45C8-B931-48866BDF689C}">
      <dgm:prSet/>
      <dgm:spPr/>
      <dgm:t>
        <a:bodyPr/>
        <a:lstStyle/>
        <a:p>
          <a:endParaRPr lang="en-US"/>
        </a:p>
      </dgm:t>
    </dgm:pt>
    <dgm:pt modelId="{F1152E7F-B80D-48DA-93A9-52049DAF6E27}" type="sibTrans" cxnId="{0C261D43-B81A-45C8-B931-48866BDF689C}">
      <dgm:prSet/>
      <dgm:spPr/>
      <dgm:t>
        <a:bodyPr/>
        <a:lstStyle/>
        <a:p>
          <a:endParaRPr lang="en-US"/>
        </a:p>
      </dgm:t>
    </dgm:pt>
    <dgm:pt modelId="{147890F7-38C3-41A5-9290-0C73B3659249}">
      <dgm:prSet/>
      <dgm:spPr/>
      <dgm:t>
        <a:bodyPr/>
        <a:lstStyle/>
        <a:p>
          <a:r>
            <a:rPr lang="en-US" dirty="0"/>
            <a:t>Blended Families</a:t>
          </a:r>
        </a:p>
      </dgm:t>
    </dgm:pt>
    <dgm:pt modelId="{BBA00A39-6F81-4E97-AF11-B16305CDBA99}" type="parTrans" cxnId="{1A1DF5C5-3695-44C5-A8D7-296F4CE18131}">
      <dgm:prSet/>
      <dgm:spPr/>
      <dgm:t>
        <a:bodyPr/>
        <a:lstStyle/>
        <a:p>
          <a:endParaRPr lang="en-US"/>
        </a:p>
      </dgm:t>
    </dgm:pt>
    <dgm:pt modelId="{516C4249-17EE-48BF-B84C-6EAE81FBE939}" type="sibTrans" cxnId="{1A1DF5C5-3695-44C5-A8D7-296F4CE18131}">
      <dgm:prSet/>
      <dgm:spPr/>
      <dgm:t>
        <a:bodyPr/>
        <a:lstStyle/>
        <a:p>
          <a:endParaRPr lang="en-US"/>
        </a:p>
      </dgm:t>
    </dgm:pt>
    <dgm:pt modelId="{1B3DD95E-DCB0-437B-A1E7-34E113558874}">
      <dgm:prSet/>
      <dgm:spPr/>
      <dgm:t>
        <a:bodyPr/>
        <a:lstStyle/>
        <a:p>
          <a:r>
            <a:rPr lang="en-US" dirty="0"/>
            <a:t>Driving </a:t>
          </a:r>
        </a:p>
      </dgm:t>
    </dgm:pt>
    <dgm:pt modelId="{3050D13B-4C17-4E67-8CF1-FB59FB9C8DB1}" type="parTrans" cxnId="{A229A3D4-E62F-4FC1-838B-0E60FAB757D2}">
      <dgm:prSet/>
      <dgm:spPr/>
      <dgm:t>
        <a:bodyPr/>
        <a:lstStyle/>
        <a:p>
          <a:endParaRPr lang="en-US"/>
        </a:p>
      </dgm:t>
    </dgm:pt>
    <dgm:pt modelId="{34AA7411-C044-4949-A94A-63AAC7861E08}" type="sibTrans" cxnId="{A229A3D4-E62F-4FC1-838B-0E60FAB757D2}">
      <dgm:prSet/>
      <dgm:spPr/>
      <dgm:t>
        <a:bodyPr/>
        <a:lstStyle/>
        <a:p>
          <a:endParaRPr lang="en-US"/>
        </a:p>
      </dgm:t>
    </dgm:pt>
    <dgm:pt modelId="{6B5863A0-96C4-4669-8739-EA8AA30CA5F4}" type="pres">
      <dgm:prSet presAssocID="{8FCD10A9-CEAB-4614-A620-BCFE014121D7}" presName="linear" presStyleCnt="0">
        <dgm:presLayoutVars>
          <dgm:animLvl val="lvl"/>
          <dgm:resizeHandles val="exact"/>
        </dgm:presLayoutVars>
      </dgm:prSet>
      <dgm:spPr/>
    </dgm:pt>
    <dgm:pt modelId="{7CAA26E8-CCE4-4123-8C5F-956FA40C1367}" type="pres">
      <dgm:prSet presAssocID="{4E2EB251-F11C-4044-BF53-1D7CCECE56EE}" presName="parentText" presStyleLbl="node1" presStyleIdx="0" presStyleCnt="6">
        <dgm:presLayoutVars>
          <dgm:chMax val="0"/>
          <dgm:bulletEnabled val="1"/>
        </dgm:presLayoutVars>
      </dgm:prSet>
      <dgm:spPr/>
    </dgm:pt>
    <dgm:pt modelId="{0271B20B-2F25-4219-B0BA-1BD60FFEBD00}" type="pres">
      <dgm:prSet presAssocID="{AD4E5F4F-173D-4479-ADD9-13C400D3AF61}" presName="spacer" presStyleCnt="0"/>
      <dgm:spPr/>
    </dgm:pt>
    <dgm:pt modelId="{819121F5-18CE-466B-ACC0-F607E24B53C5}" type="pres">
      <dgm:prSet presAssocID="{2662B7E7-8C76-483D-84E9-3E7237F657F7}" presName="parentText" presStyleLbl="node1" presStyleIdx="1" presStyleCnt="6">
        <dgm:presLayoutVars>
          <dgm:chMax val="0"/>
          <dgm:bulletEnabled val="1"/>
        </dgm:presLayoutVars>
      </dgm:prSet>
      <dgm:spPr/>
    </dgm:pt>
    <dgm:pt modelId="{6BC8E480-C39F-4A19-8D84-E549740B26D0}" type="pres">
      <dgm:prSet presAssocID="{0F9EAEDE-786C-4E4B-A941-BC27C9A47183}" presName="spacer" presStyleCnt="0"/>
      <dgm:spPr/>
    </dgm:pt>
    <dgm:pt modelId="{73FFAD67-542D-49C3-B275-79EC8D0945FB}" type="pres">
      <dgm:prSet presAssocID="{61EAE983-7EAE-4CC0-9532-470513A7CABC}" presName="parentText" presStyleLbl="node1" presStyleIdx="2" presStyleCnt="6">
        <dgm:presLayoutVars>
          <dgm:chMax val="0"/>
          <dgm:bulletEnabled val="1"/>
        </dgm:presLayoutVars>
      </dgm:prSet>
      <dgm:spPr/>
    </dgm:pt>
    <dgm:pt modelId="{9BEB1C95-8A14-4630-8BA9-B9E6CEE7815A}" type="pres">
      <dgm:prSet presAssocID="{A824E5A4-B487-4B6A-9A67-BCCFFC50C268}" presName="spacer" presStyleCnt="0"/>
      <dgm:spPr/>
    </dgm:pt>
    <dgm:pt modelId="{731FC7F1-3D43-4033-A678-A26F55AABBA1}" type="pres">
      <dgm:prSet presAssocID="{3A5E5425-7F48-4531-869A-C2DD611AAC10}" presName="parentText" presStyleLbl="node1" presStyleIdx="3" presStyleCnt="6">
        <dgm:presLayoutVars>
          <dgm:chMax val="0"/>
          <dgm:bulletEnabled val="1"/>
        </dgm:presLayoutVars>
      </dgm:prSet>
      <dgm:spPr/>
    </dgm:pt>
    <dgm:pt modelId="{C9DA2CF8-7C27-460C-AEC5-E0FCE107B0C2}" type="pres">
      <dgm:prSet presAssocID="{F1152E7F-B80D-48DA-93A9-52049DAF6E27}" presName="spacer" presStyleCnt="0"/>
      <dgm:spPr/>
    </dgm:pt>
    <dgm:pt modelId="{067866F4-EDD7-4886-8BBA-1E673FEC93DE}" type="pres">
      <dgm:prSet presAssocID="{147890F7-38C3-41A5-9290-0C73B3659249}" presName="parentText" presStyleLbl="node1" presStyleIdx="4" presStyleCnt="6">
        <dgm:presLayoutVars>
          <dgm:chMax val="0"/>
          <dgm:bulletEnabled val="1"/>
        </dgm:presLayoutVars>
      </dgm:prSet>
      <dgm:spPr/>
    </dgm:pt>
    <dgm:pt modelId="{E0EE4C37-8B0D-44C3-A2A1-BFE473A02F27}" type="pres">
      <dgm:prSet presAssocID="{516C4249-17EE-48BF-B84C-6EAE81FBE939}" presName="spacer" presStyleCnt="0"/>
      <dgm:spPr/>
    </dgm:pt>
    <dgm:pt modelId="{78A958DB-C7D2-461F-BF26-1748948EC43F}" type="pres">
      <dgm:prSet presAssocID="{1B3DD95E-DCB0-437B-A1E7-34E113558874}" presName="parentText" presStyleLbl="node1" presStyleIdx="5" presStyleCnt="6">
        <dgm:presLayoutVars>
          <dgm:chMax val="0"/>
          <dgm:bulletEnabled val="1"/>
        </dgm:presLayoutVars>
      </dgm:prSet>
      <dgm:spPr/>
    </dgm:pt>
  </dgm:ptLst>
  <dgm:cxnLst>
    <dgm:cxn modelId="{95C29901-2EBE-42DF-8D98-A6A31E1DE5AB}" type="presOf" srcId="{2662B7E7-8C76-483D-84E9-3E7237F657F7}" destId="{819121F5-18CE-466B-ACC0-F607E24B53C5}" srcOrd="0" destOrd="0" presId="urn:microsoft.com/office/officeart/2005/8/layout/vList2"/>
    <dgm:cxn modelId="{2F305D11-E998-48D5-BD3B-CA6A60FD6C15}" type="presOf" srcId="{1B3DD95E-DCB0-437B-A1E7-34E113558874}" destId="{78A958DB-C7D2-461F-BF26-1748948EC43F}" srcOrd="0" destOrd="0" presId="urn:microsoft.com/office/officeart/2005/8/layout/vList2"/>
    <dgm:cxn modelId="{0C261D43-B81A-45C8-B931-48866BDF689C}" srcId="{8FCD10A9-CEAB-4614-A620-BCFE014121D7}" destId="{3A5E5425-7F48-4531-869A-C2DD611AAC10}" srcOrd="3" destOrd="0" parTransId="{B4B366F2-E3D3-4E7C-9B4E-B269665CB79F}" sibTransId="{F1152E7F-B80D-48DA-93A9-52049DAF6E27}"/>
    <dgm:cxn modelId="{5D9DCD44-EB68-46D8-89F0-A4EC149E15E6}" type="presOf" srcId="{8FCD10A9-CEAB-4614-A620-BCFE014121D7}" destId="{6B5863A0-96C4-4669-8739-EA8AA30CA5F4}" srcOrd="0" destOrd="0" presId="urn:microsoft.com/office/officeart/2005/8/layout/vList2"/>
    <dgm:cxn modelId="{FEF66366-D16B-466A-844E-562360D76179}" type="presOf" srcId="{3A5E5425-7F48-4531-869A-C2DD611AAC10}" destId="{731FC7F1-3D43-4033-A678-A26F55AABBA1}" srcOrd="0" destOrd="0" presId="urn:microsoft.com/office/officeart/2005/8/layout/vList2"/>
    <dgm:cxn modelId="{F80DAE57-1EBB-4A15-BA15-419AE7E3A075}" srcId="{8FCD10A9-CEAB-4614-A620-BCFE014121D7}" destId="{61EAE983-7EAE-4CC0-9532-470513A7CABC}" srcOrd="2" destOrd="0" parTransId="{BC3DB028-097B-4F91-97D7-54180227D5B7}" sibTransId="{A824E5A4-B487-4B6A-9A67-BCCFFC50C268}"/>
    <dgm:cxn modelId="{047F0882-4A94-4F6C-BFFD-094541332B01}" type="presOf" srcId="{61EAE983-7EAE-4CC0-9532-470513A7CABC}" destId="{73FFAD67-542D-49C3-B275-79EC8D0945FB}" srcOrd="0" destOrd="0" presId="urn:microsoft.com/office/officeart/2005/8/layout/vList2"/>
    <dgm:cxn modelId="{17CEC1A6-56A0-4473-B86D-E55BB9E2E68A}" type="presOf" srcId="{147890F7-38C3-41A5-9290-0C73B3659249}" destId="{067866F4-EDD7-4886-8BBA-1E673FEC93DE}" srcOrd="0" destOrd="0" presId="urn:microsoft.com/office/officeart/2005/8/layout/vList2"/>
    <dgm:cxn modelId="{2D6ED5C0-ABE7-4144-BCC3-1F1A6B333144}" srcId="{8FCD10A9-CEAB-4614-A620-BCFE014121D7}" destId="{2662B7E7-8C76-483D-84E9-3E7237F657F7}" srcOrd="1" destOrd="0" parTransId="{78F39C79-BB8A-412C-B896-BAD9D367BD35}" sibTransId="{0F9EAEDE-786C-4E4B-A941-BC27C9A47183}"/>
    <dgm:cxn modelId="{1A1DF5C5-3695-44C5-A8D7-296F4CE18131}" srcId="{8FCD10A9-CEAB-4614-A620-BCFE014121D7}" destId="{147890F7-38C3-41A5-9290-0C73B3659249}" srcOrd="4" destOrd="0" parTransId="{BBA00A39-6F81-4E97-AF11-B16305CDBA99}" sibTransId="{516C4249-17EE-48BF-B84C-6EAE81FBE939}"/>
    <dgm:cxn modelId="{A229A3D4-E62F-4FC1-838B-0E60FAB757D2}" srcId="{8FCD10A9-CEAB-4614-A620-BCFE014121D7}" destId="{1B3DD95E-DCB0-437B-A1E7-34E113558874}" srcOrd="5" destOrd="0" parTransId="{3050D13B-4C17-4E67-8CF1-FB59FB9C8DB1}" sibTransId="{34AA7411-C044-4949-A94A-63AAC7861E08}"/>
    <dgm:cxn modelId="{17A90FE7-832C-4250-BFE0-7CA301AA5E8E}" type="presOf" srcId="{4E2EB251-F11C-4044-BF53-1D7CCECE56EE}" destId="{7CAA26E8-CCE4-4123-8C5F-956FA40C1367}" srcOrd="0" destOrd="0" presId="urn:microsoft.com/office/officeart/2005/8/layout/vList2"/>
    <dgm:cxn modelId="{D98F5FEE-AC53-4A75-86C2-E43AC177CD53}" srcId="{8FCD10A9-CEAB-4614-A620-BCFE014121D7}" destId="{4E2EB251-F11C-4044-BF53-1D7CCECE56EE}" srcOrd="0" destOrd="0" parTransId="{216E23C5-18E4-443F-83CD-5B0A74A8559E}" sibTransId="{AD4E5F4F-173D-4479-ADD9-13C400D3AF61}"/>
    <dgm:cxn modelId="{A6E6FCEE-7A34-44BB-B432-736763D08370}" type="presParOf" srcId="{6B5863A0-96C4-4669-8739-EA8AA30CA5F4}" destId="{7CAA26E8-CCE4-4123-8C5F-956FA40C1367}" srcOrd="0" destOrd="0" presId="urn:microsoft.com/office/officeart/2005/8/layout/vList2"/>
    <dgm:cxn modelId="{26C11BB4-DBED-4D0C-9DFD-7F1210C9B1B6}" type="presParOf" srcId="{6B5863A0-96C4-4669-8739-EA8AA30CA5F4}" destId="{0271B20B-2F25-4219-B0BA-1BD60FFEBD00}" srcOrd="1" destOrd="0" presId="urn:microsoft.com/office/officeart/2005/8/layout/vList2"/>
    <dgm:cxn modelId="{F2FD7097-6CF7-4CA5-8168-09A16FA382F8}" type="presParOf" srcId="{6B5863A0-96C4-4669-8739-EA8AA30CA5F4}" destId="{819121F5-18CE-466B-ACC0-F607E24B53C5}" srcOrd="2" destOrd="0" presId="urn:microsoft.com/office/officeart/2005/8/layout/vList2"/>
    <dgm:cxn modelId="{24FAD9DC-DCB5-4C85-B6F8-E5CC92ABC533}" type="presParOf" srcId="{6B5863A0-96C4-4669-8739-EA8AA30CA5F4}" destId="{6BC8E480-C39F-4A19-8D84-E549740B26D0}" srcOrd="3" destOrd="0" presId="urn:microsoft.com/office/officeart/2005/8/layout/vList2"/>
    <dgm:cxn modelId="{A9B8064B-A3DE-4838-81DF-5DFE5B56C6CB}" type="presParOf" srcId="{6B5863A0-96C4-4669-8739-EA8AA30CA5F4}" destId="{73FFAD67-542D-49C3-B275-79EC8D0945FB}" srcOrd="4" destOrd="0" presId="urn:microsoft.com/office/officeart/2005/8/layout/vList2"/>
    <dgm:cxn modelId="{1CD67362-63C7-4C9D-BE24-9B2CC2C3BAD0}" type="presParOf" srcId="{6B5863A0-96C4-4669-8739-EA8AA30CA5F4}" destId="{9BEB1C95-8A14-4630-8BA9-B9E6CEE7815A}" srcOrd="5" destOrd="0" presId="urn:microsoft.com/office/officeart/2005/8/layout/vList2"/>
    <dgm:cxn modelId="{857A0969-D1AB-4F9A-BBA6-DA6EEC7B6A78}" type="presParOf" srcId="{6B5863A0-96C4-4669-8739-EA8AA30CA5F4}" destId="{731FC7F1-3D43-4033-A678-A26F55AABBA1}" srcOrd="6" destOrd="0" presId="urn:microsoft.com/office/officeart/2005/8/layout/vList2"/>
    <dgm:cxn modelId="{D50443A5-244C-4E45-B281-6BC36F95D6FF}" type="presParOf" srcId="{6B5863A0-96C4-4669-8739-EA8AA30CA5F4}" destId="{C9DA2CF8-7C27-460C-AEC5-E0FCE107B0C2}" srcOrd="7" destOrd="0" presId="urn:microsoft.com/office/officeart/2005/8/layout/vList2"/>
    <dgm:cxn modelId="{63EFC200-9EC0-4C83-A472-C9EE3A961431}" type="presParOf" srcId="{6B5863A0-96C4-4669-8739-EA8AA30CA5F4}" destId="{067866F4-EDD7-4886-8BBA-1E673FEC93DE}" srcOrd="8" destOrd="0" presId="urn:microsoft.com/office/officeart/2005/8/layout/vList2"/>
    <dgm:cxn modelId="{E458EE61-E269-4CAE-8399-00F2BB320F00}" type="presParOf" srcId="{6B5863A0-96C4-4669-8739-EA8AA30CA5F4}" destId="{E0EE4C37-8B0D-44C3-A2A1-BFE473A02F27}" srcOrd="9" destOrd="0" presId="urn:microsoft.com/office/officeart/2005/8/layout/vList2"/>
    <dgm:cxn modelId="{71072C96-2630-4A57-8E92-419FA2603E3C}" type="presParOf" srcId="{6B5863A0-96C4-4669-8739-EA8AA30CA5F4}" destId="{78A958DB-C7D2-461F-BF26-1748948EC43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A26E8-CCE4-4123-8C5F-956FA40C1367}">
      <dsp:nvSpPr>
        <dsp:cNvPr id="0" name=""/>
        <dsp:cNvSpPr/>
      </dsp:nvSpPr>
      <dsp:spPr>
        <a:xfrm>
          <a:off x="0" y="708794"/>
          <a:ext cx="6692813" cy="514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Disagreement among adult children about care</a:t>
          </a:r>
        </a:p>
      </dsp:txBody>
      <dsp:txXfrm>
        <a:off x="25130" y="733924"/>
        <a:ext cx="6642553" cy="464540"/>
      </dsp:txXfrm>
    </dsp:sp>
    <dsp:sp modelId="{819121F5-18CE-466B-ACC0-F607E24B53C5}">
      <dsp:nvSpPr>
        <dsp:cNvPr id="0" name=""/>
        <dsp:cNvSpPr/>
      </dsp:nvSpPr>
      <dsp:spPr>
        <a:xfrm>
          <a:off x="0" y="1286954"/>
          <a:ext cx="6692813" cy="514800"/>
        </a:xfrm>
        <a:prstGeom prst="roundRect">
          <a:avLst/>
        </a:prstGeom>
        <a:gradFill rotWithShape="0">
          <a:gsLst>
            <a:gs pos="0">
              <a:schemeClr val="accent2">
                <a:hueOff val="-542490"/>
                <a:satOff val="-331"/>
                <a:lumOff val="1294"/>
                <a:alphaOff val="0"/>
                <a:tint val="96000"/>
                <a:lumMod val="100000"/>
              </a:schemeClr>
            </a:gs>
            <a:gs pos="78000">
              <a:schemeClr val="accent2">
                <a:hueOff val="-542490"/>
                <a:satOff val="-331"/>
                <a:lumOff val="12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Disagreement among adult children about finances</a:t>
          </a:r>
        </a:p>
      </dsp:txBody>
      <dsp:txXfrm>
        <a:off x="25130" y="1312084"/>
        <a:ext cx="6642553" cy="464540"/>
      </dsp:txXfrm>
    </dsp:sp>
    <dsp:sp modelId="{73FFAD67-542D-49C3-B275-79EC8D0945FB}">
      <dsp:nvSpPr>
        <dsp:cNvPr id="0" name=""/>
        <dsp:cNvSpPr/>
      </dsp:nvSpPr>
      <dsp:spPr>
        <a:xfrm>
          <a:off x="0" y="1865115"/>
          <a:ext cx="6692813" cy="514800"/>
        </a:xfrm>
        <a:prstGeom prst="roundRect">
          <a:avLst/>
        </a:prstGeom>
        <a:gradFill rotWithShape="0">
          <a:gsLst>
            <a:gs pos="0">
              <a:schemeClr val="accent2">
                <a:hueOff val="-1084980"/>
                <a:satOff val="-662"/>
                <a:lumOff val="2588"/>
                <a:alphaOff val="0"/>
                <a:tint val="96000"/>
                <a:lumMod val="100000"/>
              </a:schemeClr>
            </a:gs>
            <a:gs pos="78000">
              <a:schemeClr val="accent2">
                <a:hueOff val="-1084980"/>
                <a:satOff val="-662"/>
                <a:lumOff val="25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Family Farms </a:t>
          </a:r>
        </a:p>
      </dsp:txBody>
      <dsp:txXfrm>
        <a:off x="25130" y="1890245"/>
        <a:ext cx="6642553" cy="464540"/>
      </dsp:txXfrm>
    </dsp:sp>
    <dsp:sp modelId="{731FC7F1-3D43-4033-A678-A26F55AABBA1}">
      <dsp:nvSpPr>
        <dsp:cNvPr id="0" name=""/>
        <dsp:cNvSpPr/>
      </dsp:nvSpPr>
      <dsp:spPr>
        <a:xfrm>
          <a:off x="0" y="2443275"/>
          <a:ext cx="6692813" cy="514800"/>
        </a:xfrm>
        <a:prstGeom prst="roundRect">
          <a:avLst/>
        </a:prstGeom>
        <a:gradFill rotWithShape="0">
          <a:gsLst>
            <a:gs pos="0">
              <a:schemeClr val="accent2">
                <a:hueOff val="-1627470"/>
                <a:satOff val="-994"/>
                <a:lumOff val="3883"/>
                <a:alphaOff val="0"/>
                <a:tint val="96000"/>
                <a:lumMod val="100000"/>
              </a:schemeClr>
            </a:gs>
            <a:gs pos="78000">
              <a:schemeClr val="accent2">
                <a:hueOff val="-1627470"/>
                <a:satOff val="-994"/>
                <a:lumOff val="38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Inheritance Issues </a:t>
          </a:r>
        </a:p>
      </dsp:txBody>
      <dsp:txXfrm>
        <a:off x="25130" y="2468405"/>
        <a:ext cx="6642553" cy="464540"/>
      </dsp:txXfrm>
    </dsp:sp>
    <dsp:sp modelId="{067866F4-EDD7-4886-8BBA-1E673FEC93DE}">
      <dsp:nvSpPr>
        <dsp:cNvPr id="0" name=""/>
        <dsp:cNvSpPr/>
      </dsp:nvSpPr>
      <dsp:spPr>
        <a:xfrm>
          <a:off x="0" y="3021435"/>
          <a:ext cx="6692813" cy="514800"/>
        </a:xfrm>
        <a:prstGeom prst="roundRect">
          <a:avLst/>
        </a:prstGeom>
        <a:gradFill rotWithShape="0">
          <a:gsLst>
            <a:gs pos="0">
              <a:schemeClr val="accent2">
                <a:hueOff val="-2169960"/>
                <a:satOff val="-1325"/>
                <a:lumOff val="5177"/>
                <a:alphaOff val="0"/>
                <a:tint val="96000"/>
                <a:lumMod val="100000"/>
              </a:schemeClr>
            </a:gs>
            <a:gs pos="78000">
              <a:schemeClr val="accent2">
                <a:hueOff val="-2169960"/>
                <a:satOff val="-1325"/>
                <a:lumOff val="5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Blended Families</a:t>
          </a:r>
        </a:p>
      </dsp:txBody>
      <dsp:txXfrm>
        <a:off x="25130" y="3046565"/>
        <a:ext cx="6642553" cy="464540"/>
      </dsp:txXfrm>
    </dsp:sp>
    <dsp:sp modelId="{78A958DB-C7D2-461F-BF26-1748948EC43F}">
      <dsp:nvSpPr>
        <dsp:cNvPr id="0" name=""/>
        <dsp:cNvSpPr/>
      </dsp:nvSpPr>
      <dsp:spPr>
        <a:xfrm>
          <a:off x="0" y="3599595"/>
          <a:ext cx="6692813" cy="5148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Driving </a:t>
          </a:r>
        </a:p>
      </dsp:txBody>
      <dsp:txXfrm>
        <a:off x="25130" y="3624725"/>
        <a:ext cx="6642553"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F3C59-F2E9-4EE4-9057-896CF3CD0248}"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4A8B4-2096-4154-993B-BF98A3253F3D}" type="slidenum">
              <a:rPr lang="en-US" smtClean="0"/>
              <a:t>‹#›</a:t>
            </a:fld>
            <a:endParaRPr lang="en-US"/>
          </a:p>
        </p:txBody>
      </p:sp>
    </p:spTree>
    <p:extLst>
      <p:ext uri="{BB962C8B-B14F-4D97-AF65-F5344CB8AC3E}">
        <p14:creationId xmlns:p14="http://schemas.microsoft.com/office/powerpoint/2010/main" val="396866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theconversationproject.org/get-started#For-Caregivers-of-People-with-Alzheimer%E2%80%99s-or-Other-Forms-of-Dementia" TargetMode="External"/><Relationship Id="rId3" Type="http://schemas.openxmlformats.org/officeDocument/2006/relationships/hyperlink" Target="https://theconversationproject.org/get-started#Your-Conversation-Starter-Guide" TargetMode="External"/><Relationship Id="rId7" Type="http://schemas.openxmlformats.org/officeDocument/2006/relationships/hyperlink" Target="https://theconversationproject.org/get-started#What-Matters-to-Me-Workboo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theconversationproject.org/get-started#Your-Guide-for-Talking-with-a-Health-Care-Team" TargetMode="External"/><Relationship Id="rId5" Type="http://schemas.openxmlformats.org/officeDocument/2006/relationships/hyperlink" Target="https://theconversationproject.org/get-started#Who-Will-Speak-For-You?-How-to-be-a-health-care-proxy" TargetMode="External"/><Relationship Id="rId10" Type="http://schemas.openxmlformats.org/officeDocument/2006/relationships/hyperlink" Target="https://theconversationproject.org/get-started#Being-Prepared-in-the-Time-of-COVID-19" TargetMode="External"/><Relationship Id="rId4" Type="http://schemas.openxmlformats.org/officeDocument/2006/relationships/hyperlink" Target="https://theconversationproject.org/get-started#Who-Will-Speak-For-You?-How-to-choose-and-be-a-health-care-proxy" TargetMode="External"/><Relationship Id="rId9" Type="http://schemas.openxmlformats.org/officeDocument/2006/relationships/hyperlink" Target="https://theconversationproject.org/get-started#For-Caregivers-of-a-Child-with-Serious-Illnes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https://www.aarp.org/content/dam/aarp/ppi/2020/05/full-report-caregiving-in-the-united-states.doi.10.26419-2Fppi.00103.001.pdf</a:t>
            </a:r>
          </a:p>
        </p:txBody>
      </p:sp>
      <p:sp>
        <p:nvSpPr>
          <p:cNvPr id="4" name="Slide Number Placeholder 3"/>
          <p:cNvSpPr>
            <a:spLocks noGrp="1"/>
          </p:cNvSpPr>
          <p:nvPr>
            <p:ph type="sldNum" sz="quarter" idx="5"/>
          </p:nvPr>
        </p:nvSpPr>
        <p:spPr/>
        <p:txBody>
          <a:bodyPr/>
          <a:lstStyle/>
          <a:p>
            <a:fld id="{6284A8B4-2096-4154-993B-BF98A3253F3D}" type="slidenum">
              <a:rPr lang="en-US" smtClean="0"/>
              <a:t>7</a:t>
            </a:fld>
            <a:endParaRPr lang="en-US"/>
          </a:p>
        </p:txBody>
      </p:sp>
    </p:spTree>
    <p:extLst>
      <p:ext uri="{BB962C8B-B14F-4D97-AF65-F5344CB8AC3E}">
        <p14:creationId xmlns:p14="http://schemas.microsoft.com/office/powerpoint/2010/main" val="81622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topics include:</a:t>
            </a:r>
          </a:p>
          <a:p>
            <a:pPr algn="l">
              <a:buFont typeface="Arial" panose="020B0604020202020204" pitchFamily="34" charset="0"/>
              <a:buChar char="•"/>
            </a:pPr>
            <a:r>
              <a:rPr lang="en-US" b="0" i="0" u="none" strike="noStrike" dirty="0">
                <a:solidFill>
                  <a:srgbClr val="009FC2"/>
                </a:solidFill>
                <a:effectLst/>
                <a:latin typeface="Roboto"/>
                <a:hlinkClick r:id="rId3"/>
              </a:rPr>
              <a:t>Start a conversation with those who matter most to me</a:t>
            </a:r>
            <a:endParaRPr lang="en-US" b="0" i="0" dirty="0">
              <a:solidFill>
                <a:srgbClr val="313131"/>
              </a:solidFill>
              <a:effectLst/>
              <a:latin typeface="Roboto"/>
            </a:endParaRPr>
          </a:p>
          <a:p>
            <a:pPr algn="l">
              <a:buFont typeface="Arial" panose="020B0604020202020204" pitchFamily="34" charset="0"/>
              <a:buChar char="•"/>
            </a:pPr>
            <a:r>
              <a:rPr lang="en-US" b="0" i="0" u="none" strike="noStrike" dirty="0">
                <a:solidFill>
                  <a:srgbClr val="009FC2"/>
                </a:solidFill>
                <a:effectLst/>
                <a:latin typeface="Roboto"/>
                <a:hlinkClick r:id="rId4"/>
              </a:rPr>
              <a:t>Choose a health care proxy for myself</a:t>
            </a:r>
            <a:endParaRPr lang="en-US" b="0" i="0" dirty="0">
              <a:solidFill>
                <a:srgbClr val="313131"/>
              </a:solidFill>
              <a:effectLst/>
              <a:latin typeface="Roboto"/>
            </a:endParaRPr>
          </a:p>
          <a:p>
            <a:pPr algn="l">
              <a:buFont typeface="Arial" panose="020B0604020202020204" pitchFamily="34" charset="0"/>
              <a:buChar char="•"/>
            </a:pPr>
            <a:r>
              <a:rPr lang="en-US" b="0" i="0" u="none" strike="noStrike" dirty="0">
                <a:solidFill>
                  <a:srgbClr val="009FC2"/>
                </a:solidFill>
                <a:effectLst/>
                <a:latin typeface="Roboto"/>
                <a:hlinkClick r:id="rId5"/>
              </a:rPr>
              <a:t>Be a good health care proxy for someone else</a:t>
            </a:r>
            <a:endParaRPr lang="en-US" b="0" i="0" dirty="0">
              <a:solidFill>
                <a:srgbClr val="313131"/>
              </a:solidFill>
              <a:effectLst/>
              <a:latin typeface="Roboto"/>
            </a:endParaRPr>
          </a:p>
          <a:p>
            <a:pPr algn="l">
              <a:buFont typeface="Arial" panose="020B0604020202020204" pitchFamily="34" charset="0"/>
              <a:buChar char="•"/>
            </a:pPr>
            <a:r>
              <a:rPr lang="en-US" b="0" i="0" u="none" strike="noStrike" dirty="0">
                <a:solidFill>
                  <a:srgbClr val="009FC2"/>
                </a:solidFill>
                <a:effectLst/>
                <a:latin typeface="Roboto"/>
                <a:hlinkClick r:id="rId6"/>
              </a:rPr>
              <a:t>Talk to my health care team about my wishes for care through the end of life</a:t>
            </a:r>
            <a:endParaRPr lang="en-US" b="0" i="0" dirty="0">
              <a:solidFill>
                <a:srgbClr val="313131"/>
              </a:solidFill>
              <a:effectLst/>
              <a:latin typeface="Roboto"/>
            </a:endParaRPr>
          </a:p>
          <a:p>
            <a:pPr algn="l">
              <a:buFont typeface="Arial" panose="020B0604020202020204" pitchFamily="34" charset="0"/>
              <a:buChar char="•"/>
            </a:pPr>
            <a:r>
              <a:rPr lang="en-US" b="0" i="0" u="none" strike="noStrike" dirty="0">
                <a:solidFill>
                  <a:srgbClr val="009FC2"/>
                </a:solidFill>
                <a:effectLst/>
                <a:latin typeface="Roboto"/>
                <a:hlinkClick r:id="rId7"/>
              </a:rPr>
              <a:t>Think and get ready to talk about the care I want for my serious illness</a:t>
            </a:r>
            <a:endParaRPr lang="en-US" b="0" i="0" dirty="0">
              <a:solidFill>
                <a:srgbClr val="313131"/>
              </a:solidFill>
              <a:effectLst/>
              <a:latin typeface="Roboto"/>
            </a:endParaRPr>
          </a:p>
          <a:p>
            <a:pPr algn="l">
              <a:buFont typeface="Arial" panose="020B0604020202020204" pitchFamily="34" charset="0"/>
              <a:buChar char="•"/>
            </a:pPr>
            <a:r>
              <a:rPr lang="en-US" b="0" i="0" u="none" strike="noStrike" dirty="0">
                <a:solidFill>
                  <a:srgbClr val="009FC2"/>
                </a:solidFill>
                <a:effectLst/>
                <a:latin typeface="Roboto"/>
                <a:hlinkClick r:id="rId8"/>
              </a:rPr>
              <a:t>Help the person I care for with Alzheimer’s or Dementia have a say in their health care</a:t>
            </a:r>
            <a:endParaRPr lang="en-US" b="0" i="0" dirty="0">
              <a:solidFill>
                <a:srgbClr val="313131"/>
              </a:solidFill>
              <a:effectLst/>
              <a:latin typeface="Roboto"/>
            </a:endParaRPr>
          </a:p>
          <a:p>
            <a:pPr algn="l">
              <a:buFont typeface="Arial" panose="020B0604020202020204" pitchFamily="34" charset="0"/>
              <a:buChar char="•"/>
            </a:pPr>
            <a:r>
              <a:rPr lang="en-US" b="0" i="0" u="none" strike="noStrike" dirty="0">
                <a:solidFill>
                  <a:srgbClr val="009FC2"/>
                </a:solidFill>
                <a:effectLst/>
                <a:latin typeface="Roboto"/>
                <a:hlinkClick r:id="rId9"/>
              </a:rPr>
              <a:t>Talk with my child living with serious illness about the health care that’s right for them</a:t>
            </a:r>
            <a:endParaRPr lang="en-US" b="0" i="0" dirty="0">
              <a:solidFill>
                <a:srgbClr val="313131"/>
              </a:solidFill>
              <a:effectLst/>
              <a:latin typeface="Roboto"/>
            </a:endParaRPr>
          </a:p>
          <a:p>
            <a:pPr algn="l">
              <a:buFont typeface="Arial" panose="020B0604020202020204" pitchFamily="34" charset="0"/>
              <a:buChar char="•"/>
            </a:pPr>
            <a:r>
              <a:rPr lang="en-US" b="0" i="0" u="none" strike="noStrike" dirty="0">
                <a:solidFill>
                  <a:srgbClr val="009FC2"/>
                </a:solidFill>
                <a:effectLst/>
                <a:latin typeface="Roboto"/>
                <a:hlinkClick r:id="rId10"/>
              </a:rPr>
              <a:t>Take action and be prepared in the time of COVID</a:t>
            </a:r>
            <a:endParaRPr lang="en-US" b="0" i="0" dirty="0">
              <a:solidFill>
                <a:srgbClr val="313131"/>
              </a:solidFill>
              <a:effectLst/>
              <a:latin typeface="Roboto"/>
            </a:endParaRPr>
          </a:p>
          <a:p>
            <a:endParaRPr lang="en-US" dirty="0"/>
          </a:p>
        </p:txBody>
      </p:sp>
      <p:sp>
        <p:nvSpPr>
          <p:cNvPr id="4" name="Slide Number Placeholder 3"/>
          <p:cNvSpPr>
            <a:spLocks noGrp="1"/>
          </p:cNvSpPr>
          <p:nvPr>
            <p:ph type="sldNum" sz="quarter" idx="5"/>
          </p:nvPr>
        </p:nvSpPr>
        <p:spPr/>
        <p:txBody>
          <a:bodyPr/>
          <a:lstStyle/>
          <a:p>
            <a:fld id="{6284A8B4-2096-4154-993B-BF98A3253F3D}" type="slidenum">
              <a:rPr lang="en-US" smtClean="0"/>
              <a:t>8</a:t>
            </a:fld>
            <a:endParaRPr lang="en-US"/>
          </a:p>
        </p:txBody>
      </p:sp>
    </p:spTree>
    <p:extLst>
      <p:ext uri="{BB962C8B-B14F-4D97-AF65-F5344CB8AC3E}">
        <p14:creationId xmlns:p14="http://schemas.microsoft.com/office/powerpoint/2010/main" val="93942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https://www.caring.com/caregivers/senior-driving/</a:t>
            </a:r>
          </a:p>
        </p:txBody>
      </p:sp>
      <p:sp>
        <p:nvSpPr>
          <p:cNvPr id="4" name="Slide Number Placeholder 3"/>
          <p:cNvSpPr>
            <a:spLocks noGrp="1"/>
          </p:cNvSpPr>
          <p:nvPr>
            <p:ph type="sldNum" sz="quarter" idx="5"/>
          </p:nvPr>
        </p:nvSpPr>
        <p:spPr/>
        <p:txBody>
          <a:bodyPr/>
          <a:lstStyle/>
          <a:p>
            <a:fld id="{6284A8B4-2096-4154-993B-BF98A3253F3D}" type="slidenum">
              <a:rPr lang="en-US" smtClean="0"/>
              <a:t>10</a:t>
            </a:fld>
            <a:endParaRPr lang="en-US"/>
          </a:p>
        </p:txBody>
      </p:sp>
    </p:spTree>
    <p:extLst>
      <p:ext uri="{BB962C8B-B14F-4D97-AF65-F5344CB8AC3E}">
        <p14:creationId xmlns:p14="http://schemas.microsoft.com/office/powerpoint/2010/main" val="166894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228600" indent="-228600">
              <a:buAutoNum type="arabicPeriod"/>
            </a:pPr>
            <a:r>
              <a:rPr lang="en-US" dirty="0"/>
              <a:t>https://acl.gov/programs/protecting-rights-and-preventing-abuse/elder-justice/late-life-domestic-violence</a:t>
            </a:r>
          </a:p>
          <a:p>
            <a:pPr marL="228600" indent="-228600">
              <a:buAutoNum type="arabicPeriod"/>
            </a:pPr>
            <a:r>
              <a:rPr lang="en-US" dirty="0"/>
              <a:t>https://www.ruralhealthinfo.org/rural-monitor/elder-abuse/ </a:t>
            </a:r>
          </a:p>
        </p:txBody>
      </p:sp>
      <p:sp>
        <p:nvSpPr>
          <p:cNvPr id="4" name="Slide Number Placeholder 3"/>
          <p:cNvSpPr>
            <a:spLocks noGrp="1"/>
          </p:cNvSpPr>
          <p:nvPr>
            <p:ph type="sldNum" sz="quarter" idx="5"/>
          </p:nvPr>
        </p:nvSpPr>
        <p:spPr/>
        <p:txBody>
          <a:bodyPr/>
          <a:lstStyle/>
          <a:p>
            <a:fld id="{6284A8B4-2096-4154-993B-BF98A3253F3D}" type="slidenum">
              <a:rPr lang="en-US" smtClean="0"/>
              <a:t>11</a:t>
            </a:fld>
            <a:endParaRPr lang="en-US"/>
          </a:p>
        </p:txBody>
      </p:sp>
    </p:spTree>
    <p:extLst>
      <p:ext uri="{BB962C8B-B14F-4D97-AF65-F5344CB8AC3E}">
        <p14:creationId xmlns:p14="http://schemas.microsoft.com/office/powerpoint/2010/main" val="356193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228600" indent="-228600">
              <a:buAutoNum type="arabicPeriod"/>
            </a:pPr>
            <a:r>
              <a:rPr lang="en-US" dirty="0"/>
              <a:t>https://www.ncoa.org/article/get-the-facts-on-elder-abuse</a:t>
            </a:r>
          </a:p>
          <a:p>
            <a:pPr marL="228600" indent="-228600">
              <a:buAutoNum type="arabicPeriod"/>
            </a:pPr>
            <a:r>
              <a:rPr lang="en-US" dirty="0"/>
              <a:t>https://ncea.acl.gov/What-We-Do/Research/Statistics-and-Data.aspx </a:t>
            </a:r>
          </a:p>
        </p:txBody>
      </p:sp>
      <p:sp>
        <p:nvSpPr>
          <p:cNvPr id="4" name="Slide Number Placeholder 3"/>
          <p:cNvSpPr>
            <a:spLocks noGrp="1"/>
          </p:cNvSpPr>
          <p:nvPr>
            <p:ph type="sldNum" sz="quarter" idx="5"/>
          </p:nvPr>
        </p:nvSpPr>
        <p:spPr/>
        <p:txBody>
          <a:bodyPr/>
          <a:lstStyle/>
          <a:p>
            <a:fld id="{6284A8B4-2096-4154-993B-BF98A3253F3D}" type="slidenum">
              <a:rPr lang="en-US" smtClean="0"/>
              <a:t>12</a:t>
            </a:fld>
            <a:endParaRPr lang="en-US"/>
          </a:p>
        </p:txBody>
      </p:sp>
    </p:spTree>
    <p:extLst>
      <p:ext uri="{BB962C8B-B14F-4D97-AF65-F5344CB8AC3E}">
        <p14:creationId xmlns:p14="http://schemas.microsoft.com/office/powerpoint/2010/main" val="153700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4A8B4-2096-4154-993B-BF98A3253F3D}" type="slidenum">
              <a:rPr lang="en-US" smtClean="0"/>
              <a:t>14</a:t>
            </a:fld>
            <a:endParaRPr lang="en-US"/>
          </a:p>
        </p:txBody>
      </p:sp>
    </p:spTree>
    <p:extLst>
      <p:ext uri="{BB962C8B-B14F-4D97-AF65-F5344CB8AC3E}">
        <p14:creationId xmlns:p14="http://schemas.microsoft.com/office/powerpoint/2010/main" val="123649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https://www.pbs.org/newshour/health/youre-sharing-care-aging-parents </a:t>
            </a:r>
          </a:p>
        </p:txBody>
      </p:sp>
      <p:sp>
        <p:nvSpPr>
          <p:cNvPr id="4" name="Slide Number Placeholder 3"/>
          <p:cNvSpPr>
            <a:spLocks noGrp="1"/>
          </p:cNvSpPr>
          <p:nvPr>
            <p:ph type="sldNum" sz="quarter" idx="5"/>
          </p:nvPr>
        </p:nvSpPr>
        <p:spPr/>
        <p:txBody>
          <a:bodyPr/>
          <a:lstStyle/>
          <a:p>
            <a:fld id="{6284A8B4-2096-4154-993B-BF98A3253F3D}" type="slidenum">
              <a:rPr lang="en-US" smtClean="0"/>
              <a:t>15</a:t>
            </a:fld>
            <a:endParaRPr lang="en-US"/>
          </a:p>
        </p:txBody>
      </p:sp>
    </p:spTree>
    <p:extLst>
      <p:ext uri="{BB962C8B-B14F-4D97-AF65-F5344CB8AC3E}">
        <p14:creationId xmlns:p14="http://schemas.microsoft.com/office/powerpoint/2010/main" val="338104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https://caregiver.org/resource/personal-care-agreements/ </a:t>
            </a:r>
          </a:p>
        </p:txBody>
      </p:sp>
      <p:sp>
        <p:nvSpPr>
          <p:cNvPr id="4" name="Slide Number Placeholder 3"/>
          <p:cNvSpPr>
            <a:spLocks noGrp="1"/>
          </p:cNvSpPr>
          <p:nvPr>
            <p:ph type="sldNum" sz="quarter" idx="5"/>
          </p:nvPr>
        </p:nvSpPr>
        <p:spPr/>
        <p:txBody>
          <a:bodyPr/>
          <a:lstStyle/>
          <a:p>
            <a:fld id="{6284A8B4-2096-4154-993B-BF98A3253F3D}" type="slidenum">
              <a:rPr lang="en-US" smtClean="0"/>
              <a:t>17</a:t>
            </a:fld>
            <a:endParaRPr lang="en-US"/>
          </a:p>
        </p:txBody>
      </p:sp>
    </p:spTree>
    <p:extLst>
      <p:ext uri="{BB962C8B-B14F-4D97-AF65-F5344CB8AC3E}">
        <p14:creationId xmlns:p14="http://schemas.microsoft.com/office/powerpoint/2010/main" val="318449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65263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154536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863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47488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822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234619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216513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255253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103802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9B18-A9B5-4C24-B3D5-7599317392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1064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059B18-A9B5-4C24-B3D5-759931739218}"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112576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059B18-A9B5-4C24-B3D5-759931739218}"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371331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059B18-A9B5-4C24-B3D5-759931739218}"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231418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9B18-A9B5-4C24-B3D5-759931739218}"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124070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059B18-A9B5-4C24-B3D5-759931739218}"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E69AB-3DEE-40D4-9459-2832A8B97652}" type="slidenum">
              <a:rPr lang="en-US" smtClean="0"/>
              <a:t>‹#›</a:t>
            </a:fld>
            <a:endParaRPr lang="en-US"/>
          </a:p>
        </p:txBody>
      </p:sp>
    </p:spTree>
    <p:extLst>
      <p:ext uri="{BB962C8B-B14F-4D97-AF65-F5344CB8AC3E}">
        <p14:creationId xmlns:p14="http://schemas.microsoft.com/office/powerpoint/2010/main" val="347645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E69AB-3DEE-40D4-9459-2832A8B97652}" type="slidenum">
              <a:rPr lang="en-US" smtClean="0"/>
              <a:t>‹#›</a:t>
            </a:fld>
            <a:endParaRPr lang="en-US"/>
          </a:p>
        </p:txBody>
      </p:sp>
      <p:sp>
        <p:nvSpPr>
          <p:cNvPr id="5" name="Date Placeholder 4"/>
          <p:cNvSpPr>
            <a:spLocks noGrp="1"/>
          </p:cNvSpPr>
          <p:nvPr>
            <p:ph type="dt" sz="half" idx="10"/>
          </p:nvPr>
        </p:nvSpPr>
        <p:spPr/>
        <p:txBody>
          <a:bodyPr/>
          <a:lstStyle/>
          <a:p>
            <a:fld id="{35059B18-A9B5-4C24-B3D5-759931739218}" type="datetimeFigureOut">
              <a:rPr lang="en-US" smtClean="0"/>
              <a:t>4/21/2021</a:t>
            </a:fld>
            <a:endParaRPr lang="en-US"/>
          </a:p>
        </p:txBody>
      </p:sp>
    </p:spTree>
    <p:extLst>
      <p:ext uri="{BB962C8B-B14F-4D97-AF65-F5344CB8AC3E}">
        <p14:creationId xmlns:p14="http://schemas.microsoft.com/office/powerpoint/2010/main" val="47730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059B18-A9B5-4C24-B3D5-759931739218}" type="datetimeFigureOut">
              <a:rPr lang="en-US" smtClean="0"/>
              <a:t>4/21/2021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BE69AB-3DEE-40D4-9459-2832A8B97652}" type="slidenum">
              <a:rPr lang="en-US" smtClean="0"/>
              <a:t>‹#›</a:t>
            </a:fld>
            <a:endParaRPr lang="en-US"/>
          </a:p>
        </p:txBody>
      </p:sp>
    </p:spTree>
    <p:extLst>
      <p:ext uri="{BB962C8B-B14F-4D97-AF65-F5344CB8AC3E}">
        <p14:creationId xmlns:p14="http://schemas.microsoft.com/office/powerpoint/2010/main" val="374002251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phhs.mt.gov/Portals/85/sltc/documents/legaldeveloper/2021ClinicandTrainingSchedule.pdf?ver=2021-03-10-095153-17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phhs.mt.gov/sltc/aging/legalservicesdeveloper/form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ontanalawhelp.org/resource/what-is-mediation" TargetMode="External"/><Relationship Id="rId2" Type="http://schemas.openxmlformats.org/officeDocument/2006/relationships/hyperlink" Target="https://www.montanabar.org/page/DisputeResolu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lzheimersnavigator.org/dashboard.aspx" TargetMode="External"/><Relationship Id="rId2" Type="http://schemas.openxmlformats.org/officeDocument/2006/relationships/hyperlink" Target="https://www.alz.org/help-support/caregiving" TargetMode="External"/><Relationship Id="rId1" Type="http://schemas.openxmlformats.org/officeDocument/2006/relationships/slideLayout" Target="../slideLayouts/slideLayout2.xml"/><Relationship Id="rId4" Type="http://schemas.openxmlformats.org/officeDocument/2006/relationships/hyperlink" Target="https://www.alz.org/montana?set=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F6AA-43C8-4A63-A415-FF91FAC3D731}"/>
              </a:ext>
            </a:extLst>
          </p:cNvPr>
          <p:cNvSpPr>
            <a:spLocks noGrp="1"/>
          </p:cNvSpPr>
          <p:nvPr>
            <p:ph type="title"/>
          </p:nvPr>
        </p:nvSpPr>
        <p:spPr>
          <a:xfrm>
            <a:off x="503583" y="609599"/>
            <a:ext cx="8770419" cy="2199862"/>
          </a:xfrm>
          <a:ln>
            <a:noFill/>
          </a:ln>
        </p:spPr>
        <p:txBody>
          <a:bodyPr>
            <a:noAutofit/>
          </a:bodyPr>
          <a:lstStyle/>
          <a:p>
            <a:pPr algn="ctr"/>
            <a:r>
              <a:rPr lang="en-US" sz="4400" dirty="0">
                <a:solidFill>
                  <a:srgbClr val="0070C0"/>
                </a:solidFill>
              </a:rPr>
              <a:t>Legal Services Developer Program’s </a:t>
            </a:r>
            <a:r>
              <a:rPr lang="en-US" sz="4400" i="1" dirty="0"/>
              <a:t>Training for Aging Professionals</a:t>
            </a:r>
            <a:endParaRPr lang="en-US" sz="4400" dirty="0"/>
          </a:p>
        </p:txBody>
      </p:sp>
      <p:sp>
        <p:nvSpPr>
          <p:cNvPr id="3" name="Content Placeholder 2">
            <a:extLst>
              <a:ext uri="{FF2B5EF4-FFF2-40B4-BE49-F238E27FC236}">
                <a16:creationId xmlns:a16="http://schemas.microsoft.com/office/drawing/2014/main" id="{63FE2A8E-C8FC-45A2-9057-A53AA2DDE1AF}"/>
              </a:ext>
            </a:extLst>
          </p:cNvPr>
          <p:cNvSpPr>
            <a:spLocks noGrp="1"/>
          </p:cNvSpPr>
          <p:nvPr>
            <p:ph idx="1"/>
          </p:nvPr>
        </p:nvSpPr>
        <p:spPr>
          <a:xfrm>
            <a:off x="677334" y="2650435"/>
            <a:ext cx="8596668" cy="3390927"/>
          </a:xfrm>
          <a:ln>
            <a:noFill/>
          </a:ln>
        </p:spPr>
        <p:style>
          <a:lnRef idx="2">
            <a:schemeClr val="accent5"/>
          </a:lnRef>
          <a:fillRef idx="1">
            <a:schemeClr val="lt1"/>
          </a:fillRef>
          <a:effectRef idx="0">
            <a:schemeClr val="accent5"/>
          </a:effectRef>
          <a:fontRef idx="minor">
            <a:schemeClr val="dk1"/>
          </a:fontRef>
        </p:style>
        <p:txBody>
          <a:bodyPr/>
          <a:lstStyle/>
          <a:p>
            <a:pPr marL="0" indent="0" algn="ctr">
              <a:buNone/>
            </a:pPr>
            <a:endParaRPr lang="en-US" sz="2000" i="1" dirty="0">
              <a:latin typeface="Arial" panose="020B0604020202020204" pitchFamily="34" charset="0"/>
              <a:ea typeface="Calibri" panose="020F0502020204030204" pitchFamily="34" charset="0"/>
              <a:cs typeface="Times New Roman" panose="02020603050405020304" pitchFamily="18" charset="0"/>
            </a:endParaRPr>
          </a:p>
          <a:p>
            <a:pPr marL="0" indent="0" algn="ctr">
              <a:buNone/>
            </a:pPr>
            <a:r>
              <a:rPr lang="en-US" sz="2800" i="1" dirty="0">
                <a:effectLst/>
                <a:latin typeface="Arial" panose="020B0604020202020204" pitchFamily="34" charset="0"/>
                <a:ea typeface="Calibri" panose="020F0502020204030204" pitchFamily="34" charset="0"/>
                <a:cs typeface="Times New Roman" panose="02020603050405020304" pitchFamily="18" charset="0"/>
              </a:rPr>
              <a:t>This project is funded in whole or in part under a contract with the Montana Department of Public Health and Human services. The statements herein do not necessarily reflect the opinion of the department.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69596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1519D40-1DD4-48EE-8174-0934647AB20E}"/>
              </a:ext>
            </a:extLst>
          </p:cNvPr>
          <p:cNvSpPr>
            <a:spLocks noGrp="1"/>
          </p:cNvSpPr>
          <p:nvPr>
            <p:ph type="title"/>
          </p:nvPr>
        </p:nvSpPr>
        <p:spPr>
          <a:xfrm>
            <a:off x="677334" y="609600"/>
            <a:ext cx="8596668" cy="1320800"/>
          </a:xfrm>
        </p:spPr>
        <p:txBody>
          <a:bodyPr>
            <a:normAutofit/>
          </a:bodyPr>
          <a:lstStyle/>
          <a:p>
            <a:r>
              <a:rPr lang="en-US" dirty="0"/>
              <a:t>Talking to Aging Parents about Driving	</a:t>
            </a:r>
          </a:p>
        </p:txBody>
      </p:sp>
      <p:sp>
        <p:nvSpPr>
          <p:cNvPr id="3" name="Content Placeholder 2">
            <a:extLst>
              <a:ext uri="{FF2B5EF4-FFF2-40B4-BE49-F238E27FC236}">
                <a16:creationId xmlns:a16="http://schemas.microsoft.com/office/drawing/2014/main" id="{1C9D6887-01ED-4487-A225-D0FB131B01D3}"/>
              </a:ext>
            </a:extLst>
          </p:cNvPr>
          <p:cNvSpPr>
            <a:spLocks noGrp="1"/>
          </p:cNvSpPr>
          <p:nvPr>
            <p:ph idx="1"/>
          </p:nvPr>
        </p:nvSpPr>
        <p:spPr>
          <a:xfrm>
            <a:off x="677334" y="2160589"/>
            <a:ext cx="8596668" cy="3880773"/>
          </a:xfrm>
        </p:spPr>
        <p:txBody>
          <a:bodyPr>
            <a:normAutofit lnSpcReduction="10000"/>
          </a:bodyPr>
          <a:lstStyle/>
          <a:p>
            <a:pPr>
              <a:lnSpc>
                <a:spcPct val="90000"/>
              </a:lnSpc>
            </a:pPr>
            <a:r>
              <a:rPr lang="en-US" sz="1500"/>
              <a:t>712 seniors are injured and 19 are killed every day in car accidents</a:t>
            </a:r>
          </a:p>
          <a:p>
            <a:pPr>
              <a:lnSpc>
                <a:spcPct val="90000"/>
              </a:lnSpc>
            </a:pPr>
            <a:r>
              <a:rPr lang="en-US" sz="1500"/>
              <a:t>Bringing up the discussion</a:t>
            </a:r>
          </a:p>
          <a:p>
            <a:pPr lvl="1">
              <a:lnSpc>
                <a:spcPct val="90000"/>
              </a:lnSpc>
            </a:pPr>
            <a:r>
              <a:rPr lang="en-US" sz="1500"/>
              <a:t>Plan ahead</a:t>
            </a:r>
          </a:p>
          <a:p>
            <a:pPr lvl="1">
              <a:lnSpc>
                <a:spcPct val="90000"/>
              </a:lnSpc>
            </a:pPr>
            <a:r>
              <a:rPr lang="en-US" sz="1500"/>
              <a:t>Don’t start off too strong</a:t>
            </a:r>
          </a:p>
          <a:p>
            <a:pPr lvl="1">
              <a:lnSpc>
                <a:spcPct val="90000"/>
              </a:lnSpc>
            </a:pPr>
            <a:r>
              <a:rPr lang="en-US" sz="1500"/>
              <a:t>Handle objections with reflective listening</a:t>
            </a:r>
          </a:p>
          <a:p>
            <a:pPr lvl="1">
              <a:lnSpc>
                <a:spcPct val="90000"/>
              </a:lnSpc>
            </a:pPr>
            <a:r>
              <a:rPr lang="en-US" sz="1500"/>
              <a:t>Allow for a long conversation</a:t>
            </a:r>
          </a:p>
          <a:p>
            <a:pPr lvl="1">
              <a:lnSpc>
                <a:spcPct val="90000"/>
              </a:lnSpc>
            </a:pPr>
            <a:r>
              <a:rPr lang="en-US" sz="1500"/>
              <a:t>Check out other causes for impaired driving</a:t>
            </a:r>
          </a:p>
          <a:p>
            <a:pPr>
              <a:lnSpc>
                <a:spcPct val="90000"/>
              </a:lnSpc>
            </a:pPr>
            <a:r>
              <a:rPr lang="en-US" sz="1500"/>
              <a:t>Multiple causes related to aging</a:t>
            </a:r>
          </a:p>
          <a:p>
            <a:pPr lvl="1">
              <a:lnSpc>
                <a:spcPct val="90000"/>
              </a:lnSpc>
            </a:pPr>
            <a:r>
              <a:rPr lang="en-US" sz="1500"/>
              <a:t>Medical Conditions</a:t>
            </a:r>
          </a:p>
          <a:p>
            <a:pPr lvl="1">
              <a:lnSpc>
                <a:spcPct val="90000"/>
              </a:lnSpc>
            </a:pPr>
            <a:r>
              <a:rPr lang="en-US" sz="1500"/>
              <a:t>Vision Impairments</a:t>
            </a:r>
          </a:p>
          <a:p>
            <a:pPr lvl="1">
              <a:lnSpc>
                <a:spcPct val="90000"/>
              </a:lnSpc>
            </a:pPr>
            <a:r>
              <a:rPr lang="en-US" sz="1500"/>
              <a:t>Hearing Impairments</a:t>
            </a:r>
          </a:p>
          <a:p>
            <a:pPr lvl="1">
              <a:lnSpc>
                <a:spcPct val="90000"/>
              </a:lnSpc>
            </a:pPr>
            <a:r>
              <a:rPr lang="en-US" sz="1500"/>
              <a:t>Drug interactions/side effects</a:t>
            </a:r>
          </a:p>
          <a:p>
            <a:pPr marL="457200" lvl="1" indent="0">
              <a:lnSpc>
                <a:spcPct val="90000"/>
              </a:lnSpc>
              <a:buNone/>
            </a:pPr>
            <a:endParaRPr lang="en-US" sz="1500"/>
          </a:p>
        </p:txBody>
      </p:sp>
    </p:spTree>
    <p:extLst>
      <p:ext uri="{BB962C8B-B14F-4D97-AF65-F5344CB8AC3E}">
        <p14:creationId xmlns:p14="http://schemas.microsoft.com/office/powerpoint/2010/main" val="221544904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437358-1446-48C1-B492-44A59B9E93C7}"/>
              </a:ext>
            </a:extLst>
          </p:cNvPr>
          <p:cNvSpPr>
            <a:spLocks noGrp="1"/>
          </p:cNvSpPr>
          <p:nvPr>
            <p:ph idx="1"/>
          </p:nvPr>
        </p:nvSpPr>
        <p:spPr>
          <a:xfrm>
            <a:off x="677334" y="1253067"/>
            <a:ext cx="6155266" cy="4351866"/>
          </a:xfrm>
        </p:spPr>
        <p:txBody>
          <a:bodyPr anchor="ctr">
            <a:normAutofit lnSpcReduction="10000"/>
          </a:bodyPr>
          <a:lstStyle/>
          <a:p>
            <a:pPr>
              <a:lnSpc>
                <a:spcPct val="90000"/>
              </a:lnSpc>
            </a:pPr>
            <a:r>
              <a:rPr lang="en-US" sz="1400" b="0" i="0">
                <a:effectLst/>
                <a:latin typeface="Open Sans"/>
              </a:rPr>
              <a:t>Abusers use a pattern of coercive tactics, such as isolation, threats, intimidation, manipulation, and violence, to gain and maintain power over victims.</a:t>
            </a:r>
          </a:p>
          <a:p>
            <a:pPr fontAlgn="base">
              <a:lnSpc>
                <a:spcPct val="90000"/>
              </a:lnSpc>
            </a:pPr>
            <a:r>
              <a:rPr lang="en-US" sz="1400" b="1" i="0">
                <a:effectLst/>
                <a:latin typeface="Open Sans"/>
              </a:rPr>
              <a:t>Categories of Elder Abuse and Late Life Domestic Violence</a:t>
            </a:r>
            <a:endParaRPr lang="en-US" sz="1400" b="0" i="0">
              <a:effectLst/>
              <a:latin typeface="Open Sans"/>
            </a:endParaRPr>
          </a:p>
          <a:p>
            <a:pPr lvl="1" fontAlgn="base">
              <a:lnSpc>
                <a:spcPct val="90000"/>
              </a:lnSpc>
              <a:buFont typeface="Arial" panose="020B0604020202020204" pitchFamily="34" charset="0"/>
              <a:buChar char="•"/>
            </a:pPr>
            <a:r>
              <a:rPr lang="en-US" sz="1400" b="1" i="0">
                <a:effectLst/>
                <a:latin typeface="Open Sans"/>
              </a:rPr>
              <a:t>Physical:</a:t>
            </a:r>
            <a:r>
              <a:rPr lang="en-US" sz="1400" b="0" i="0">
                <a:effectLst/>
                <a:latin typeface="Open Sans"/>
              </a:rPr>
              <a:t> Intentional use of physical force to cause harm.</a:t>
            </a:r>
          </a:p>
          <a:p>
            <a:pPr lvl="1" fontAlgn="base">
              <a:lnSpc>
                <a:spcPct val="90000"/>
              </a:lnSpc>
              <a:buFont typeface="Arial" panose="020B0604020202020204" pitchFamily="34" charset="0"/>
              <a:buChar char="•"/>
            </a:pPr>
            <a:r>
              <a:rPr lang="en-US" sz="1400" b="1" i="0">
                <a:effectLst/>
                <a:latin typeface="Open Sans"/>
              </a:rPr>
              <a:t>Sexual: </a:t>
            </a:r>
            <a:r>
              <a:rPr lang="en-US" sz="1400" b="0" i="0">
                <a:effectLst/>
                <a:latin typeface="Open Sans"/>
              </a:rPr>
              <a:t>Forced sexual interaction, including penetration, unwanted contact, or non-contact acts such as harassment.</a:t>
            </a:r>
          </a:p>
          <a:p>
            <a:pPr lvl="1" fontAlgn="base">
              <a:lnSpc>
                <a:spcPct val="90000"/>
              </a:lnSpc>
              <a:buFont typeface="Arial" panose="020B0604020202020204" pitchFamily="34" charset="0"/>
              <a:buChar char="•"/>
            </a:pPr>
            <a:r>
              <a:rPr lang="en-US" sz="1400" b="1" i="0">
                <a:effectLst/>
                <a:latin typeface="Open Sans"/>
              </a:rPr>
              <a:t>Emotional or Psychological:</a:t>
            </a:r>
            <a:r>
              <a:rPr lang="en-US" sz="1400" b="0" i="0">
                <a:effectLst/>
                <a:latin typeface="Open Sans"/>
              </a:rPr>
              <a:t> Verbal or nonverbal behaviors causing mental pain, fear, or distress.</a:t>
            </a:r>
          </a:p>
          <a:p>
            <a:pPr lvl="1" fontAlgn="base">
              <a:lnSpc>
                <a:spcPct val="90000"/>
              </a:lnSpc>
              <a:buFont typeface="Arial" panose="020B0604020202020204" pitchFamily="34" charset="0"/>
              <a:buChar char="•"/>
            </a:pPr>
            <a:r>
              <a:rPr lang="en-US" sz="1400" b="1" i="0">
                <a:effectLst/>
                <a:latin typeface="Open Sans"/>
              </a:rPr>
              <a:t>Neglect/Abandonment:</a:t>
            </a:r>
            <a:r>
              <a:rPr lang="en-US" sz="1400" b="0" i="0">
                <a:effectLst/>
                <a:latin typeface="Open Sans"/>
              </a:rPr>
              <a:t> Failure to meet basic needs such as food, water, shelter, clothing, hygiene, and medical care, including leaving a dependent adult alone without planning for their care.</a:t>
            </a:r>
          </a:p>
          <a:p>
            <a:pPr lvl="1" fontAlgn="base">
              <a:lnSpc>
                <a:spcPct val="90000"/>
              </a:lnSpc>
              <a:buFont typeface="Arial" panose="020B0604020202020204" pitchFamily="34" charset="0"/>
              <a:buChar char="•"/>
            </a:pPr>
            <a:r>
              <a:rPr lang="en-US" sz="1400" b="1" i="0">
                <a:effectLst/>
                <a:latin typeface="Open Sans"/>
              </a:rPr>
              <a:t>Financial: </a:t>
            </a:r>
            <a:r>
              <a:rPr lang="en-US" sz="1400" b="0" i="0">
                <a:effectLst/>
                <a:latin typeface="Open Sans"/>
              </a:rPr>
              <a:t>Illegally or improperly using an elder’s money, benefits, belongings, property, or assets for someone’s benefit other than the older adult.</a:t>
            </a:r>
          </a:p>
          <a:p>
            <a:pPr>
              <a:lnSpc>
                <a:spcPct val="90000"/>
              </a:lnSpc>
            </a:pPr>
            <a:r>
              <a:rPr lang="en-US" sz="1400"/>
              <a:t>Resources: </a:t>
            </a:r>
          </a:p>
          <a:p>
            <a:pPr lvl="1">
              <a:lnSpc>
                <a:spcPct val="90000"/>
              </a:lnSpc>
            </a:pPr>
            <a:r>
              <a:rPr lang="en-US" sz="1400"/>
              <a:t>Montana Coalition Against Domestic and Sexual Violence 406-443-7794</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D9A901D-F216-4FFE-A891-05C652F8B3DC}"/>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Domestic Violence and Seniors</a:t>
            </a:r>
          </a:p>
        </p:txBody>
      </p:sp>
    </p:spTree>
    <p:extLst>
      <p:ext uri="{BB962C8B-B14F-4D97-AF65-F5344CB8AC3E}">
        <p14:creationId xmlns:p14="http://schemas.microsoft.com/office/powerpoint/2010/main" val="321201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7E4A-2951-4D56-84A5-16F7E83B6B66}"/>
              </a:ext>
            </a:extLst>
          </p:cNvPr>
          <p:cNvSpPr>
            <a:spLocks noGrp="1"/>
          </p:cNvSpPr>
          <p:nvPr>
            <p:ph type="title"/>
          </p:nvPr>
        </p:nvSpPr>
        <p:spPr/>
        <p:txBody>
          <a:bodyPr/>
          <a:lstStyle/>
          <a:p>
            <a:r>
              <a:rPr lang="en-US" dirty="0"/>
              <a:t>Financial Exploitation by Family/Caregiver</a:t>
            </a:r>
          </a:p>
        </p:txBody>
      </p:sp>
      <p:sp>
        <p:nvSpPr>
          <p:cNvPr id="3" name="Content Placeholder 2">
            <a:extLst>
              <a:ext uri="{FF2B5EF4-FFF2-40B4-BE49-F238E27FC236}">
                <a16:creationId xmlns:a16="http://schemas.microsoft.com/office/drawing/2014/main" id="{045786D8-D7C8-4647-9194-7CB3A11191D5}"/>
              </a:ext>
            </a:extLst>
          </p:cNvPr>
          <p:cNvSpPr>
            <a:spLocks noGrp="1"/>
          </p:cNvSpPr>
          <p:nvPr>
            <p:ph idx="1"/>
          </p:nvPr>
        </p:nvSpPr>
        <p:spPr>
          <a:xfrm>
            <a:off x="660401" y="1974322"/>
            <a:ext cx="8596668" cy="3880773"/>
          </a:xfrm>
        </p:spPr>
        <p:txBody>
          <a:bodyPr/>
          <a:lstStyle/>
          <a:p>
            <a:r>
              <a:rPr lang="en-US" dirty="0"/>
              <a:t>1 in 10 Seniors experience some form abuse, but only 1 in 24 cases are ever reported</a:t>
            </a:r>
          </a:p>
          <a:p>
            <a:r>
              <a:rPr lang="en-US" dirty="0"/>
              <a:t>60% of abuse and neglect is perpetrated by a family member </a:t>
            </a:r>
          </a:p>
          <a:p>
            <a:r>
              <a:rPr lang="en-US" dirty="0"/>
              <a:t>53-64% of victims cohabitated with the perpetrator at the time of the offense</a:t>
            </a:r>
          </a:p>
          <a:p>
            <a:r>
              <a:rPr lang="en-US" dirty="0"/>
              <a:t>1 out of 2 adults with dementia experiences abuse</a:t>
            </a:r>
          </a:p>
          <a:p>
            <a:endParaRPr lang="en-US" dirty="0"/>
          </a:p>
        </p:txBody>
      </p:sp>
    </p:spTree>
    <p:extLst>
      <p:ext uri="{BB962C8B-B14F-4D97-AF65-F5344CB8AC3E}">
        <p14:creationId xmlns:p14="http://schemas.microsoft.com/office/powerpoint/2010/main" val="85450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D59F0F02-B629-409D-8D3B-2422EE4BEC10}"/>
              </a:ext>
            </a:extLst>
          </p:cNvPr>
          <p:cNvPicPr>
            <a:picLocks noChangeAspect="1"/>
          </p:cNvPicPr>
          <p:nvPr/>
        </p:nvPicPr>
        <p:blipFill rotWithShape="1">
          <a:blip r:embed="rId2"/>
          <a:srcRect l="10751" r="1214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67FD089-341D-4FF9-8CB8-B6DD7E2D7F3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Tools for Dealing with Conflict</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424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72A7FF-8D6D-49E9-9D7B-806D627EBB61}"/>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Estate Planning </a:t>
            </a:r>
          </a:p>
        </p:txBody>
      </p:sp>
      <p:sp>
        <p:nvSpPr>
          <p:cNvPr id="3" name="Content Placeholder 2">
            <a:extLst>
              <a:ext uri="{FF2B5EF4-FFF2-40B4-BE49-F238E27FC236}">
                <a16:creationId xmlns:a16="http://schemas.microsoft.com/office/drawing/2014/main" id="{7CD676FC-EC7F-4A58-920B-DF6BCEED1154}"/>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Important Tool for preventing conflict</a:t>
            </a:r>
          </a:p>
          <a:p>
            <a:pPr lvl="1"/>
            <a:r>
              <a:rPr lang="en-US" dirty="0">
                <a:solidFill>
                  <a:srgbClr val="FFFFFF"/>
                </a:solidFill>
              </a:rPr>
              <a:t>Especially important documents: Powers of Attorney for Health Care and Finance</a:t>
            </a:r>
          </a:p>
          <a:p>
            <a:pPr lvl="1"/>
            <a:r>
              <a:rPr lang="en-US" dirty="0">
                <a:solidFill>
                  <a:srgbClr val="FFFFFF"/>
                </a:solidFill>
                <a:hlinkClick r:id="rId3"/>
              </a:rPr>
              <a:t>https://dphhs.mt.gov/Portals/85/sltc/documents/legaldeveloper/2021ClinicandTrainingSchedule.pdf?ver=2021-03-10-095153-170</a:t>
            </a:r>
            <a:r>
              <a:rPr lang="en-US" dirty="0">
                <a:solidFill>
                  <a:srgbClr val="FFFFFF"/>
                </a:solidFill>
              </a:rPr>
              <a:t> (Clinic Schedule)</a:t>
            </a:r>
          </a:p>
          <a:p>
            <a:pPr lvl="1"/>
            <a:r>
              <a:rPr lang="en-US" dirty="0">
                <a:solidFill>
                  <a:srgbClr val="FFFFFF"/>
                </a:solidFill>
                <a:hlinkClick r:id="rId4"/>
              </a:rPr>
              <a:t>https://dphhs.mt.gov/sltc/aging/legalservicesdeveloper/forms</a:t>
            </a:r>
            <a:endParaRPr lang="en-US" dirty="0">
              <a:solidFill>
                <a:srgbClr val="FFFFFF"/>
              </a:solidFill>
            </a:endParaRPr>
          </a:p>
          <a:p>
            <a:r>
              <a:rPr lang="en-US" dirty="0">
                <a:solidFill>
                  <a:srgbClr val="FFFFFF"/>
                </a:solidFill>
              </a:rPr>
              <a:t>Make sure you see and READ any documents family members allege exist</a:t>
            </a:r>
          </a:p>
        </p:txBody>
      </p:sp>
    </p:spTree>
    <p:extLst>
      <p:ext uri="{BB962C8B-B14F-4D97-AF65-F5344CB8AC3E}">
        <p14:creationId xmlns:p14="http://schemas.microsoft.com/office/powerpoint/2010/main" val="104808753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02B96-DEDB-4DA8-99A7-7B39A8319A68}"/>
              </a:ext>
            </a:extLst>
          </p:cNvPr>
          <p:cNvSpPr>
            <a:spLocks noGrp="1"/>
          </p:cNvSpPr>
          <p:nvPr>
            <p:ph type="title"/>
          </p:nvPr>
        </p:nvSpPr>
        <p:spPr>
          <a:xfrm>
            <a:off x="1333502" y="609600"/>
            <a:ext cx="8596668" cy="1320800"/>
          </a:xfrm>
        </p:spPr>
        <p:txBody>
          <a:bodyPr>
            <a:normAutofit/>
          </a:bodyPr>
          <a:lstStyle/>
          <a:p>
            <a:r>
              <a:rPr lang="en-US"/>
              <a:t>Holding a Family Meeting </a:t>
            </a:r>
            <a:endParaRPr lang="en-US" dirty="0"/>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8E67BF8-7F8B-45EB-BC5F-DB5EB80F622B}"/>
              </a:ext>
            </a:extLst>
          </p:cNvPr>
          <p:cNvSpPr>
            <a:spLocks noGrp="1"/>
          </p:cNvSpPr>
          <p:nvPr>
            <p:ph idx="1"/>
          </p:nvPr>
        </p:nvSpPr>
        <p:spPr>
          <a:xfrm>
            <a:off x="1333502" y="2160589"/>
            <a:ext cx="8596668" cy="3880773"/>
          </a:xfrm>
        </p:spPr>
        <p:txBody>
          <a:bodyPr>
            <a:normAutofit/>
          </a:bodyPr>
          <a:lstStyle/>
          <a:p>
            <a:r>
              <a:rPr lang="en-US" dirty="0"/>
              <a:t>Set an agenda for the meeting</a:t>
            </a:r>
          </a:p>
          <a:p>
            <a:r>
              <a:rPr lang="en-US" dirty="0"/>
              <a:t>Focus on the now—try not to bring up past or unrelated issues</a:t>
            </a:r>
          </a:p>
          <a:p>
            <a:r>
              <a:rPr lang="en-US" dirty="0"/>
              <a:t>Share feelings instead of accusations</a:t>
            </a:r>
          </a:p>
          <a:p>
            <a:r>
              <a:rPr lang="en-US" dirty="0"/>
              <a:t>Listen and respect opinion of all participants</a:t>
            </a:r>
          </a:p>
          <a:p>
            <a:r>
              <a:rPr lang="en-US" dirty="0"/>
              <a:t>Everyone gets time to speak</a:t>
            </a:r>
          </a:p>
          <a:p>
            <a:r>
              <a:rPr lang="en-US" dirty="0"/>
              <a:t>Share all information</a:t>
            </a:r>
          </a:p>
          <a:p>
            <a:pPr lvl="1"/>
            <a:r>
              <a:rPr lang="en-US" dirty="0"/>
              <a:t>If possible, have medical assessments done ahead of time and distribute to all</a:t>
            </a:r>
          </a:p>
          <a:p>
            <a:r>
              <a:rPr lang="en-US" dirty="0"/>
              <a:t>Use email, online sharing tools, conference calls, in-person meetings to keep everyone updated </a:t>
            </a:r>
          </a:p>
          <a:p>
            <a:endParaRPr lang="en-US" dirty="0"/>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2">
            <a:extLst>
              <a:ext uri="{FF2B5EF4-FFF2-40B4-BE49-F238E27FC236}">
                <a16:creationId xmlns:a16="http://schemas.microsoft.com/office/drawing/2014/main" id="{6299BA50-E656-4FFF-AA84-2695C1B8AEBF}"/>
              </a:ext>
            </a:extLst>
          </p:cNvPr>
          <p:cNvSpPr>
            <a:spLocks noChangeArrowheads="1"/>
          </p:cNvSpPr>
          <p:nvPr/>
        </p:nvSpPr>
        <p:spPr bwMode="auto">
          <a:xfrm>
            <a:off x="0" y="6853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066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AF3DEE2-4AEC-49A1-BAD3-584BEE34D87F}"/>
              </a:ext>
            </a:extLst>
          </p:cNvPr>
          <p:cNvSpPr>
            <a:spLocks noGrp="1"/>
          </p:cNvSpPr>
          <p:nvPr>
            <p:ph type="title"/>
          </p:nvPr>
        </p:nvSpPr>
        <p:spPr>
          <a:xfrm>
            <a:off x="643467" y="816638"/>
            <a:ext cx="3367359" cy="5224724"/>
          </a:xfrm>
        </p:spPr>
        <p:txBody>
          <a:bodyPr anchor="ctr">
            <a:normAutofit/>
          </a:bodyPr>
          <a:lstStyle/>
          <a:p>
            <a:r>
              <a:rPr lang="en-US" dirty="0"/>
              <a:t>Personal Care Agreements</a:t>
            </a:r>
          </a:p>
        </p:txBody>
      </p:sp>
      <p:sp>
        <p:nvSpPr>
          <p:cNvPr id="3" name="Content Placeholder 2">
            <a:extLst>
              <a:ext uri="{FF2B5EF4-FFF2-40B4-BE49-F238E27FC236}">
                <a16:creationId xmlns:a16="http://schemas.microsoft.com/office/drawing/2014/main" id="{47E12B1F-FFFE-40C3-9281-E6484D259245}"/>
              </a:ext>
            </a:extLst>
          </p:cNvPr>
          <p:cNvSpPr>
            <a:spLocks noGrp="1"/>
          </p:cNvSpPr>
          <p:nvPr>
            <p:ph idx="1"/>
          </p:nvPr>
        </p:nvSpPr>
        <p:spPr>
          <a:xfrm>
            <a:off x="4654295" y="816638"/>
            <a:ext cx="4619706" cy="5224724"/>
          </a:xfrm>
        </p:spPr>
        <p:txBody>
          <a:bodyPr anchor="ctr">
            <a:normAutofit/>
          </a:bodyPr>
          <a:lstStyle/>
          <a:p>
            <a:r>
              <a:rPr lang="en-US" b="0" i="0" dirty="0">
                <a:effectLst/>
                <a:latin typeface="Mulish"/>
              </a:rPr>
              <a:t>A contract typically a family member  or caregiver who agrees to provide caregiver services for a disabled or aging relative and the person receiving care.</a:t>
            </a:r>
          </a:p>
          <a:p>
            <a:pPr lvl="1"/>
            <a:r>
              <a:rPr lang="en-US" b="0" i="0" dirty="0">
                <a:effectLst/>
                <a:latin typeface="Mulish"/>
              </a:rPr>
              <a:t>Clarifies for a family what tasks are expected in return for a stated compensation</a:t>
            </a:r>
          </a:p>
          <a:p>
            <a:pPr>
              <a:buFont typeface="Arial" panose="020B0604020202020204" pitchFamily="34" charset="0"/>
              <a:buChar char="•"/>
            </a:pPr>
            <a:r>
              <a:rPr lang="en-US" b="0" i="0" dirty="0">
                <a:effectLst/>
                <a:latin typeface="Mulish"/>
              </a:rPr>
              <a:t>The agreement must be in writing.</a:t>
            </a:r>
          </a:p>
          <a:p>
            <a:pPr>
              <a:buFont typeface="Arial" panose="020B0604020202020204" pitchFamily="34" charset="0"/>
              <a:buChar char="•"/>
            </a:pPr>
            <a:r>
              <a:rPr lang="en-US" b="0" i="0" dirty="0">
                <a:effectLst/>
                <a:latin typeface="Mulish"/>
              </a:rPr>
              <a:t>The payment must be for care provided in the future (not for services already performed).</a:t>
            </a:r>
          </a:p>
          <a:p>
            <a:pPr>
              <a:buFont typeface="Arial" panose="020B0604020202020204" pitchFamily="34" charset="0"/>
              <a:buChar char="•"/>
            </a:pPr>
            <a:r>
              <a:rPr lang="en-US" b="0" i="0" dirty="0">
                <a:effectLst/>
                <a:latin typeface="Mulish"/>
              </a:rPr>
              <a:t>Compensation for care must be reasonable. </a:t>
            </a:r>
          </a:p>
        </p:txBody>
      </p:sp>
    </p:spTree>
    <p:extLst>
      <p:ext uri="{BB962C8B-B14F-4D97-AF65-F5344CB8AC3E}">
        <p14:creationId xmlns:p14="http://schemas.microsoft.com/office/powerpoint/2010/main" val="261732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73EA-B9B0-4542-8604-1C1B1133C521}"/>
              </a:ext>
            </a:extLst>
          </p:cNvPr>
          <p:cNvSpPr>
            <a:spLocks noGrp="1"/>
          </p:cNvSpPr>
          <p:nvPr>
            <p:ph type="title"/>
          </p:nvPr>
        </p:nvSpPr>
        <p:spPr/>
        <p:txBody>
          <a:bodyPr/>
          <a:lstStyle/>
          <a:p>
            <a:r>
              <a:rPr lang="en-US" dirty="0"/>
              <a:t>Personal Care Agreements Cont.</a:t>
            </a:r>
          </a:p>
        </p:txBody>
      </p:sp>
      <p:sp>
        <p:nvSpPr>
          <p:cNvPr id="3" name="Content Placeholder 2">
            <a:extLst>
              <a:ext uri="{FF2B5EF4-FFF2-40B4-BE49-F238E27FC236}">
                <a16:creationId xmlns:a16="http://schemas.microsoft.com/office/drawing/2014/main" id="{BB179E1C-965C-4023-8A4F-794991D9458C}"/>
              </a:ext>
            </a:extLst>
          </p:cNvPr>
          <p:cNvSpPr>
            <a:spLocks noGrp="1"/>
          </p:cNvSpPr>
          <p:nvPr>
            <p:ph idx="1"/>
          </p:nvPr>
        </p:nvSpPr>
        <p:spPr>
          <a:xfrm>
            <a:off x="677334" y="1642533"/>
            <a:ext cx="9567333" cy="4605867"/>
          </a:xfrm>
        </p:spPr>
        <p:txBody>
          <a:bodyPr>
            <a:normAutofit lnSpcReduction="10000"/>
          </a:bodyPr>
          <a:lstStyle/>
          <a:p>
            <a:pPr algn="l"/>
            <a:r>
              <a:rPr lang="en-US" b="1" i="0" dirty="0">
                <a:solidFill>
                  <a:srgbClr val="212529"/>
                </a:solidFill>
                <a:effectLst/>
                <a:latin typeface="Mulish"/>
              </a:rPr>
              <a:t>A properly drafted personal care agreement will contain:</a:t>
            </a:r>
            <a:endParaRPr lang="en-US" b="0" i="0" dirty="0">
              <a:solidFill>
                <a:srgbClr val="212529"/>
              </a:solidFill>
              <a:effectLst/>
              <a:latin typeface="Mulish"/>
            </a:endParaRPr>
          </a:p>
          <a:p>
            <a:pPr lvl="1">
              <a:buFont typeface="Arial" panose="020B0604020202020204" pitchFamily="34" charset="0"/>
              <a:buChar char="•"/>
            </a:pPr>
            <a:r>
              <a:rPr lang="en-US" b="0" i="0" dirty="0">
                <a:solidFill>
                  <a:srgbClr val="212529"/>
                </a:solidFill>
                <a:effectLst/>
                <a:latin typeface="Mulish"/>
              </a:rPr>
              <a:t>Date the care begins</a:t>
            </a:r>
          </a:p>
          <a:p>
            <a:pPr lvl="1">
              <a:buFont typeface="Arial" panose="020B0604020202020204" pitchFamily="34" charset="0"/>
              <a:buChar char="•"/>
            </a:pPr>
            <a:r>
              <a:rPr lang="en-US" b="0" i="0" dirty="0">
                <a:solidFill>
                  <a:srgbClr val="212529"/>
                </a:solidFill>
                <a:effectLst/>
                <a:latin typeface="Mulish"/>
              </a:rPr>
              <a:t>Detailed description of services to be provided, (ex: transportation and errands: driving to medical, dental, adult day care, and other appointments, food preparation)</a:t>
            </a:r>
          </a:p>
          <a:p>
            <a:pPr lvl="1">
              <a:buFont typeface="Arial" panose="020B0604020202020204" pitchFamily="34" charset="0"/>
              <a:buChar char="•"/>
            </a:pPr>
            <a:r>
              <a:rPr lang="en-US" b="0" i="0" dirty="0">
                <a:solidFill>
                  <a:srgbClr val="212529"/>
                </a:solidFill>
                <a:effectLst/>
                <a:latin typeface="Mulish"/>
              </a:rPr>
              <a:t>How often services will be provided (Allow for flexibility in care needs by using language such as, </a:t>
            </a:r>
            <a:r>
              <a:rPr lang="en-US" b="0" i="0" dirty="0">
                <a:solidFill>
                  <a:srgbClr val="212529"/>
                </a:solidFill>
                <a:effectLst/>
                <a:latin typeface="Arial" panose="020B0604020202020204" pitchFamily="34" charset="0"/>
              </a:rPr>
              <a:t>“</a:t>
            </a:r>
            <a:r>
              <a:rPr lang="en-US" b="0" i="0" dirty="0">
                <a:solidFill>
                  <a:srgbClr val="212529"/>
                </a:solidFill>
                <a:effectLst/>
                <a:latin typeface="Mulish"/>
              </a:rPr>
              <a:t>no less than 20 hours a week</a:t>
            </a:r>
            <a:r>
              <a:rPr lang="en-US" b="0" i="0" dirty="0">
                <a:solidFill>
                  <a:srgbClr val="212529"/>
                </a:solidFill>
                <a:effectLst/>
                <a:latin typeface="Arial" panose="020B0604020202020204" pitchFamily="34" charset="0"/>
              </a:rPr>
              <a:t>”</a:t>
            </a:r>
            <a:r>
              <a:rPr lang="en-US" b="0" i="0" dirty="0">
                <a:solidFill>
                  <a:srgbClr val="212529"/>
                </a:solidFill>
                <a:effectLst/>
                <a:latin typeface="Mulish"/>
              </a:rPr>
              <a:t> or </a:t>
            </a:r>
            <a:r>
              <a:rPr lang="en-US" b="0" i="0" dirty="0">
                <a:solidFill>
                  <a:srgbClr val="212529"/>
                </a:solidFill>
                <a:effectLst/>
                <a:latin typeface="Arial" panose="020B0604020202020204" pitchFamily="34" charset="0"/>
              </a:rPr>
              <a:t>“</a:t>
            </a:r>
            <a:r>
              <a:rPr lang="en-US" b="0" i="0" dirty="0">
                <a:solidFill>
                  <a:srgbClr val="212529"/>
                </a:solidFill>
                <a:effectLst/>
                <a:latin typeface="Mulish"/>
              </a:rPr>
              <a:t>up to 80 hours a month.</a:t>
            </a:r>
            <a:r>
              <a:rPr lang="en-US" b="0" i="0" dirty="0">
                <a:solidFill>
                  <a:srgbClr val="212529"/>
                </a:solidFill>
                <a:effectLst/>
                <a:latin typeface="Arial" panose="020B0604020202020204" pitchFamily="34" charset="0"/>
              </a:rPr>
              <a:t>”</a:t>
            </a:r>
            <a:r>
              <a:rPr lang="en-US" b="0" i="0" dirty="0">
                <a:solidFill>
                  <a:srgbClr val="212529"/>
                </a:solidFill>
                <a:effectLst/>
                <a:latin typeface="Mulish"/>
              </a:rPr>
              <a:t>)</a:t>
            </a:r>
          </a:p>
          <a:p>
            <a:pPr lvl="1">
              <a:buFont typeface="Arial" panose="020B0604020202020204" pitchFamily="34" charset="0"/>
              <a:buChar char="•"/>
            </a:pPr>
            <a:r>
              <a:rPr lang="en-US" b="0" i="0" dirty="0">
                <a:solidFill>
                  <a:srgbClr val="212529"/>
                </a:solidFill>
                <a:effectLst/>
                <a:latin typeface="Mulish"/>
              </a:rPr>
              <a:t>How much and when the caregiver will be compensated (weekly or biweekly)</a:t>
            </a:r>
          </a:p>
          <a:p>
            <a:pPr lvl="1">
              <a:buFont typeface="Arial" panose="020B0604020202020204" pitchFamily="34" charset="0"/>
              <a:buChar char="•"/>
            </a:pPr>
            <a:r>
              <a:rPr lang="en-US" b="0" i="0" dirty="0">
                <a:solidFill>
                  <a:srgbClr val="212529"/>
                </a:solidFill>
                <a:effectLst/>
                <a:latin typeface="Mulish"/>
              </a:rPr>
              <a:t>How long the agreement is to be in effect (The agreement should set time, such as a year or two years, or even over a </a:t>
            </a:r>
            <a:r>
              <a:rPr lang="en-US" b="0" i="0" dirty="0" err="1">
                <a:solidFill>
                  <a:srgbClr val="212529"/>
                </a:solidFill>
                <a:effectLst/>
                <a:latin typeface="Mulish"/>
              </a:rPr>
              <a:t>person</a:t>
            </a:r>
            <a:r>
              <a:rPr lang="en-US" b="0" i="0" dirty="0" err="1">
                <a:solidFill>
                  <a:srgbClr val="212529"/>
                </a:solidFill>
                <a:effectLst/>
                <a:latin typeface="Arial" panose="020B0604020202020204" pitchFamily="34" charset="0"/>
              </a:rPr>
              <a:t>ʼ</a:t>
            </a:r>
            <a:r>
              <a:rPr lang="en-US" b="0" i="0" dirty="0" err="1">
                <a:solidFill>
                  <a:srgbClr val="212529"/>
                </a:solidFill>
                <a:effectLst/>
                <a:latin typeface="Mulish"/>
              </a:rPr>
              <a:t>s</a:t>
            </a:r>
            <a:r>
              <a:rPr lang="en-US" b="0" i="0" dirty="0">
                <a:solidFill>
                  <a:srgbClr val="212529"/>
                </a:solidFill>
                <a:effectLst/>
                <a:latin typeface="Mulish"/>
              </a:rPr>
              <a:t> lifetime.)</a:t>
            </a:r>
          </a:p>
          <a:p>
            <a:pPr lvl="1">
              <a:buFont typeface="Arial" panose="020B0604020202020204" pitchFamily="34" charset="0"/>
              <a:buChar char="•"/>
            </a:pPr>
            <a:r>
              <a:rPr lang="en-US" b="0" i="0" dirty="0">
                <a:solidFill>
                  <a:srgbClr val="212529"/>
                </a:solidFill>
                <a:effectLst/>
                <a:latin typeface="Mulish"/>
              </a:rPr>
              <a:t>A statement that the terms of the agreement can be modified only by mutual agreement of the parties in writing</a:t>
            </a:r>
          </a:p>
          <a:p>
            <a:pPr lvl="1">
              <a:buFont typeface="Arial" panose="020B0604020202020204" pitchFamily="34" charset="0"/>
              <a:buChar char="•"/>
            </a:pPr>
            <a:r>
              <a:rPr lang="en-US" b="0" i="0" dirty="0">
                <a:solidFill>
                  <a:srgbClr val="212529"/>
                </a:solidFill>
                <a:effectLst/>
                <a:latin typeface="Mulish"/>
              </a:rPr>
              <a:t>The location where services are to be provided (home of elder/adult with disabilities, </a:t>
            </a:r>
            <a:r>
              <a:rPr lang="en-US" b="0" i="0" dirty="0" err="1">
                <a:solidFill>
                  <a:srgbClr val="212529"/>
                </a:solidFill>
                <a:effectLst/>
                <a:latin typeface="Mulish"/>
              </a:rPr>
              <a:t>caregiver</a:t>
            </a:r>
            <a:r>
              <a:rPr lang="en-US" b="0" i="0" dirty="0" err="1">
                <a:solidFill>
                  <a:srgbClr val="212529"/>
                </a:solidFill>
                <a:effectLst/>
                <a:latin typeface="Arial" panose="020B0604020202020204" pitchFamily="34" charset="0"/>
              </a:rPr>
              <a:t>ʼ</a:t>
            </a:r>
            <a:r>
              <a:rPr lang="en-US" b="0" i="0" dirty="0" err="1">
                <a:solidFill>
                  <a:srgbClr val="212529"/>
                </a:solidFill>
                <a:effectLst/>
                <a:latin typeface="Mulish"/>
              </a:rPr>
              <a:t>s</a:t>
            </a:r>
            <a:r>
              <a:rPr lang="en-US" b="0" i="0" dirty="0">
                <a:solidFill>
                  <a:srgbClr val="212529"/>
                </a:solidFill>
                <a:effectLst/>
                <a:latin typeface="Mulish"/>
              </a:rPr>
              <a:t> own home, other location. Allow for the location of the care to change in response to increasing care receiver needs.)</a:t>
            </a:r>
          </a:p>
          <a:p>
            <a:pPr lvl="1">
              <a:buFont typeface="Arial" panose="020B0604020202020204" pitchFamily="34" charset="0"/>
              <a:buChar char="•"/>
            </a:pPr>
            <a:r>
              <a:rPr lang="en-US" b="0" i="0" dirty="0">
                <a:solidFill>
                  <a:srgbClr val="212529"/>
                </a:solidFill>
                <a:effectLst/>
                <a:latin typeface="Mulish"/>
              </a:rPr>
              <a:t>Signatures by the parties, date of the agreement</a:t>
            </a:r>
          </a:p>
          <a:p>
            <a:endParaRPr lang="en-US" dirty="0"/>
          </a:p>
        </p:txBody>
      </p:sp>
    </p:spTree>
    <p:extLst>
      <p:ext uri="{BB962C8B-B14F-4D97-AF65-F5344CB8AC3E}">
        <p14:creationId xmlns:p14="http://schemas.microsoft.com/office/powerpoint/2010/main" val="120752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3215-277E-4E25-8075-F0F94ECB57FD}"/>
              </a:ext>
            </a:extLst>
          </p:cNvPr>
          <p:cNvSpPr>
            <a:spLocks noGrp="1"/>
          </p:cNvSpPr>
          <p:nvPr>
            <p:ph type="title"/>
          </p:nvPr>
        </p:nvSpPr>
        <p:spPr/>
        <p:txBody>
          <a:bodyPr/>
          <a:lstStyle/>
          <a:p>
            <a:r>
              <a:rPr lang="en-US" dirty="0"/>
              <a:t>Mediation </a:t>
            </a:r>
          </a:p>
        </p:txBody>
      </p:sp>
      <p:sp>
        <p:nvSpPr>
          <p:cNvPr id="3" name="Content Placeholder 2">
            <a:extLst>
              <a:ext uri="{FF2B5EF4-FFF2-40B4-BE49-F238E27FC236}">
                <a16:creationId xmlns:a16="http://schemas.microsoft.com/office/drawing/2014/main" id="{D92D4F52-C1D3-4FE9-BEDC-BD89A6AA3C13}"/>
              </a:ext>
            </a:extLst>
          </p:cNvPr>
          <p:cNvSpPr>
            <a:spLocks noGrp="1"/>
          </p:cNvSpPr>
          <p:nvPr>
            <p:ph idx="1"/>
          </p:nvPr>
        </p:nvSpPr>
        <p:spPr/>
        <p:txBody>
          <a:bodyPr/>
          <a:lstStyle/>
          <a:p>
            <a:r>
              <a:rPr lang="en-US" b="0" i="0" dirty="0">
                <a:solidFill>
                  <a:schemeClr val="tx1"/>
                </a:solidFill>
                <a:effectLst/>
                <a:latin typeface="Roboto"/>
              </a:rPr>
              <a:t>A procedure in which the parties discuss their disputes </a:t>
            </a:r>
          </a:p>
          <a:p>
            <a:pPr lvl="1"/>
            <a:r>
              <a:rPr lang="en-US" b="0" i="0" dirty="0">
                <a:solidFill>
                  <a:schemeClr val="tx1"/>
                </a:solidFill>
                <a:effectLst/>
                <a:latin typeface="Roboto"/>
              </a:rPr>
              <a:t>Assisted by a trained impartial third person(s) who assists them in </a:t>
            </a:r>
            <a:r>
              <a:rPr lang="en-US" b="0" i="0" u="none" strike="noStrike" dirty="0">
                <a:solidFill>
                  <a:schemeClr val="tx1"/>
                </a:solidFill>
                <a:effectLst/>
                <a:latin typeface="Roboto"/>
              </a:rPr>
              <a:t>reaching a settlement</a:t>
            </a:r>
            <a:endParaRPr lang="en-US" b="0" i="0" dirty="0">
              <a:solidFill>
                <a:schemeClr val="tx1"/>
              </a:solidFill>
              <a:effectLst/>
              <a:latin typeface="Roboto"/>
            </a:endParaRPr>
          </a:p>
          <a:p>
            <a:pPr lvl="1"/>
            <a:r>
              <a:rPr lang="en-US" dirty="0">
                <a:solidFill>
                  <a:schemeClr val="tx1"/>
                </a:solidFill>
                <a:latin typeface="Roboto"/>
              </a:rPr>
              <a:t>M</a:t>
            </a:r>
            <a:r>
              <a:rPr lang="en-US" b="0" i="0" dirty="0">
                <a:solidFill>
                  <a:schemeClr val="tx1"/>
                </a:solidFill>
                <a:effectLst/>
                <a:latin typeface="Roboto"/>
              </a:rPr>
              <a:t>ay be an informal meeting among the parties or a scheduled settlement conference. </a:t>
            </a:r>
          </a:p>
          <a:p>
            <a:pPr lvl="1"/>
            <a:r>
              <a:rPr lang="en-US" b="0" i="0" dirty="0">
                <a:solidFill>
                  <a:schemeClr val="tx1"/>
                </a:solidFill>
                <a:effectLst/>
                <a:latin typeface="Roboto"/>
              </a:rPr>
              <a:t>The dispute may either be pending in a court or potentially a dispute which may be filed in court.</a:t>
            </a:r>
          </a:p>
          <a:p>
            <a:pPr lvl="1"/>
            <a:endParaRPr lang="en-US" dirty="0">
              <a:solidFill>
                <a:schemeClr val="tx1"/>
              </a:solidFill>
              <a:latin typeface="Roboto"/>
            </a:endParaRPr>
          </a:p>
          <a:p>
            <a:pPr lvl="1"/>
            <a:r>
              <a:rPr lang="en-US" dirty="0">
                <a:solidFill>
                  <a:schemeClr val="tx1"/>
                </a:solidFill>
                <a:latin typeface="Roboto"/>
              </a:rPr>
              <a:t>Resources in Montana:</a:t>
            </a:r>
          </a:p>
          <a:p>
            <a:pPr lvl="2"/>
            <a:r>
              <a:rPr lang="en-US" dirty="0"/>
              <a:t>Montana State Bar: </a:t>
            </a:r>
            <a:r>
              <a:rPr lang="en-US" dirty="0">
                <a:hlinkClick r:id="rId2"/>
              </a:rPr>
              <a:t>https://www.montanabar.org/page/DisputeResolution</a:t>
            </a:r>
            <a:endParaRPr lang="en-US" dirty="0"/>
          </a:p>
          <a:p>
            <a:pPr lvl="2"/>
            <a:r>
              <a:rPr lang="en-US" dirty="0"/>
              <a:t>Montana Law Help: </a:t>
            </a:r>
            <a:r>
              <a:rPr lang="en-US" dirty="0">
                <a:hlinkClick r:id="rId3"/>
              </a:rPr>
              <a:t>https://www.montanalawhelp.org/resource/what-is-mediation</a:t>
            </a:r>
            <a:r>
              <a:rPr lang="en-US" dirty="0"/>
              <a:t> </a:t>
            </a:r>
          </a:p>
        </p:txBody>
      </p:sp>
    </p:spTree>
    <p:extLst>
      <p:ext uri="{BB962C8B-B14F-4D97-AF65-F5344CB8AC3E}">
        <p14:creationId xmlns:p14="http://schemas.microsoft.com/office/powerpoint/2010/main" val="404618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CEE2FDE-4B79-4D15-8F05-070D26807858}"/>
              </a:ext>
            </a:extLst>
          </p:cNvPr>
          <p:cNvSpPr>
            <a:spLocks noGrp="1"/>
          </p:cNvSpPr>
          <p:nvPr>
            <p:ph type="title"/>
          </p:nvPr>
        </p:nvSpPr>
        <p:spPr>
          <a:xfrm>
            <a:off x="677334" y="609600"/>
            <a:ext cx="8596668" cy="1320800"/>
          </a:xfrm>
        </p:spPr>
        <p:txBody>
          <a:bodyPr>
            <a:normAutofit/>
          </a:bodyPr>
          <a:lstStyle/>
          <a:p>
            <a:r>
              <a:rPr lang="en-US" dirty="0"/>
              <a:t>AARP</a:t>
            </a:r>
          </a:p>
        </p:txBody>
      </p:sp>
      <p:sp>
        <p:nvSpPr>
          <p:cNvPr id="3" name="Content Placeholder 2">
            <a:extLst>
              <a:ext uri="{FF2B5EF4-FFF2-40B4-BE49-F238E27FC236}">
                <a16:creationId xmlns:a16="http://schemas.microsoft.com/office/drawing/2014/main" id="{FCB3D321-6B69-447A-8F9F-5FF93BC64D5D}"/>
              </a:ext>
            </a:extLst>
          </p:cNvPr>
          <p:cNvSpPr>
            <a:spLocks noGrp="1"/>
          </p:cNvSpPr>
          <p:nvPr>
            <p:ph idx="1"/>
          </p:nvPr>
        </p:nvSpPr>
        <p:spPr>
          <a:xfrm>
            <a:off x="677334" y="2160589"/>
            <a:ext cx="8596668" cy="3880773"/>
          </a:xfrm>
        </p:spPr>
        <p:txBody>
          <a:bodyPr>
            <a:normAutofit/>
          </a:bodyPr>
          <a:lstStyle/>
          <a:p>
            <a:r>
              <a:rPr lang="en-US" dirty="0"/>
              <a:t>Free Resource Line: 1-877-333-5885 for caregivers</a:t>
            </a:r>
          </a:p>
          <a:p>
            <a:r>
              <a:rPr lang="en-US" dirty="0"/>
              <a:t>Tax Tips for Family Caregivers</a:t>
            </a:r>
          </a:p>
          <a:p>
            <a:r>
              <a:rPr lang="en-US" dirty="0" err="1"/>
              <a:t>Medicial</a:t>
            </a:r>
            <a:r>
              <a:rPr lang="en-US" dirty="0"/>
              <a:t> Marijuana guidance</a:t>
            </a:r>
          </a:p>
          <a:p>
            <a:r>
              <a:rPr lang="en-US" dirty="0"/>
              <a:t>What to Know When Taking Someone to the Doctor </a:t>
            </a:r>
          </a:p>
          <a:p>
            <a:r>
              <a:rPr lang="en-US" dirty="0"/>
              <a:t>https://www.aarp.org/caregiving/</a:t>
            </a:r>
          </a:p>
        </p:txBody>
      </p:sp>
    </p:spTree>
    <p:extLst>
      <p:ext uri="{BB962C8B-B14F-4D97-AF65-F5344CB8AC3E}">
        <p14:creationId xmlns:p14="http://schemas.microsoft.com/office/powerpoint/2010/main" val="232125525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7706-5E6B-497D-8A0A-7B7A54343B2A}"/>
              </a:ext>
            </a:extLst>
          </p:cNvPr>
          <p:cNvSpPr>
            <a:spLocks noGrp="1"/>
          </p:cNvSpPr>
          <p:nvPr>
            <p:ph type="title"/>
          </p:nvPr>
        </p:nvSpPr>
        <p:spPr/>
        <p:txBody>
          <a:bodyPr>
            <a:normAutofit/>
          </a:bodyPr>
          <a:lstStyle/>
          <a:p>
            <a:pPr algn="r"/>
            <a:r>
              <a:rPr lang="en-US" sz="4000" dirty="0">
                <a:solidFill>
                  <a:srgbClr val="0070C0"/>
                </a:solidFill>
              </a:rPr>
              <a:t>Presented by the Senior Financial Defense Grant</a:t>
            </a:r>
          </a:p>
        </p:txBody>
      </p:sp>
      <p:sp>
        <p:nvSpPr>
          <p:cNvPr id="3" name="Content Placeholder 2">
            <a:extLst>
              <a:ext uri="{FF2B5EF4-FFF2-40B4-BE49-F238E27FC236}">
                <a16:creationId xmlns:a16="http://schemas.microsoft.com/office/drawing/2014/main" id="{49F2421F-349B-40AB-83B6-7A34B7DCB480}"/>
              </a:ext>
            </a:extLst>
          </p:cNvPr>
          <p:cNvSpPr>
            <a:spLocks noGrp="1"/>
          </p:cNvSpPr>
          <p:nvPr>
            <p:ph idx="1"/>
          </p:nvPr>
        </p:nvSpPr>
        <p:spPr/>
        <p:txBody>
          <a:bodyPr/>
          <a:lstStyle/>
          <a:p>
            <a:pPr marL="0" indent="0" algn="ctr">
              <a:buNone/>
            </a:pPr>
            <a:endParaRPr lang="en-US" sz="1800" i="1"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buNone/>
            </a:pPr>
            <a:endParaRPr lang="en-US" i="1" dirty="0">
              <a:latin typeface="Arial" panose="020B0604020202020204" pitchFamily="34" charset="0"/>
              <a:ea typeface="Calibri" panose="020F0502020204030204" pitchFamily="34" charset="0"/>
              <a:cs typeface="Times New Roman" panose="02020603050405020304" pitchFamily="18" charset="0"/>
            </a:endParaRPr>
          </a:p>
          <a:p>
            <a:pPr marL="0" indent="0" algn="ctr">
              <a:buNone/>
            </a:pPr>
            <a:r>
              <a:rPr lang="en-US" sz="2400" i="1" dirty="0">
                <a:effectLst/>
                <a:latin typeface="Arial" panose="020B0604020202020204" pitchFamily="34" charset="0"/>
                <a:ea typeface="Calibri" panose="020F0502020204030204" pitchFamily="34" charset="0"/>
                <a:cs typeface="Times New Roman" panose="02020603050405020304" pitchFamily="18" charset="0"/>
              </a:rPr>
              <a:t>This project was supported by Grant No.</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effectLst/>
                <a:latin typeface="Arial" panose="020B0604020202020204" pitchFamily="34" charset="0"/>
                <a:ea typeface="Calibri" panose="020F0502020204030204" pitchFamily="34" charset="0"/>
                <a:cs typeface="Times New Roman" panose="02020603050405020304" pitchFamily="18" charset="0"/>
              </a:rPr>
              <a:t>V66-92522 awarded by the Montana Board of Crime Control (MBCC) through the Office of Justice Programs, US Department of Justice. Points of view in this document are those of the author and do not necessarily represent the official position or policies of the US Department of Justice.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8777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674A9C-E562-45CC-B47E-09D1807CDB07}"/>
              </a:ext>
            </a:extLst>
          </p:cNvPr>
          <p:cNvSpPr>
            <a:spLocks noGrp="1"/>
          </p:cNvSpPr>
          <p:nvPr>
            <p:ph type="title"/>
          </p:nvPr>
        </p:nvSpPr>
        <p:spPr>
          <a:xfrm>
            <a:off x="643467" y="816638"/>
            <a:ext cx="3367359" cy="5224724"/>
          </a:xfrm>
        </p:spPr>
        <p:txBody>
          <a:bodyPr anchor="ctr">
            <a:normAutofit/>
          </a:bodyPr>
          <a:lstStyle/>
          <a:p>
            <a:r>
              <a:rPr lang="en-US" dirty="0"/>
              <a:t>Alzheimer’s Association </a:t>
            </a:r>
          </a:p>
        </p:txBody>
      </p:sp>
      <p:sp>
        <p:nvSpPr>
          <p:cNvPr id="3" name="Content Placeholder 2">
            <a:extLst>
              <a:ext uri="{FF2B5EF4-FFF2-40B4-BE49-F238E27FC236}">
                <a16:creationId xmlns:a16="http://schemas.microsoft.com/office/drawing/2014/main" id="{11C39777-0EFE-4FC0-B0C9-0DBFD8715844}"/>
              </a:ext>
            </a:extLst>
          </p:cNvPr>
          <p:cNvSpPr>
            <a:spLocks noGrp="1"/>
          </p:cNvSpPr>
          <p:nvPr>
            <p:ph idx="1"/>
          </p:nvPr>
        </p:nvSpPr>
        <p:spPr>
          <a:xfrm>
            <a:off x="4654295" y="816638"/>
            <a:ext cx="4619706" cy="5224724"/>
          </a:xfrm>
        </p:spPr>
        <p:txBody>
          <a:bodyPr anchor="ctr">
            <a:normAutofit/>
          </a:bodyPr>
          <a:lstStyle/>
          <a:p>
            <a:r>
              <a:rPr lang="en-US" dirty="0"/>
              <a:t>24/7 Helpline: 1-800-272-3900</a:t>
            </a:r>
          </a:p>
          <a:p>
            <a:r>
              <a:rPr lang="en-US" dirty="0"/>
              <a:t>Know the 10 Signs</a:t>
            </a:r>
          </a:p>
          <a:p>
            <a:r>
              <a:rPr lang="en-US" dirty="0"/>
              <a:t>Caregiving by Stages</a:t>
            </a:r>
          </a:p>
          <a:p>
            <a:r>
              <a:rPr lang="en-US" dirty="0"/>
              <a:t>Local Support</a:t>
            </a:r>
          </a:p>
          <a:p>
            <a:r>
              <a:rPr lang="en-US" dirty="0">
                <a:hlinkClick r:id="rId2"/>
              </a:rPr>
              <a:t>https://www.alz.org/help-support/caregiving</a:t>
            </a:r>
            <a:endParaRPr lang="en-US" dirty="0"/>
          </a:p>
          <a:p>
            <a:r>
              <a:rPr lang="en-US" u="sng">
                <a:hlinkClick r:id="rId3"/>
              </a:rPr>
              <a:t>https://www.alzheimersnavigator.org/dashboard.aspx</a:t>
            </a:r>
            <a:endParaRPr lang="en-US" dirty="0"/>
          </a:p>
          <a:p>
            <a:r>
              <a:rPr lang="en-US" dirty="0">
                <a:hlinkClick r:id="rId4"/>
              </a:rPr>
              <a:t>https://www.alz.org/montana?set=1</a:t>
            </a:r>
            <a:r>
              <a:rPr lang="en-US" dirty="0"/>
              <a:t> </a:t>
            </a:r>
          </a:p>
        </p:txBody>
      </p:sp>
    </p:spTree>
    <p:extLst>
      <p:ext uri="{BB962C8B-B14F-4D97-AF65-F5344CB8AC3E}">
        <p14:creationId xmlns:p14="http://schemas.microsoft.com/office/powerpoint/2010/main" val="300769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6349-B132-49A3-89EB-91C82DB88D42}"/>
              </a:ext>
            </a:extLst>
          </p:cNvPr>
          <p:cNvSpPr>
            <a:spLocks noGrp="1"/>
          </p:cNvSpPr>
          <p:nvPr>
            <p:ph type="title"/>
          </p:nvPr>
        </p:nvSpPr>
        <p:spPr>
          <a:xfrm>
            <a:off x="677334" y="1514187"/>
            <a:ext cx="9170051" cy="853440"/>
          </a:xfrm>
          <a:ln>
            <a:noFill/>
          </a:ln>
        </p:spPr>
        <p:txBody>
          <a:bodyPr>
            <a:normAutofit fontScale="90000"/>
          </a:bodyPr>
          <a:lstStyle/>
          <a:p>
            <a:r>
              <a:rPr lang="en-US" sz="6000" dirty="0">
                <a:solidFill>
                  <a:srgbClr val="0070C0"/>
                </a:solidFill>
                <a:latin typeface="Arial" panose="020B0604020202020204" pitchFamily="34" charset="0"/>
                <a:cs typeface="Arial" panose="020B0604020202020204" pitchFamily="34" charset="0"/>
              </a:rPr>
              <a:t>Aging and Family Dynamics</a:t>
            </a:r>
            <a:br>
              <a:rPr lang="en-US" dirty="0">
                <a:solidFill>
                  <a:srgbClr val="0070C0"/>
                </a:solidFill>
              </a:rPr>
            </a:br>
            <a:endParaRPr lang="en-US" dirty="0">
              <a:solidFill>
                <a:srgbClr val="0070C0"/>
              </a:solidFill>
            </a:endParaRPr>
          </a:p>
        </p:txBody>
      </p:sp>
      <p:sp>
        <p:nvSpPr>
          <p:cNvPr id="3" name="Content Placeholder 2">
            <a:extLst>
              <a:ext uri="{FF2B5EF4-FFF2-40B4-BE49-F238E27FC236}">
                <a16:creationId xmlns:a16="http://schemas.microsoft.com/office/drawing/2014/main" id="{F6519BCC-9804-45E7-A956-2366535A4227}"/>
              </a:ext>
            </a:extLst>
          </p:cNvPr>
          <p:cNvSpPr>
            <a:spLocks noGrp="1"/>
          </p:cNvSpPr>
          <p:nvPr>
            <p:ph idx="1"/>
          </p:nvPr>
        </p:nvSpPr>
        <p:spPr>
          <a:xfrm>
            <a:off x="677334" y="2813538"/>
            <a:ext cx="8596668" cy="2530275"/>
          </a:xfrm>
        </p:spPr>
        <p:txBody>
          <a:bodyPr>
            <a:normAutofit/>
          </a:bodyPr>
          <a:lstStyle/>
          <a:p>
            <a:r>
              <a:rPr lang="en-US" sz="2400" dirty="0">
                <a:latin typeface="Arial" panose="020B0604020202020204" pitchFamily="34" charset="0"/>
                <a:cs typeface="Arial" panose="020B0604020202020204" pitchFamily="34" charset="0"/>
              </a:rPr>
              <a:t>Presented by Katy Lovell, Richard Heitstuman, Katherine Feehan</a:t>
            </a:r>
          </a:p>
        </p:txBody>
      </p:sp>
    </p:spTree>
    <p:extLst>
      <p:ext uri="{BB962C8B-B14F-4D97-AF65-F5344CB8AC3E}">
        <p14:creationId xmlns:p14="http://schemas.microsoft.com/office/powerpoint/2010/main" val="240291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87B9E7C-59CF-49AA-A4C1-398DC673A345}"/>
              </a:ext>
            </a:extLst>
          </p:cNvPr>
          <p:cNvSpPr>
            <a:spLocks noGrp="1"/>
          </p:cNvSpPr>
          <p:nvPr>
            <p:ph type="title"/>
          </p:nvPr>
        </p:nvSpPr>
        <p:spPr>
          <a:xfrm>
            <a:off x="677334" y="609600"/>
            <a:ext cx="8596668" cy="1320800"/>
          </a:xfrm>
        </p:spPr>
        <p:txBody>
          <a:bodyPr>
            <a:normAutofit/>
          </a:bodyPr>
          <a:lstStyle/>
          <a:p>
            <a:r>
              <a:rPr lang="en-US">
                <a:solidFill>
                  <a:srgbClr val="FFFFFF"/>
                </a:solidFill>
                <a:latin typeface="Arial" panose="020B0604020202020204" pitchFamily="34" charset="0"/>
                <a:cs typeface="Arial" panose="020B0604020202020204" pitchFamily="34" charset="0"/>
              </a:rPr>
              <a:t>Who We Are</a:t>
            </a:r>
          </a:p>
        </p:txBody>
      </p:sp>
      <p:sp>
        <p:nvSpPr>
          <p:cNvPr id="3" name="Content Placeholder 2">
            <a:extLst>
              <a:ext uri="{FF2B5EF4-FFF2-40B4-BE49-F238E27FC236}">
                <a16:creationId xmlns:a16="http://schemas.microsoft.com/office/drawing/2014/main" id="{3F03D702-D69D-47C4-845C-D23B05AA4FA3}"/>
              </a:ext>
            </a:extLst>
          </p:cNvPr>
          <p:cNvSpPr>
            <a:spLocks noGrp="1"/>
          </p:cNvSpPr>
          <p:nvPr>
            <p:ph idx="1"/>
          </p:nvPr>
        </p:nvSpPr>
        <p:spPr>
          <a:xfrm>
            <a:off x="677334" y="2160589"/>
            <a:ext cx="8596668" cy="3880773"/>
          </a:xfrm>
        </p:spPr>
        <p:txBody>
          <a:bodyPr>
            <a:normAutofit/>
          </a:bodyPr>
          <a:lstStyle/>
          <a:p>
            <a:pPr>
              <a:lnSpc>
                <a:spcPct val="90000"/>
              </a:lnSpc>
            </a:pPr>
            <a:r>
              <a:rPr lang="en-US" sz="1500">
                <a:solidFill>
                  <a:srgbClr val="FFFFFF"/>
                </a:solidFill>
                <a:latin typeface="Arial" panose="020B0604020202020204" pitchFamily="34" charset="0"/>
                <a:cs typeface="Arial" panose="020B0604020202020204" pitchFamily="34" charset="0"/>
              </a:rPr>
              <a:t>Legal Services Director, Katy Lovell: </a:t>
            </a:r>
          </a:p>
          <a:p>
            <a:pPr lvl="1">
              <a:lnSpc>
                <a:spcPct val="90000"/>
              </a:lnSpc>
            </a:pPr>
            <a:r>
              <a:rPr lang="en-US" sz="1500">
                <a:solidFill>
                  <a:srgbClr val="FFFFFF"/>
                </a:solidFill>
                <a:latin typeface="Arial" panose="020B0604020202020204" pitchFamily="34" charset="0"/>
                <a:cs typeface="Arial" panose="020B0604020202020204" pitchFamily="34" charset="0"/>
              </a:rPr>
              <a:t>I see family conflict on a daily basis through our work.  I’ve dealt with aging grandparents, and am currently helping to care for my mother-in-law, who has multiple health issues.  I’m part of the sandwich generation.  </a:t>
            </a:r>
          </a:p>
          <a:p>
            <a:pPr>
              <a:lnSpc>
                <a:spcPct val="90000"/>
              </a:lnSpc>
            </a:pPr>
            <a:r>
              <a:rPr lang="en-US" sz="1500">
                <a:solidFill>
                  <a:srgbClr val="FFFFFF"/>
                </a:solidFill>
                <a:latin typeface="Arial" panose="020B0604020202020204" pitchFamily="34" charset="0"/>
                <a:cs typeface="Arial" panose="020B0604020202020204" pitchFamily="34" charset="0"/>
              </a:rPr>
              <a:t>Project Coordinator, Richard Heitstuman: </a:t>
            </a:r>
          </a:p>
          <a:p>
            <a:pPr lvl="1">
              <a:lnSpc>
                <a:spcPct val="90000"/>
              </a:lnSpc>
            </a:pPr>
            <a:r>
              <a:rPr lang="en-US" sz="1500">
                <a:solidFill>
                  <a:srgbClr val="FFFFFF"/>
                </a:solidFill>
                <a:latin typeface="Arial" panose="020B0604020202020204" pitchFamily="34" charset="0"/>
                <a:cs typeface="Arial" panose="020B0604020202020204" pitchFamily="34" charset="0"/>
              </a:rPr>
              <a:t>In my role with the Senior Financial Defense Grant, I get the opportunity to help seniors prepare financially for the future, putting in place the safeguards that will protect them from financial exploitation in the future. I have also seen my grandparents progress through their later years and have seen how my family reacted to my Grandpa’s Alzheimer’s Disease. My perspective on aging is prevent, don’t react. Prepare for the future now and enjoy your golden years!</a:t>
            </a:r>
          </a:p>
          <a:p>
            <a:pPr>
              <a:lnSpc>
                <a:spcPct val="90000"/>
              </a:lnSpc>
            </a:pPr>
            <a:r>
              <a:rPr lang="en-US" sz="1500">
                <a:solidFill>
                  <a:srgbClr val="FFFFFF"/>
                </a:solidFill>
                <a:latin typeface="Arial" panose="020B0604020202020204" pitchFamily="34" charset="0"/>
                <a:cs typeface="Arial" panose="020B0604020202020204" pitchFamily="34" charset="0"/>
              </a:rPr>
              <a:t>AmeriCorps member, Katherine Feehan: </a:t>
            </a:r>
          </a:p>
          <a:p>
            <a:pPr lvl="1">
              <a:lnSpc>
                <a:spcPct val="90000"/>
              </a:lnSpc>
            </a:pPr>
            <a:r>
              <a:rPr lang="en-US" sz="1500">
                <a:solidFill>
                  <a:srgbClr val="FFFFFF"/>
                </a:solidFill>
                <a:effectLst/>
                <a:latin typeface="Arial" panose="020B0604020202020204" pitchFamily="34" charset="0"/>
                <a:ea typeface="Times New Roman" panose="02020603050405020304" pitchFamily="18" charset="0"/>
              </a:rPr>
              <a:t>In my work here I’m often the first outsider many talk to about their family issues, if they haven’t started planning yet. The different sides of my family took very different approaches to aging, I’ve seen a bit about the stress those different choices make.</a:t>
            </a:r>
            <a:endParaRPr lang="en-US" sz="1500">
              <a:solidFill>
                <a:srgbClr val="FFFFFF"/>
              </a:solidFill>
              <a:effectLst/>
              <a:latin typeface="Calibri" panose="020F0502020204030204" pitchFamily="34" charset="0"/>
              <a:ea typeface="Calibri" panose="020F0502020204030204" pitchFamily="34" charset="0"/>
            </a:endParaRPr>
          </a:p>
          <a:p>
            <a:pPr>
              <a:lnSpc>
                <a:spcPct val="90000"/>
              </a:lnSpc>
            </a:pPr>
            <a:endParaRPr lang="en-US" sz="15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02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8F84-37D0-4735-BFEB-F65875507DE3}"/>
              </a:ext>
            </a:extLst>
          </p:cNvPr>
          <p:cNvSpPr>
            <a:spLocks noGrp="1"/>
          </p:cNvSpPr>
          <p:nvPr>
            <p:ph type="title"/>
          </p:nvPr>
        </p:nvSpPr>
        <p:spPr/>
        <p:txBody>
          <a:bodyPr>
            <a:normAutofit/>
          </a:bodyPr>
          <a:lstStyle/>
          <a:p>
            <a:r>
              <a:rPr lang="en-US" sz="6600" dirty="0">
                <a:solidFill>
                  <a:srgbClr val="002060"/>
                </a:solidFill>
                <a:latin typeface="Arial" panose="020B0604020202020204" pitchFamily="34" charset="0"/>
                <a:cs typeface="Arial" panose="020B0604020202020204" pitchFamily="34" charset="0"/>
              </a:rPr>
              <a:t>Our Families</a:t>
            </a:r>
          </a:p>
        </p:txBody>
      </p:sp>
      <p:sp>
        <p:nvSpPr>
          <p:cNvPr id="3" name="Content Placeholder 2">
            <a:extLst>
              <a:ext uri="{FF2B5EF4-FFF2-40B4-BE49-F238E27FC236}">
                <a16:creationId xmlns:a16="http://schemas.microsoft.com/office/drawing/2014/main" id="{23337E8A-52B6-42D8-A34F-68989F5C617F}"/>
              </a:ext>
            </a:extLst>
          </p:cNvPr>
          <p:cNvSpPr>
            <a:spLocks noGrp="1"/>
          </p:cNvSpPr>
          <p:nvPr>
            <p:ph idx="1"/>
          </p:nvPr>
        </p:nvSpPr>
        <p:spPr/>
        <p:txBody>
          <a:bodyPr/>
          <a:lstStyle/>
          <a:p>
            <a:r>
              <a:rPr lang="en-US" dirty="0">
                <a:solidFill>
                  <a:srgbClr val="002060"/>
                </a:solidFill>
                <a:latin typeface="Arial" panose="020B0604020202020204" pitchFamily="34" charset="0"/>
                <a:cs typeface="Arial" panose="020B0604020202020204" pitchFamily="34" charset="0"/>
              </a:rPr>
              <a:t>Katy: </a:t>
            </a:r>
            <a:r>
              <a:rPr lang="en-US" dirty="0">
                <a:solidFill>
                  <a:schemeClr val="tx1"/>
                </a:solidFill>
                <a:latin typeface="Arial" panose="020B0604020202020204" pitchFamily="34" charset="0"/>
                <a:cs typeface="Arial" panose="020B0604020202020204" pitchFamily="34" charset="0"/>
              </a:rPr>
              <a:t>In doing my estate planning, I discovered how different my wishes are from those of my spouse.  Conversations ahead of time will hopefully decrease issues later.  </a:t>
            </a:r>
          </a:p>
          <a:p>
            <a:r>
              <a:rPr lang="en-US" dirty="0">
                <a:solidFill>
                  <a:srgbClr val="002060"/>
                </a:solidFill>
                <a:latin typeface="Arial" panose="020B0604020202020204" pitchFamily="34" charset="0"/>
                <a:cs typeface="Arial" panose="020B0604020202020204" pitchFamily="34" charset="0"/>
              </a:rPr>
              <a:t>Richard: </a:t>
            </a:r>
            <a:r>
              <a:rPr lang="en-US" dirty="0">
                <a:latin typeface="Arial" panose="020B0604020202020204" pitchFamily="34" charset="0"/>
                <a:cs typeface="Arial" panose="020B0604020202020204" pitchFamily="34" charset="0"/>
              </a:rPr>
              <a:t>We take the approach of “prepare young, relax later.” My family has prioritized estate planning early and we have had the discussions that need to be had now, before the situation changes. Not only do our parents have their estate planning documents done, most of us kids have them done too, as do our spouses. We know who will fill what role, from financial to healthcare to daily assistance. By preparing now, we hope to make our parents’ and our own aging processes that much smoother. </a:t>
            </a:r>
          </a:p>
          <a:p>
            <a:r>
              <a:rPr lang="en-US" dirty="0">
                <a:solidFill>
                  <a:srgbClr val="002060"/>
                </a:solidFill>
                <a:latin typeface="Arial" panose="020B0604020202020204" pitchFamily="34" charset="0"/>
                <a:cs typeface="Arial" panose="020B0604020202020204" pitchFamily="34" charset="0"/>
              </a:rPr>
              <a:t>Katherine: </a:t>
            </a:r>
            <a:r>
              <a:rPr lang="en-US" sz="1800" dirty="0">
                <a:solidFill>
                  <a:srgbClr val="000000"/>
                </a:solidFill>
                <a:effectLst/>
                <a:latin typeface="Arial" panose="020B0604020202020204" pitchFamily="34" charset="0"/>
                <a:ea typeface="Times New Roman" panose="02020603050405020304" pitchFamily="18" charset="0"/>
              </a:rPr>
              <a:t>Both of my grandmothers had Alzheimer’s and lived a distance away from my family. They prepared a lot, but it wasn’t always enough. </a:t>
            </a:r>
            <a:endParaRPr lang="en-US" sz="1800" dirty="0">
              <a:effectLst/>
              <a:latin typeface="Calibri" panose="020F0502020204030204" pitchFamily="34" charset="0"/>
              <a:ea typeface="Calibri" panose="020F0502020204030204" pitchFamily="34" charset="0"/>
            </a:endParaRPr>
          </a:p>
          <a:p>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32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CBEE06-0545-4609-B9CA-CAFCAE181E16}"/>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latin typeface="Arial" panose="020B0604020202020204" pitchFamily="34" charset="0"/>
                <a:cs typeface="Arial" panose="020B0604020202020204" pitchFamily="34" charset="0"/>
              </a:rPr>
              <a:t>The Senior’s Role</a:t>
            </a:r>
          </a:p>
        </p:txBody>
      </p:sp>
      <p:sp>
        <p:nvSpPr>
          <p:cNvPr id="3" name="Content Placeholder 2">
            <a:extLst>
              <a:ext uri="{FF2B5EF4-FFF2-40B4-BE49-F238E27FC236}">
                <a16:creationId xmlns:a16="http://schemas.microsoft.com/office/drawing/2014/main" id="{D48BB693-A6D8-48F9-9758-C50D429707D0}"/>
              </a:ext>
            </a:extLst>
          </p:cNvPr>
          <p:cNvSpPr>
            <a:spLocks noGrp="1"/>
          </p:cNvSpPr>
          <p:nvPr>
            <p:ph idx="1"/>
          </p:nvPr>
        </p:nvSpPr>
        <p:spPr>
          <a:xfrm>
            <a:off x="6116084" y="609600"/>
            <a:ext cx="5511296" cy="5545667"/>
          </a:xfrm>
        </p:spPr>
        <p:txBody>
          <a:bodyPr anchor="ctr">
            <a:normAutofit/>
          </a:bodyPr>
          <a:lstStyle/>
          <a:p>
            <a:r>
              <a:rPr lang="en-US">
                <a:solidFill>
                  <a:srgbClr val="FFFFFF"/>
                </a:solidFill>
                <a:latin typeface="Arial" panose="020B0604020202020204" pitchFamily="34" charset="0"/>
                <a:cs typeface="Arial" panose="020B0604020202020204" pitchFamily="34" charset="0"/>
              </a:rPr>
              <a:t>All adults, but especially seniors, need to have a plan for their estate and financial future. Estate planning will legally define a plan for your future, as you age, even in the event of the unforeseen, like disease or injury. </a:t>
            </a:r>
          </a:p>
          <a:p>
            <a:r>
              <a:rPr lang="en-US">
                <a:solidFill>
                  <a:srgbClr val="FFFFFF"/>
                </a:solidFill>
                <a:latin typeface="Arial" panose="020B0604020202020204" pitchFamily="34" charset="0"/>
                <a:cs typeface="Arial" panose="020B0604020202020204" pitchFamily="34" charset="0"/>
              </a:rPr>
              <a:t>Talk to your family! It is never too early to discuss with your family their future roles, depending on the level of assistance you may require in the future. Nobody likes to think about needing help but planning for it and talking about it now will ensure that help is available in the future. </a:t>
            </a:r>
          </a:p>
          <a:p>
            <a:r>
              <a:rPr lang="en-US">
                <a:solidFill>
                  <a:srgbClr val="FFFFFF"/>
                </a:solidFill>
                <a:latin typeface="Arial" panose="020B0604020202020204" pitchFamily="34" charset="0"/>
                <a:cs typeface="Arial" panose="020B0604020202020204" pitchFamily="34" charset="0"/>
              </a:rPr>
              <a:t>Think about your family members strengths. Do you have a family member that is great with finances? How about someone who is caring and attentive? By identifying family member’s strengths and weaknesses, it will be easier to delegate portions of your potential future care. </a:t>
            </a:r>
          </a:p>
        </p:txBody>
      </p:sp>
    </p:spTree>
    <p:extLst>
      <p:ext uri="{BB962C8B-B14F-4D97-AF65-F5344CB8AC3E}">
        <p14:creationId xmlns:p14="http://schemas.microsoft.com/office/powerpoint/2010/main" val="24636481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05CB5-F3C5-4184-932A-10A0C0B9842E}"/>
              </a:ext>
            </a:extLst>
          </p:cNvPr>
          <p:cNvSpPr>
            <a:spLocks noGrp="1"/>
          </p:cNvSpPr>
          <p:nvPr>
            <p:ph type="title"/>
          </p:nvPr>
        </p:nvSpPr>
        <p:spPr>
          <a:xfrm>
            <a:off x="1043950" y="1179151"/>
            <a:ext cx="3300646" cy="4463889"/>
          </a:xfrm>
        </p:spPr>
        <p:txBody>
          <a:bodyPr anchor="ctr">
            <a:normAutofit/>
          </a:bodyPr>
          <a:lstStyle/>
          <a:p>
            <a:r>
              <a:rPr lang="en-US" dirty="0"/>
              <a:t>Caregiving: By the Numbers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6E7102-A519-43D3-ADB3-8BE88D496595}"/>
              </a:ext>
            </a:extLst>
          </p:cNvPr>
          <p:cNvSpPr>
            <a:spLocks noGrp="1"/>
          </p:cNvSpPr>
          <p:nvPr>
            <p:ph idx="1"/>
          </p:nvPr>
        </p:nvSpPr>
        <p:spPr>
          <a:xfrm>
            <a:off x="4978918" y="1109145"/>
            <a:ext cx="6341016" cy="4603900"/>
          </a:xfrm>
        </p:spPr>
        <p:txBody>
          <a:bodyPr anchor="ctr">
            <a:normAutofit/>
          </a:bodyPr>
          <a:lstStyle/>
          <a:p>
            <a:r>
              <a:rPr lang="en-US" dirty="0"/>
              <a:t>An Estimated 41.8 Million Americans are providing care for someone over the age of 50</a:t>
            </a:r>
          </a:p>
          <a:p>
            <a:pPr lvl="1"/>
            <a:r>
              <a:rPr lang="en-US" dirty="0"/>
              <a:t>6/10 help with ADLS on a daily basis</a:t>
            </a:r>
          </a:p>
          <a:p>
            <a:pPr lvl="1"/>
            <a:r>
              <a:rPr lang="en-US" dirty="0"/>
              <a:t>¼ believe their own health has worsened while providing care</a:t>
            </a:r>
          </a:p>
          <a:p>
            <a:pPr lvl="1"/>
            <a:r>
              <a:rPr lang="en-US" dirty="0"/>
              <a:t>1/5 report financial strain because of caregiving</a:t>
            </a:r>
          </a:p>
          <a:p>
            <a:pPr lvl="1"/>
            <a:r>
              <a:rPr lang="en-US" dirty="0"/>
              <a:t>61% of caregivers are women with an average age of 49.4 years</a:t>
            </a:r>
          </a:p>
          <a:p>
            <a:pPr lvl="1"/>
            <a:r>
              <a:rPr lang="en-US" dirty="0"/>
              <a:t>24% care for more than one individual</a:t>
            </a:r>
          </a:p>
          <a:p>
            <a:pPr lvl="1"/>
            <a:r>
              <a:rPr lang="en-US" dirty="0"/>
              <a:t>53% of caregivers felt that they had no choice but to provide care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754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7157-25C0-4089-ABF3-CE178C147665}"/>
              </a:ext>
            </a:extLst>
          </p:cNvPr>
          <p:cNvSpPr>
            <a:spLocks noGrp="1"/>
          </p:cNvSpPr>
          <p:nvPr>
            <p:ph type="title"/>
          </p:nvPr>
        </p:nvSpPr>
        <p:spPr>
          <a:xfrm>
            <a:off x="677334" y="609600"/>
            <a:ext cx="8596668" cy="1320800"/>
          </a:xfrm>
        </p:spPr>
        <p:txBody>
          <a:bodyPr anchor="t">
            <a:normAutofit/>
          </a:bodyPr>
          <a:lstStyle/>
          <a:p>
            <a:r>
              <a:rPr lang="en-US" dirty="0"/>
              <a:t>The Conversation Project</a:t>
            </a:r>
          </a:p>
        </p:txBody>
      </p:sp>
      <p:sp>
        <p:nvSpPr>
          <p:cNvPr id="3" name="Content Placeholder 2">
            <a:extLst>
              <a:ext uri="{FF2B5EF4-FFF2-40B4-BE49-F238E27FC236}">
                <a16:creationId xmlns:a16="http://schemas.microsoft.com/office/drawing/2014/main" id="{3AC81FB8-BEE7-4D5D-88DD-C27BB346E9DD}"/>
              </a:ext>
            </a:extLst>
          </p:cNvPr>
          <p:cNvSpPr>
            <a:spLocks noGrp="1"/>
          </p:cNvSpPr>
          <p:nvPr>
            <p:ph idx="1"/>
          </p:nvPr>
        </p:nvSpPr>
        <p:spPr>
          <a:xfrm>
            <a:off x="6336287" y="2160589"/>
            <a:ext cx="2934714" cy="3880773"/>
          </a:xfrm>
        </p:spPr>
        <p:txBody>
          <a:bodyPr>
            <a:normAutofit/>
          </a:bodyPr>
          <a:lstStyle/>
          <a:p>
            <a:pPr>
              <a:lnSpc>
                <a:spcPct val="90000"/>
              </a:lnSpc>
            </a:pPr>
            <a:r>
              <a:rPr lang="en-US" dirty="0"/>
              <a:t>Initiative of the Institute for Healthcare Improvement </a:t>
            </a:r>
            <a:endParaRPr lang="en-US"/>
          </a:p>
          <a:p>
            <a:pPr>
              <a:lnSpc>
                <a:spcPct val="90000"/>
              </a:lnSpc>
            </a:pPr>
            <a:r>
              <a:rPr lang="en-US" dirty="0"/>
              <a:t>Started in 2010</a:t>
            </a:r>
            <a:endParaRPr lang="en-US"/>
          </a:p>
          <a:p>
            <a:pPr>
              <a:lnSpc>
                <a:spcPct val="90000"/>
              </a:lnSpc>
            </a:pPr>
            <a:r>
              <a:rPr lang="en-US" dirty="0"/>
              <a:t>Goal is to encourage conversation at the kitchen table instead of the ICU</a:t>
            </a:r>
            <a:endParaRPr lang="en-US"/>
          </a:p>
          <a:p>
            <a:pPr>
              <a:lnSpc>
                <a:spcPct val="90000"/>
              </a:lnSpc>
            </a:pPr>
            <a:r>
              <a:rPr lang="en-US" dirty="0"/>
              <a:t>All materials are free to download and print</a:t>
            </a:r>
            <a:endParaRPr lang="en-US"/>
          </a:p>
          <a:p>
            <a:pPr>
              <a:lnSpc>
                <a:spcPct val="90000"/>
              </a:lnSpc>
            </a:pPr>
            <a:r>
              <a:rPr lang="en-US" dirty="0"/>
              <a:t>https://theconversationproject.org/</a:t>
            </a: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F2896CA4-15C8-4C3E-95E5-7063FE3F8426}"/>
              </a:ext>
            </a:extLst>
          </p:cNvPr>
          <p:cNvPicPr>
            <a:picLocks noChangeAspect="1"/>
          </p:cNvPicPr>
          <p:nvPr/>
        </p:nvPicPr>
        <p:blipFill rotWithShape="1">
          <a:blip r:embed="rId3">
            <a:extLst>
              <a:ext uri="{28A0092B-C50C-407E-A947-70E740481C1C}">
                <a14:useLocalDpi xmlns:a14="http://schemas.microsoft.com/office/drawing/2010/main" val="0"/>
              </a:ext>
            </a:extLst>
          </a:blip>
          <a:srcRect l="1888" r="43631"/>
          <a:stretch/>
        </p:blipFill>
        <p:spPr>
          <a:xfrm>
            <a:off x="432285" y="2159000"/>
            <a:ext cx="5423429" cy="3882362"/>
          </a:xfrm>
          <a:prstGeom prst="rect">
            <a:avLst/>
          </a:prstGeom>
        </p:spPr>
      </p:pic>
    </p:spTree>
    <p:extLst>
      <p:ext uri="{BB962C8B-B14F-4D97-AF65-F5344CB8AC3E}">
        <p14:creationId xmlns:p14="http://schemas.microsoft.com/office/powerpoint/2010/main" val="419836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813C2EB-56FA-46AD-A666-045EB5EB77AD}"/>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Difficult Family Situations	</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412A70D-92B7-4ACE-9D65-48BA1ADB9DB5}"/>
              </a:ext>
            </a:extLst>
          </p:cNvPr>
          <p:cNvGraphicFramePr>
            <a:graphicFrameLocks noGrp="1"/>
          </p:cNvGraphicFramePr>
          <p:nvPr>
            <p:ph idx="1"/>
            <p:extLst>
              <p:ext uri="{D42A27DB-BD31-4B8C-83A1-F6EECF244321}">
                <p14:modId xmlns:p14="http://schemas.microsoft.com/office/powerpoint/2010/main" val="3847437860"/>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0457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812</TotalTime>
  <Words>1917</Words>
  <Application>Microsoft Office PowerPoint</Application>
  <PresentationFormat>Widescreen</PresentationFormat>
  <Paragraphs>156</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Mulish</vt:lpstr>
      <vt:lpstr>Open Sans</vt:lpstr>
      <vt:lpstr>Roboto</vt:lpstr>
      <vt:lpstr>Trebuchet MS</vt:lpstr>
      <vt:lpstr>Wingdings 3</vt:lpstr>
      <vt:lpstr>Facet</vt:lpstr>
      <vt:lpstr>Legal Services Developer Program’s Training for Aging Professionals</vt:lpstr>
      <vt:lpstr>Presented by the Senior Financial Defense Grant</vt:lpstr>
      <vt:lpstr>Aging and Family Dynamics </vt:lpstr>
      <vt:lpstr>Who We Are</vt:lpstr>
      <vt:lpstr>Our Families</vt:lpstr>
      <vt:lpstr>The Senior’s Role</vt:lpstr>
      <vt:lpstr>Caregiving: By the Numbers</vt:lpstr>
      <vt:lpstr>The Conversation Project</vt:lpstr>
      <vt:lpstr>Difficult Family Situations </vt:lpstr>
      <vt:lpstr>Talking to Aging Parents about Driving </vt:lpstr>
      <vt:lpstr>Domestic Violence and Seniors</vt:lpstr>
      <vt:lpstr>Financial Exploitation by Family/Caregiver</vt:lpstr>
      <vt:lpstr>Tools for Dealing with Conflict</vt:lpstr>
      <vt:lpstr>Estate Planning </vt:lpstr>
      <vt:lpstr>Holding a Family Meeting </vt:lpstr>
      <vt:lpstr>Personal Care Agreements</vt:lpstr>
      <vt:lpstr>Personal Care Agreements Cont.</vt:lpstr>
      <vt:lpstr>Mediation </vt:lpstr>
      <vt:lpstr>AARP</vt:lpstr>
      <vt:lpstr>Alzheimer’s Association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katherine feehan</dc:creator>
  <cp:lastModifiedBy>Lovell, Katy</cp:lastModifiedBy>
  <cp:revision>41</cp:revision>
  <dcterms:created xsi:type="dcterms:W3CDTF">2020-11-16T21:55:20Z</dcterms:created>
  <dcterms:modified xsi:type="dcterms:W3CDTF">2021-04-21T19:02:11Z</dcterms:modified>
</cp:coreProperties>
</file>