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9"/>
  </p:notesMasterIdLst>
  <p:sldIdLst>
    <p:sldId id="256" r:id="rId2"/>
    <p:sldId id="272" r:id="rId3"/>
    <p:sldId id="273" r:id="rId4"/>
    <p:sldId id="274" r:id="rId5"/>
    <p:sldId id="301" r:id="rId6"/>
    <p:sldId id="310" r:id="rId7"/>
    <p:sldId id="266" r:id="rId8"/>
    <p:sldId id="311" r:id="rId9"/>
    <p:sldId id="258" r:id="rId10"/>
    <p:sldId id="259" r:id="rId11"/>
    <p:sldId id="282" r:id="rId12"/>
    <p:sldId id="293" r:id="rId13"/>
    <p:sldId id="286" r:id="rId14"/>
    <p:sldId id="260" r:id="rId15"/>
    <p:sldId id="276" r:id="rId16"/>
    <p:sldId id="299" r:id="rId17"/>
    <p:sldId id="296" r:id="rId18"/>
    <p:sldId id="287" r:id="rId19"/>
    <p:sldId id="261" r:id="rId20"/>
    <p:sldId id="294" r:id="rId21"/>
    <p:sldId id="278" r:id="rId22"/>
    <p:sldId id="312" r:id="rId23"/>
    <p:sldId id="288" r:id="rId24"/>
    <p:sldId id="313" r:id="rId25"/>
    <p:sldId id="262" r:id="rId26"/>
    <p:sldId id="295" r:id="rId27"/>
    <p:sldId id="302" r:id="rId28"/>
    <p:sldId id="303" r:id="rId29"/>
    <p:sldId id="304" r:id="rId30"/>
    <p:sldId id="305" r:id="rId31"/>
    <p:sldId id="306" r:id="rId32"/>
    <p:sldId id="307" r:id="rId33"/>
    <p:sldId id="308" r:id="rId34"/>
    <p:sldId id="309" r:id="rId35"/>
    <p:sldId id="297" r:id="rId36"/>
    <p:sldId id="289" r:id="rId37"/>
    <p:sldId id="263" r:id="rId38"/>
    <p:sldId id="283" r:id="rId39"/>
    <p:sldId id="298" r:id="rId40"/>
    <p:sldId id="290" r:id="rId41"/>
    <p:sldId id="264" r:id="rId42"/>
    <p:sldId id="314" r:id="rId43"/>
    <p:sldId id="291" r:id="rId44"/>
    <p:sldId id="265" r:id="rId45"/>
    <p:sldId id="292" r:id="rId46"/>
    <p:sldId id="300" r:id="rId47"/>
    <p:sldId id="271"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9933FF"/>
    <a:srgbClr val="FF9900"/>
    <a:srgbClr val="FF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26" autoAdjust="0"/>
  </p:normalViewPr>
  <p:slideViewPr>
    <p:cSldViewPr>
      <p:cViewPr varScale="1">
        <p:scale>
          <a:sx n="92" d="100"/>
          <a:sy n="92" d="100"/>
        </p:scale>
        <p:origin x="4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1092" y="2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hs-hln-share\shared\phs\CDPHP\DMCVH%20ASTHMA\Asthma\Asthma%20and%20Schools\School%20administrators%20survey\Steps%20to%20creating%20question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Constantia"/>
                <a:ea typeface="Constantia"/>
                <a:cs typeface="Constantia"/>
              </a:defRPr>
            </a:pPr>
            <a:r>
              <a:rPr lang="en-US" sz="1600" dirty="0"/>
              <a:t>Asthma is a serious health concern at my school (</a:t>
            </a:r>
            <a:r>
              <a:rPr lang="en-US" sz="1600" dirty="0" smtClean="0"/>
              <a:t>2013)</a:t>
            </a:r>
            <a:endParaRPr lang="en-US" sz="1600" dirty="0"/>
          </a:p>
        </c:rich>
      </c:tx>
      <c:layout>
        <c:manualLayout>
          <c:xMode val="edge"/>
          <c:yMode val="edge"/>
          <c:x val="0.12646785057716606"/>
          <c:y val="4.0795810037168694E-2"/>
        </c:manualLayout>
      </c:layout>
      <c:overlay val="0"/>
      <c:spPr>
        <a:noFill/>
        <a:ln w="25400">
          <a:noFill/>
        </a:ln>
      </c:spPr>
    </c:title>
    <c:autoTitleDeleted val="0"/>
    <c:plotArea>
      <c:layout>
        <c:manualLayout>
          <c:layoutTarget val="inner"/>
          <c:xMode val="edge"/>
          <c:yMode val="edge"/>
          <c:x val="0.10077107028288135"/>
          <c:y val="0.23323244750656175"/>
          <c:w val="0.81409696704578594"/>
          <c:h val="0.63990419685265754"/>
        </c:manualLayout>
      </c:layout>
      <c:barChart>
        <c:barDir val="col"/>
        <c:grouping val="clustered"/>
        <c:varyColors val="0"/>
        <c:ser>
          <c:idx val="0"/>
          <c:order val="0"/>
          <c:spPr>
            <a:solidFill>
              <a:srgbClr val="0000FF"/>
            </a:solidFill>
            <a:ln w="12700">
              <a:solidFill>
                <a:srgbClr val="000000"/>
              </a:solidFill>
              <a:prstDash val="solid"/>
            </a:ln>
          </c:spPr>
          <c:invertIfNegative val="0"/>
          <c:dLbls>
            <c:spPr>
              <a:noFill/>
              <a:ln w="25400">
                <a:noFill/>
              </a:ln>
            </c:spPr>
            <c:txPr>
              <a:bodyPr/>
              <a:lstStyle/>
              <a:p>
                <a:pPr>
                  <a:defRPr sz="1200" b="0" i="0" u="none" strike="noStrike" baseline="0">
                    <a:solidFill>
                      <a:srgbClr val="000000"/>
                    </a:solidFill>
                    <a:latin typeface="Constantia"/>
                    <a:ea typeface="Constantia"/>
                    <a:cs typeface="Constanti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Sheet2!$B$5:$B$7</c:f>
              <c:strCache>
                <c:ptCount val="3"/>
                <c:pt idx="0">
                  <c:v>Agree or strongly agree</c:v>
                </c:pt>
                <c:pt idx="1">
                  <c:v>Neutral</c:v>
                </c:pt>
                <c:pt idx="2">
                  <c:v>Disagree or strongly disagree</c:v>
                </c:pt>
              </c:strCache>
            </c:strRef>
          </c:cat>
          <c:val>
            <c:numRef>
              <c:f>Sheet2!$E$5:$E$7</c:f>
              <c:numCache>
                <c:formatCode>General</c:formatCode>
                <c:ptCount val="3"/>
                <c:pt idx="0">
                  <c:v>62</c:v>
                </c:pt>
                <c:pt idx="1">
                  <c:v>20</c:v>
                </c:pt>
                <c:pt idx="2">
                  <c:v>18</c:v>
                </c:pt>
              </c:numCache>
            </c:numRef>
          </c:val>
        </c:ser>
        <c:dLbls>
          <c:showLegendKey val="0"/>
          <c:showVal val="1"/>
          <c:showCatName val="0"/>
          <c:showSerName val="0"/>
          <c:showPercent val="0"/>
          <c:showBubbleSize val="0"/>
        </c:dLbls>
        <c:gapWidth val="150"/>
        <c:axId val="390530384"/>
        <c:axId val="390530776"/>
      </c:barChart>
      <c:catAx>
        <c:axId val="3905303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Constantia"/>
                <a:ea typeface="Constantia"/>
                <a:cs typeface="Constantia"/>
              </a:defRPr>
            </a:pPr>
            <a:endParaRPr lang="en-US"/>
          </a:p>
        </c:txPr>
        <c:crossAx val="390530776"/>
        <c:crosses val="autoZero"/>
        <c:auto val="1"/>
        <c:lblAlgn val="ctr"/>
        <c:lblOffset val="100"/>
        <c:tickLblSkip val="1"/>
        <c:tickMarkSkip val="1"/>
        <c:noMultiLvlLbl val="0"/>
      </c:catAx>
      <c:valAx>
        <c:axId val="390530776"/>
        <c:scaling>
          <c:orientation val="minMax"/>
        </c:scaling>
        <c:delete val="0"/>
        <c:axPos val="l"/>
        <c:title>
          <c:tx>
            <c:rich>
              <a:bodyPr/>
              <a:lstStyle/>
              <a:p>
                <a:pPr>
                  <a:defRPr sz="1200" b="1" i="0" u="none" strike="noStrike" baseline="0">
                    <a:solidFill>
                      <a:srgbClr val="000000"/>
                    </a:solidFill>
                    <a:latin typeface="Constantia"/>
                    <a:ea typeface="Constantia"/>
                    <a:cs typeface="Constantia"/>
                  </a:defRPr>
                </a:pPr>
                <a:r>
                  <a:rPr lang="en-US" dirty="0"/>
                  <a:t>Percent</a:t>
                </a:r>
              </a:p>
            </c:rich>
          </c:tx>
          <c:layout>
            <c:manualLayout>
              <c:xMode val="edge"/>
              <c:yMode val="edge"/>
              <c:x val="1.8734324876057164E-2"/>
              <c:y val="0.4891469816272966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Constantia"/>
                <a:ea typeface="Constantia"/>
                <a:cs typeface="Constantia"/>
              </a:defRPr>
            </a:pPr>
            <a:endParaRPr lang="en-US"/>
          </a:p>
        </c:txPr>
        <c:crossAx val="390530384"/>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D9832-8A1C-4BE5-AFE2-D5991F0BA51E}" type="datetimeFigureOut">
              <a:rPr lang="en-US" smtClean="0"/>
              <a:pPr/>
              <a:t>6/2/2016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D4B554-5F98-4A31-9BA3-5449A9EBB3B0}" type="slidenum">
              <a:rPr lang="en-US" smtClean="0"/>
              <a:pPr/>
              <a:t>‹#›</a:t>
            </a:fld>
            <a:endParaRPr lang="en-US"/>
          </a:p>
        </p:txBody>
      </p:sp>
    </p:spTree>
    <p:extLst>
      <p:ext uri="{BB962C8B-B14F-4D97-AF65-F5344CB8AC3E}">
        <p14:creationId xmlns:p14="http://schemas.microsoft.com/office/powerpoint/2010/main" val="1002583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 typeface="Arial" pitchFamily="34" charset="0"/>
              <a:buChar char="•"/>
            </a:pPr>
            <a:r>
              <a:rPr lang="en-US" dirty="0" smtClean="0"/>
              <a:t>Good (morning, afternoon, evening); thank you for coming to this presentation.  My name is _____________ and I am with __________________.  I am here today to talk with you about an important health issue that has</a:t>
            </a:r>
            <a:r>
              <a:rPr lang="en-US" baseline="0" dirty="0" smtClean="0"/>
              <a:t> a significant impact on our school system- </a:t>
            </a:r>
            <a:r>
              <a:rPr lang="en-US" dirty="0" smtClean="0"/>
              <a:t>asthma.  </a:t>
            </a:r>
          </a:p>
          <a:p>
            <a:pPr eaLnBrk="1" hangingPunct="1">
              <a:spcBef>
                <a:spcPct val="0"/>
              </a:spcBef>
              <a:buFont typeface="Arial" pitchFamily="34" charset="0"/>
              <a:buChar char="•"/>
            </a:pPr>
            <a:r>
              <a:rPr lang="en-US" dirty="0" smtClean="0"/>
              <a:t>My goal today is to help you to learn more about asthma, especially as it relates to children and young people, and to make you more aware of some of the steps</a:t>
            </a:r>
            <a:r>
              <a:rPr lang="en-US" baseline="0" dirty="0" smtClean="0"/>
              <a:t> that the schools can take to combat this disease</a:t>
            </a:r>
            <a:r>
              <a:rPr lang="en-US" dirty="0" smtClean="0"/>
              <a:t>.  </a:t>
            </a:r>
          </a:p>
          <a:p>
            <a:pPr eaLnBrk="1" hangingPunct="1">
              <a:spcBef>
                <a:spcPct val="0"/>
              </a:spcBef>
              <a:buFont typeface="Arial" pitchFamily="34" charset="0"/>
              <a:buChar char="•"/>
            </a:pPr>
            <a:r>
              <a:rPr lang="en-US" dirty="0" smtClean="0"/>
              <a:t>We will be using the booklet “Creating Asthma</a:t>
            </a:r>
            <a:r>
              <a:rPr lang="en-US" baseline="0" dirty="0" smtClean="0"/>
              <a:t> Friendly Schools in Montana” as we go through this presentation, so make sure that you have a copy now. </a:t>
            </a:r>
            <a:endParaRPr lang="en-US" dirty="0" smtClean="0"/>
          </a:p>
          <a:p>
            <a:pPr eaLnBrk="1" hangingPunct="1">
              <a:spcBef>
                <a:spcPct val="0"/>
              </a:spcBef>
              <a:buFont typeface="Arial" pitchFamily="34" charset="0"/>
              <a:buChar char="•"/>
            </a:pPr>
            <a:r>
              <a:rPr lang="en-US" dirty="0" smtClean="0"/>
              <a:t>As we are going through this presentation, please do not hesitate to ask me questions if you need clarification at any time.</a:t>
            </a:r>
          </a:p>
          <a:p>
            <a:pPr eaLnBrk="1" hangingPunct="1">
              <a:spcBef>
                <a:spcPct val="0"/>
              </a:spcBef>
              <a:buFont typeface="Arial" pitchFamily="34" charset="0"/>
              <a:buChar char="•"/>
            </a:pPr>
            <a:r>
              <a:rPr lang="en-US" dirty="0" smtClean="0"/>
              <a:t>Before we start the presentation, we are going to take a short</a:t>
            </a:r>
            <a:r>
              <a:rPr lang="en-US" baseline="0" dirty="0" smtClean="0"/>
              <a:t> pre-quiz to assess what you already know about asthma.  </a:t>
            </a:r>
          </a:p>
          <a:p>
            <a:pPr eaLnBrk="1" hangingPunct="1">
              <a:spcBef>
                <a:spcPct val="0"/>
              </a:spcBef>
              <a:buFont typeface="Arial" pitchFamily="34" charset="0"/>
              <a:buChar char="•"/>
            </a:pPr>
            <a:r>
              <a:rPr lang="en-US" baseline="0" dirty="0" smtClean="0"/>
              <a:t>(Hand out pre-quiz, have your audience complete it, and collect it.)</a:t>
            </a:r>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1</a:t>
            </a:fld>
            <a:endParaRPr lang="en-US"/>
          </a:p>
        </p:txBody>
      </p:sp>
    </p:spTree>
    <p:extLst>
      <p:ext uri="{BB962C8B-B14F-4D97-AF65-F5344CB8AC3E}">
        <p14:creationId xmlns:p14="http://schemas.microsoft.com/office/powerpoint/2010/main" val="295868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The first</a:t>
            </a:r>
            <a:r>
              <a:rPr lang="en-US" baseline="0" dirty="0" smtClean="0"/>
              <a:t> step that a school should take is to identify those students who have asthma.</a:t>
            </a:r>
          </a:p>
          <a:p>
            <a:pPr>
              <a:buFont typeface="Arial" pitchFamily="34" charset="0"/>
              <a:buChar char="•"/>
            </a:pPr>
            <a:endParaRPr lang="en-US" baseline="0" dirty="0" smtClean="0"/>
          </a:p>
          <a:p>
            <a:pPr>
              <a:buFont typeface="Arial" pitchFamily="34" charset="0"/>
              <a:buNone/>
            </a:pPr>
            <a:r>
              <a:rPr lang="en-US" baseline="0" dirty="0" smtClean="0"/>
              <a:t>It is important that schools identify which students have asthma every year, as students may develop asthma throughout their academic careers. </a:t>
            </a:r>
          </a:p>
          <a:p>
            <a:pPr>
              <a:buFont typeface="Arial" pitchFamily="34" charset="0"/>
              <a:buNone/>
            </a:pPr>
            <a:endParaRPr lang="en-US" baseline="0" dirty="0" smtClean="0"/>
          </a:p>
          <a:p>
            <a:pPr>
              <a:buFont typeface="Arial" pitchFamily="34" charset="0"/>
              <a:buNone/>
            </a:pPr>
            <a:r>
              <a:rPr lang="en-US" baseline="0" dirty="0" smtClean="0"/>
              <a:t>Schools should then ensure that the proper paperwork, such as medication authorization forms, is collected to help facilitate their care at school. Finally, there needs to be a system in place to communicate to the school staff which students in their classes have asthma and what steps need to be taken to care for them. </a:t>
            </a:r>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10</a:t>
            </a:fld>
            <a:endParaRPr lang="en-US"/>
          </a:p>
        </p:txBody>
      </p:sp>
    </p:spTree>
    <p:extLst>
      <p:ext uri="{BB962C8B-B14F-4D97-AF65-F5344CB8AC3E}">
        <p14:creationId xmlns:p14="http://schemas.microsoft.com/office/powerpoint/2010/main" val="405030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 is an example of a recommended form</a:t>
            </a:r>
            <a:r>
              <a:rPr lang="en-US" baseline="0" dirty="0" smtClean="0"/>
              <a:t> that allows students to self-carry and self-administer emergency medications; a copy of this form is on page 7 of the resource guide.</a:t>
            </a:r>
          </a:p>
          <a:p>
            <a:pPr>
              <a:buFont typeface="Arial" pitchFamily="34" charset="0"/>
              <a:buChar char="•"/>
            </a:pPr>
            <a:r>
              <a:rPr lang="en-US" baseline="0" dirty="0" smtClean="0"/>
              <a:t>This form complies with the Montana law requiring that students with asthma, after proper authorization, be allowed to possess or self-administer asthma medication.</a:t>
            </a:r>
          </a:p>
          <a:p>
            <a:pPr>
              <a:buFont typeface="Arial" pitchFamily="34" charset="0"/>
              <a:buChar char="•"/>
            </a:pPr>
            <a:r>
              <a:rPr lang="en-US" baseline="0" dirty="0" smtClean="0"/>
              <a:t>The form requires signatures by both a parent/guardian and a healthcare provider.</a:t>
            </a:r>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11</a:t>
            </a:fld>
            <a:endParaRPr lang="en-US"/>
          </a:p>
        </p:txBody>
      </p:sp>
    </p:spTree>
    <p:extLst>
      <p:ext uri="{BB962C8B-B14F-4D97-AF65-F5344CB8AC3E}">
        <p14:creationId xmlns:p14="http://schemas.microsoft.com/office/powerpoint/2010/main" val="351502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Here are a couple examples</a:t>
            </a:r>
            <a:r>
              <a:rPr lang="en-US" baseline="0" dirty="0" smtClean="0"/>
              <a:t> </a:t>
            </a:r>
            <a:r>
              <a:rPr lang="en-US" dirty="0" smtClean="0"/>
              <a:t>of what an asthma action plan can look like.</a:t>
            </a:r>
          </a:p>
          <a:p>
            <a:pPr>
              <a:buFont typeface="Arial" pitchFamily="34" charset="0"/>
              <a:buChar char="•"/>
            </a:pPr>
            <a:r>
              <a:rPr lang="en-US" dirty="0" smtClean="0"/>
              <a:t>An asthma action plan contains information about</a:t>
            </a:r>
            <a:r>
              <a:rPr lang="en-US" baseline="0" dirty="0" smtClean="0"/>
              <a:t> the steps to take when a student is having different asthma-related symptoms.</a:t>
            </a:r>
          </a:p>
          <a:p>
            <a:pPr>
              <a:buFont typeface="Arial" pitchFamily="34" charset="0"/>
              <a:buChar char="•"/>
            </a:pPr>
            <a:r>
              <a:rPr lang="en-US" baseline="0" dirty="0" smtClean="0"/>
              <a:t>It also contains emergency contact information and contact information for the student’s healthcare provider.</a:t>
            </a:r>
          </a:p>
          <a:p>
            <a:pPr>
              <a:buFont typeface="Arial" pitchFamily="34" charset="0"/>
              <a:buChar char="•"/>
            </a:pPr>
            <a:r>
              <a:rPr lang="en-US" baseline="0" dirty="0" smtClean="0"/>
              <a:t>An asthma action plan should be on file at the school for every student that has asthma. </a:t>
            </a:r>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12</a:t>
            </a:fld>
            <a:endParaRPr lang="en-US"/>
          </a:p>
        </p:txBody>
      </p:sp>
    </p:spTree>
    <p:extLst>
      <p:ext uri="{BB962C8B-B14F-4D97-AF65-F5344CB8AC3E}">
        <p14:creationId xmlns:p14="http://schemas.microsoft.com/office/powerpoint/2010/main" val="3505423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(Review your process for identifying students with asthma.)</a:t>
            </a:r>
          </a:p>
          <a:p>
            <a:pPr>
              <a:buFont typeface="Arial" pitchFamily="34" charset="0"/>
              <a:buChar char="•"/>
            </a:pPr>
            <a:r>
              <a:rPr lang="en-US" baseline="0" dirty="0" smtClean="0"/>
              <a:t>(Consider asking the staff the following questions: Do you know which students in your classrooms, on your sports teams, etc., have asthma?  Do you know what steps you need to take to care for them?  How can we improve our system for identifying students with asthma and communicating this information to staff?) </a:t>
            </a:r>
          </a:p>
          <a:p>
            <a:pPr>
              <a:buFont typeface="Arial" pitchFamily="34" charset="0"/>
              <a:buChar char="•"/>
            </a:pPr>
            <a:r>
              <a:rPr lang="en-US" baseline="0" dirty="0" smtClean="0"/>
              <a:t>Do you have any comments about any of these actions that our school has taken to identify students with asthma?</a:t>
            </a:r>
          </a:p>
          <a:p>
            <a:pPr>
              <a:buFont typeface="Arial" pitchFamily="34" charset="0"/>
              <a:buChar char="•"/>
            </a:pPr>
            <a:r>
              <a:rPr lang="en-US" baseline="0" dirty="0" smtClean="0"/>
              <a:t>Can any of you think of additional actions that our school has taken to identify students with asthma?</a:t>
            </a:r>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13</a:t>
            </a:fld>
            <a:endParaRPr lang="en-US"/>
          </a:p>
        </p:txBody>
      </p:sp>
    </p:spTree>
    <p:extLst>
      <p:ext uri="{BB962C8B-B14F-4D97-AF65-F5344CB8AC3E}">
        <p14:creationId xmlns:p14="http://schemas.microsoft.com/office/powerpoint/2010/main" val="870065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Step</a:t>
            </a:r>
            <a:r>
              <a:rPr lang="en-US" baseline="0" dirty="0" smtClean="0"/>
              <a:t> two in creating an asthma friendly school </a:t>
            </a:r>
            <a:r>
              <a:rPr lang="en-US" dirty="0" smtClean="0"/>
              <a:t>is to ensure</a:t>
            </a:r>
            <a:r>
              <a:rPr lang="en-US" baseline="0" dirty="0" smtClean="0"/>
              <a:t> that students with asthma have easy access to their inhalers.</a:t>
            </a:r>
          </a:p>
          <a:p>
            <a:pPr>
              <a:buFont typeface="Arial" pitchFamily="34" charset="0"/>
              <a:buChar char="•"/>
            </a:pPr>
            <a:r>
              <a:rPr lang="en-US" baseline="0" dirty="0" smtClean="0"/>
              <a:t>Access should be ensured for the wide variety of activities in which students are involved.</a:t>
            </a:r>
          </a:p>
          <a:p>
            <a:pPr>
              <a:buFont typeface="Arial" pitchFamily="34" charset="0"/>
              <a:buChar char="•"/>
            </a:pPr>
            <a:r>
              <a:rPr lang="en-US" baseline="0" dirty="0" smtClean="0"/>
              <a:t>Quick access to medications will prevent asthma symptoms from turning from bad to worse.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If school staff become aware of asthma medication basics, they will recognize the importance of ensuring students easy access to their inhalers; b</a:t>
            </a:r>
            <a:r>
              <a:rPr lang="en-US" dirty="0" smtClean="0"/>
              <a:t>efore we cover</a:t>
            </a:r>
            <a:r>
              <a:rPr lang="en-US" baseline="0" dirty="0" smtClean="0"/>
              <a:t> this step in more detail, I will give you a brief overview of the types of asthma medications.</a:t>
            </a:r>
            <a:endParaRPr lang="en-US" dirty="0" smtClean="0"/>
          </a:p>
        </p:txBody>
      </p:sp>
      <p:sp>
        <p:nvSpPr>
          <p:cNvPr id="4" name="Slide Number Placeholder 3"/>
          <p:cNvSpPr>
            <a:spLocks noGrp="1"/>
          </p:cNvSpPr>
          <p:nvPr>
            <p:ph type="sldNum" sz="quarter" idx="10"/>
          </p:nvPr>
        </p:nvSpPr>
        <p:spPr/>
        <p:txBody>
          <a:bodyPr/>
          <a:lstStyle/>
          <a:p>
            <a:fld id="{CCD4B554-5F98-4A31-9BA3-5449A9EBB3B0}" type="slidenum">
              <a:rPr lang="en-US" smtClean="0"/>
              <a:pPr/>
              <a:t>14</a:t>
            </a:fld>
            <a:endParaRPr lang="en-US"/>
          </a:p>
        </p:txBody>
      </p:sp>
    </p:spTree>
    <p:extLst>
      <p:ext uri="{BB962C8B-B14F-4D97-AF65-F5344CB8AC3E}">
        <p14:creationId xmlns:p14="http://schemas.microsoft.com/office/powerpoint/2010/main" val="421733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Asthma medications can be divided into two categories: </a:t>
            </a:r>
          </a:p>
          <a:p>
            <a:pPr lvl="1">
              <a:buFont typeface="Arial" pitchFamily="34" charset="0"/>
              <a:buChar char="•"/>
            </a:pPr>
            <a:r>
              <a:rPr lang="en-US" dirty="0" smtClean="0"/>
              <a:t>One</a:t>
            </a:r>
            <a:r>
              <a:rPr lang="en-US" baseline="0" dirty="0" smtClean="0"/>
              <a:t> is</a:t>
            </a:r>
            <a:r>
              <a:rPr lang="en-US" dirty="0" smtClean="0"/>
              <a:t> controller medications</a:t>
            </a:r>
          </a:p>
          <a:p>
            <a:pPr lvl="1">
              <a:buFont typeface="Arial" pitchFamily="34" charset="0"/>
              <a:buChar char="•"/>
            </a:pPr>
            <a:r>
              <a:rPr lang="en-US" dirty="0" smtClean="0"/>
              <a:t>And</a:t>
            </a:r>
            <a:r>
              <a:rPr lang="en-US" baseline="0" dirty="0" smtClean="0"/>
              <a:t> two is rescue or quick-relief</a:t>
            </a:r>
            <a:r>
              <a:rPr lang="en-US" dirty="0" smtClean="0"/>
              <a:t> medications.</a:t>
            </a:r>
            <a:endParaRPr lang="en-US" baseline="0" dirty="0" smtClean="0"/>
          </a:p>
          <a:p>
            <a:pPr>
              <a:buFont typeface="Arial" pitchFamily="34" charset="0"/>
              <a:buNone/>
            </a:pPr>
            <a:endParaRPr lang="en-US" baseline="0" dirty="0" smtClean="0"/>
          </a:p>
          <a:p>
            <a:pPr>
              <a:buFont typeface="Arial" pitchFamily="34" charset="0"/>
              <a:buNone/>
            </a:pPr>
            <a:r>
              <a:rPr lang="en-US" baseline="0" dirty="0" smtClean="0"/>
              <a:t>Controller medications are taken every day to prevent asthma attacks; they are usually taken at home. Common names of controller medications include but are not limited to: Advair, Symbicort, Singulair, Serevent, Pulmicort, QVAR, and Flovent. </a:t>
            </a:r>
            <a:endParaRPr lang="en-US" baseline="0" dirty="0" smtClean="0"/>
          </a:p>
        </p:txBody>
      </p:sp>
      <p:sp>
        <p:nvSpPr>
          <p:cNvPr id="4" name="Slide Number Placeholder 3"/>
          <p:cNvSpPr>
            <a:spLocks noGrp="1"/>
          </p:cNvSpPr>
          <p:nvPr>
            <p:ph type="sldNum" sz="quarter" idx="10"/>
          </p:nvPr>
        </p:nvSpPr>
        <p:spPr/>
        <p:txBody>
          <a:bodyPr/>
          <a:lstStyle/>
          <a:p>
            <a:fld id="{0CA31B9C-6161-4892-A9CF-96B752044D96}" type="slidenum">
              <a:rPr lang="en-US" smtClean="0"/>
              <a:pPr/>
              <a:t>15</a:t>
            </a:fld>
            <a:endParaRPr lang="en-US"/>
          </a:p>
        </p:txBody>
      </p:sp>
    </p:spTree>
    <p:extLst>
      <p:ext uri="{BB962C8B-B14F-4D97-AF65-F5344CB8AC3E}">
        <p14:creationId xmlns:p14="http://schemas.microsoft.com/office/powerpoint/2010/main" val="283864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Rescue</a:t>
            </a:r>
            <a:r>
              <a:rPr lang="en-US" baseline="0" dirty="0" smtClean="0"/>
              <a:t> medications are taken only as needed, and are used during an attack to obtain relief of symptoms; they need to be readily available for students with asthma.</a:t>
            </a:r>
          </a:p>
          <a:p>
            <a:pPr>
              <a:buFont typeface="Arial" pitchFamily="34" charset="0"/>
              <a:buChar char="•"/>
            </a:pPr>
            <a:r>
              <a:rPr lang="en-US" baseline="0" dirty="0" smtClean="0"/>
              <a:t>The common name of rescue, or quick-relief, medicine is </a:t>
            </a:r>
            <a:r>
              <a:rPr lang="en-US" baseline="0" dirty="0" err="1" smtClean="0"/>
              <a:t>albuterol</a:t>
            </a:r>
            <a:r>
              <a:rPr lang="en-US" baseline="0" dirty="0" smtClean="0"/>
              <a:t>. </a:t>
            </a:r>
          </a:p>
          <a:p>
            <a:pPr>
              <a:buFont typeface="Arial" pitchFamily="34" charset="0"/>
              <a:buChar char="•"/>
            </a:pPr>
            <a:r>
              <a:rPr lang="en-US" sz="1200" dirty="0" smtClean="0">
                <a:latin typeface="Candara" pitchFamily="34" charset="0"/>
              </a:rPr>
              <a:t>To</a:t>
            </a:r>
            <a:r>
              <a:rPr lang="en-US" sz="1200" baseline="0" dirty="0" smtClean="0">
                <a:latin typeface="Candara" pitchFamily="34" charset="0"/>
              </a:rPr>
              <a:t> help students with their disease, it is helpful to k</a:t>
            </a:r>
            <a:r>
              <a:rPr lang="en-US" sz="1200" dirty="0" smtClean="0">
                <a:latin typeface="Candara" pitchFamily="34" charset="0"/>
              </a:rPr>
              <a:t>now the difference between the rescue and controller medications, and when each type of medication is used</a:t>
            </a:r>
            <a:r>
              <a:rPr lang="en-US" sz="1200" dirty="0" smtClean="0">
                <a:latin typeface="Arial" charset="0"/>
              </a:rPr>
              <a:t>.</a:t>
            </a:r>
            <a:endParaRPr lang="en-US" sz="1200" dirty="0" smtClean="0">
              <a:latin typeface="Candara" pitchFamily="34" charset="0"/>
            </a:endParaRPr>
          </a:p>
        </p:txBody>
      </p:sp>
      <p:sp>
        <p:nvSpPr>
          <p:cNvPr id="4" name="Slide Number Placeholder 3"/>
          <p:cNvSpPr>
            <a:spLocks noGrp="1"/>
          </p:cNvSpPr>
          <p:nvPr>
            <p:ph type="sldNum" sz="quarter" idx="10"/>
          </p:nvPr>
        </p:nvSpPr>
        <p:spPr/>
        <p:txBody>
          <a:bodyPr/>
          <a:lstStyle/>
          <a:p>
            <a:fld id="{0CA31B9C-6161-4892-A9CF-96B752044D96}" type="slidenum">
              <a:rPr lang="en-US" smtClean="0"/>
              <a:pPr/>
              <a:t>16</a:t>
            </a:fld>
            <a:endParaRPr lang="en-US"/>
          </a:p>
        </p:txBody>
      </p:sp>
    </p:spTree>
    <p:extLst>
      <p:ext uri="{BB962C8B-B14F-4D97-AF65-F5344CB8AC3E}">
        <p14:creationId xmlns:p14="http://schemas.microsoft.com/office/powerpoint/2010/main" val="3111794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In Montana, there is a law– MCA 2-5-420 –that allows students with a medication authorization form on file to carry and self-administer their own asthma rescue medication; however, those students who do not carry their own medication also need easy access to their medication.</a:t>
            </a:r>
          </a:p>
          <a:p>
            <a:pPr>
              <a:buFont typeface="Arial" pitchFamily="34" charset="0"/>
              <a:buNone/>
            </a:pPr>
            <a:endParaRPr lang="en-US" baseline="0" dirty="0" smtClean="0"/>
          </a:p>
          <a:p>
            <a:pPr>
              <a:buFont typeface="Arial" pitchFamily="34" charset="0"/>
              <a:buNone/>
            </a:pPr>
            <a:r>
              <a:rPr lang="en-US" baseline="0" dirty="0" smtClean="0"/>
              <a:t>Allowing easy access to medications allows students to prevent more severe symptoms from developing and also helps to protect the school from unnecessary legal liability. In order to ensure easy access, school staff should encourage students with asthma to self-carry or to store their medication in a safe, accessible location at school. It is important for all school staff to respect the right of students to self-carry their medication.</a:t>
            </a:r>
          </a:p>
          <a:p>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17</a:t>
            </a:fld>
            <a:endParaRPr lang="en-US"/>
          </a:p>
        </p:txBody>
      </p:sp>
    </p:spTree>
    <p:extLst>
      <p:ext uri="{BB962C8B-B14F-4D97-AF65-F5344CB8AC3E}">
        <p14:creationId xmlns:p14="http://schemas.microsoft.com/office/powerpoint/2010/main" val="3190416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(Add information to this slide outlining</a:t>
            </a:r>
            <a:r>
              <a:rPr lang="en-US" baseline="0" dirty="0" smtClean="0"/>
              <a:t> what actions your school has taken to allow students to carry and store their rescue medications.)</a:t>
            </a:r>
          </a:p>
          <a:p>
            <a:pPr>
              <a:buFont typeface="Arial" pitchFamily="34" charset="0"/>
              <a:buChar char="•"/>
            </a:pPr>
            <a:r>
              <a:rPr lang="en-US" baseline="0" dirty="0" smtClean="0"/>
              <a:t>(Read the actions.)</a:t>
            </a:r>
          </a:p>
          <a:p>
            <a:pPr>
              <a:buFont typeface="Arial" pitchFamily="34" charset="0"/>
              <a:buChar char="•"/>
            </a:pPr>
            <a:r>
              <a:rPr lang="en-US" baseline="0" dirty="0" smtClean="0"/>
              <a:t>(Consider asking the following questions: Do you know of students who self-carry their inhalers?  Do you know where your students’ back-up medications are stored?  What do you do for field trips or off campus sporting events to allow students access to their inhalers?)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Do you have any comments about any of these actions that our school has taken to identify students with asthma?</a:t>
            </a:r>
          </a:p>
          <a:p>
            <a:pPr>
              <a:buFont typeface="Arial" pitchFamily="34" charset="0"/>
              <a:buChar char="•"/>
            </a:pPr>
            <a:r>
              <a:rPr lang="en-US" baseline="0" dirty="0" smtClean="0"/>
              <a:t>Can any of you think of additional actions that our school has taken to ensure that students have easy access to their inhalers?</a:t>
            </a:r>
            <a:endParaRPr lang="en-US" dirty="0" smtClean="0"/>
          </a:p>
          <a:p>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18</a:t>
            </a:fld>
            <a:endParaRPr lang="en-US"/>
          </a:p>
        </p:txBody>
      </p:sp>
    </p:spTree>
    <p:extLst>
      <p:ext uri="{BB962C8B-B14F-4D97-AF65-F5344CB8AC3E}">
        <p14:creationId xmlns:p14="http://schemas.microsoft.com/office/powerpoint/2010/main" val="4122983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Step three involves creating a</a:t>
            </a:r>
            <a:r>
              <a:rPr lang="en-US" baseline="0" dirty="0" smtClean="0"/>
              <a:t> school wide protocol for responding to a student’s asthma attack. This is critically important, as it is possible that a student could have an asthma attack at any location throughout the school. Thus, having a protocol in place may potentially save a child’s life.</a:t>
            </a:r>
            <a:endParaRPr lang="en-US" baseline="0" dirty="0" smtClean="0"/>
          </a:p>
        </p:txBody>
      </p:sp>
      <p:sp>
        <p:nvSpPr>
          <p:cNvPr id="4" name="Slide Number Placeholder 3"/>
          <p:cNvSpPr>
            <a:spLocks noGrp="1"/>
          </p:cNvSpPr>
          <p:nvPr>
            <p:ph type="sldNum" sz="quarter" idx="10"/>
          </p:nvPr>
        </p:nvSpPr>
        <p:spPr/>
        <p:txBody>
          <a:bodyPr/>
          <a:lstStyle/>
          <a:p>
            <a:fld id="{CCD4B554-5F98-4A31-9BA3-5449A9EBB3B0}" type="slidenum">
              <a:rPr lang="en-US" smtClean="0"/>
              <a:pPr/>
              <a:t>19</a:t>
            </a:fld>
            <a:endParaRPr lang="en-US"/>
          </a:p>
        </p:txBody>
      </p:sp>
    </p:spTree>
    <p:extLst>
      <p:ext uri="{BB962C8B-B14F-4D97-AF65-F5344CB8AC3E}">
        <p14:creationId xmlns:p14="http://schemas.microsoft.com/office/powerpoint/2010/main" val="90316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Char char="•"/>
            </a:pPr>
            <a:r>
              <a:rPr lang="en-US" dirty="0" smtClean="0"/>
              <a:t>First of all, let’s define what asthma actually is.  </a:t>
            </a:r>
          </a:p>
          <a:p>
            <a:pPr eaLnBrk="1" hangingPunct="1">
              <a:spcBef>
                <a:spcPct val="0"/>
              </a:spcBef>
              <a:buFontTx/>
              <a:buChar char="•"/>
            </a:pPr>
            <a:r>
              <a:rPr lang="en-US" dirty="0" smtClean="0"/>
              <a:t>Asthma is a chronic lung</a:t>
            </a:r>
            <a:r>
              <a:rPr lang="en-US" baseline="0" dirty="0" smtClean="0"/>
              <a:t> </a:t>
            </a:r>
            <a:r>
              <a:rPr lang="en-US" dirty="0" smtClean="0"/>
              <a:t>disease causes many troubling symptoms.  It is characterized by a reversible narrowing of the airways.</a:t>
            </a:r>
          </a:p>
          <a:p>
            <a:pPr eaLnBrk="1" hangingPunct="1">
              <a:spcBef>
                <a:spcPct val="0"/>
              </a:spcBef>
              <a:buFontTx/>
              <a:buChar char="•"/>
            </a:pPr>
            <a:r>
              <a:rPr lang="en-US" dirty="0" smtClean="0"/>
              <a:t>Symptoms commonly experienced during an asthma attack include: wheezing, tightness in the chest, coughing, and shortness of breath.</a:t>
            </a:r>
          </a:p>
        </p:txBody>
      </p:sp>
      <p:sp>
        <p:nvSpPr>
          <p:cNvPr id="4" name="Slide Number Placeholder 3"/>
          <p:cNvSpPr>
            <a:spLocks noGrp="1"/>
          </p:cNvSpPr>
          <p:nvPr>
            <p:ph type="sldNum" sz="quarter" idx="10"/>
          </p:nvPr>
        </p:nvSpPr>
        <p:spPr/>
        <p:txBody>
          <a:bodyPr/>
          <a:lstStyle/>
          <a:p>
            <a:fld id="{CCD4B554-5F98-4A31-9BA3-5449A9EBB3B0}" type="slidenum">
              <a:rPr lang="en-US" smtClean="0"/>
              <a:pPr/>
              <a:t>2</a:t>
            </a:fld>
            <a:endParaRPr lang="en-US"/>
          </a:p>
        </p:txBody>
      </p:sp>
    </p:spTree>
    <p:extLst>
      <p:ext uri="{BB962C8B-B14F-4D97-AF65-F5344CB8AC3E}">
        <p14:creationId xmlns:p14="http://schemas.microsoft.com/office/powerpoint/2010/main" val="2227891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 is a sample school wide protocol; it is</a:t>
            </a:r>
            <a:r>
              <a:rPr lang="en-US" baseline="0" dirty="0" smtClean="0"/>
              <a:t> taken from the resource </a:t>
            </a:r>
            <a:r>
              <a:rPr lang="en-US" baseline="0" dirty="0" smtClean="0"/>
              <a:t>guide. Posting </a:t>
            </a:r>
            <a:r>
              <a:rPr lang="en-US" baseline="0" dirty="0" smtClean="0"/>
              <a:t>this widely around the school will enable a quick response to an emergency situation. </a:t>
            </a:r>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20</a:t>
            </a:fld>
            <a:endParaRPr lang="en-US"/>
          </a:p>
        </p:txBody>
      </p:sp>
    </p:spTree>
    <p:extLst>
      <p:ext uri="{BB962C8B-B14F-4D97-AF65-F5344CB8AC3E}">
        <p14:creationId xmlns:p14="http://schemas.microsoft.com/office/powerpoint/2010/main" val="2719576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When</a:t>
            </a:r>
            <a:r>
              <a:rPr lang="en-US" baseline="0" dirty="0" smtClean="0"/>
              <a:t> a student has an asthma attack, you may have to assist them as they use their inhaler and spacer. </a:t>
            </a:r>
          </a:p>
          <a:p>
            <a:pPr>
              <a:buFont typeface="Arial" pitchFamily="34" charset="0"/>
              <a:buChar char="•"/>
            </a:pPr>
            <a:r>
              <a:rPr lang="en-US" baseline="0" dirty="0" smtClean="0"/>
              <a:t>To help a student use their inhaler, follow these steps: (list)</a:t>
            </a:r>
            <a:endParaRPr lang="en-US" dirty="0"/>
          </a:p>
        </p:txBody>
      </p:sp>
      <p:sp>
        <p:nvSpPr>
          <p:cNvPr id="4" name="Slide Number Placeholder 3"/>
          <p:cNvSpPr>
            <a:spLocks noGrp="1"/>
          </p:cNvSpPr>
          <p:nvPr>
            <p:ph type="sldNum" sz="quarter" idx="10"/>
          </p:nvPr>
        </p:nvSpPr>
        <p:spPr/>
        <p:txBody>
          <a:bodyPr/>
          <a:lstStyle/>
          <a:p>
            <a:pPr>
              <a:defRPr/>
            </a:pPr>
            <a:fld id="{E80DE476-EA1B-4B2C-A6FE-2E765EC9FAEE}" type="slidenum">
              <a:rPr lang="en-US" smtClean="0"/>
              <a:pPr>
                <a:defRPr/>
              </a:pPr>
              <a:t>21</a:t>
            </a:fld>
            <a:endParaRPr lang="en-US"/>
          </a:p>
        </p:txBody>
      </p:sp>
    </p:spTree>
    <p:extLst>
      <p:ext uri="{BB962C8B-B14F-4D97-AF65-F5344CB8AC3E}">
        <p14:creationId xmlns:p14="http://schemas.microsoft.com/office/powerpoint/2010/main" val="1475847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Some students will use a peak flow meter to monitor their asthma over time and to help them decide what steps to take when they have an asthma exacerbation. To assist a child with using a peak flow meter, have the child stand up and position the indicator at the bottom of the numbers. </a:t>
            </a:r>
          </a:p>
          <a:p>
            <a:pPr>
              <a:buFont typeface="Arial" pitchFamily="34" charset="0"/>
              <a:buNone/>
            </a:pPr>
            <a:endParaRPr lang="en-US" baseline="0" dirty="0" smtClean="0"/>
          </a:p>
          <a:p>
            <a:pPr>
              <a:buFontTx/>
              <a:buNone/>
            </a:pPr>
            <a:r>
              <a:rPr lang="en-US" sz="1200" dirty="0" smtClean="0">
                <a:latin typeface="Constantia" pitchFamily="18" charset="0"/>
              </a:rPr>
              <a:t>Place the mouthpiece between lips and teeth, forming a tight seal.</a:t>
            </a:r>
            <a:r>
              <a:rPr lang="en-US" sz="1200" baseline="0" dirty="0" smtClean="0">
                <a:latin typeface="Constantia" pitchFamily="18" charset="0"/>
              </a:rPr>
              <a:t> Have the child t</a:t>
            </a:r>
            <a:r>
              <a:rPr lang="en-US" sz="1200" dirty="0" smtClean="0">
                <a:latin typeface="Constantia" pitchFamily="18" charset="0"/>
              </a:rPr>
              <a:t>ake a deep breath in and exhale quickly and strongly through the mouthpiece. Read the number at</a:t>
            </a:r>
            <a:r>
              <a:rPr lang="en-US" sz="1200" baseline="0" dirty="0" smtClean="0">
                <a:latin typeface="Constantia" pitchFamily="18" charset="0"/>
              </a:rPr>
              <a:t> the position of the indicator. Repeat again to get the most accurate reading and clean the mouthpiece after reading. </a:t>
            </a:r>
            <a:endParaRPr lang="en-US" sz="1200" dirty="0" smtClean="0">
              <a:latin typeface="Constantia" pitchFamily="18" charset="0"/>
            </a:endParaRPr>
          </a:p>
          <a:p>
            <a:pPr>
              <a:buFont typeface="Arial" pitchFamily="34" charset="0"/>
              <a:buNone/>
            </a:pPr>
            <a:endParaRPr lang="en-US" baseline="0" dirty="0" smtClean="0"/>
          </a:p>
          <a:p>
            <a:pPr>
              <a:buFont typeface="Arial" pitchFamily="34" charset="0"/>
              <a:buNone/>
            </a:pPr>
            <a:endParaRPr lang="en-US" baseline="0" dirty="0" smtClean="0"/>
          </a:p>
          <a:p>
            <a:pPr>
              <a:buFont typeface="Arial" pitchFamily="34" charset="0"/>
              <a:buNone/>
            </a:pPr>
            <a:r>
              <a:rPr lang="en-US" baseline="0" dirty="0" smtClean="0"/>
              <a:t> are on the screen; a brief demonstration follows.</a:t>
            </a:r>
            <a:endParaRPr lang="en-US" dirty="0"/>
          </a:p>
        </p:txBody>
      </p:sp>
      <p:sp>
        <p:nvSpPr>
          <p:cNvPr id="4" name="Slide Number Placeholder 3"/>
          <p:cNvSpPr>
            <a:spLocks noGrp="1"/>
          </p:cNvSpPr>
          <p:nvPr>
            <p:ph type="sldNum" sz="quarter" idx="10"/>
          </p:nvPr>
        </p:nvSpPr>
        <p:spPr/>
        <p:txBody>
          <a:bodyPr/>
          <a:lstStyle/>
          <a:p>
            <a:pPr>
              <a:defRPr/>
            </a:pPr>
            <a:fld id="{E80DE476-EA1B-4B2C-A6FE-2E765EC9FAEE}" type="slidenum">
              <a:rPr lang="en-US" smtClean="0"/>
              <a:pPr>
                <a:defRPr/>
              </a:pPr>
              <a:t>22</a:t>
            </a:fld>
            <a:endParaRPr lang="en-US"/>
          </a:p>
        </p:txBody>
      </p:sp>
    </p:spTree>
    <p:extLst>
      <p:ext uri="{BB962C8B-B14F-4D97-AF65-F5344CB8AC3E}">
        <p14:creationId xmlns:p14="http://schemas.microsoft.com/office/powerpoint/2010/main" val="3327735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(Add information to this slide outlining</a:t>
            </a:r>
            <a:r>
              <a:rPr lang="en-US" baseline="0" dirty="0" smtClean="0"/>
              <a:t> what actions your school has taken.)</a:t>
            </a:r>
          </a:p>
          <a:p>
            <a:pPr>
              <a:buFont typeface="Arial" pitchFamily="34" charset="0"/>
              <a:buChar char="•"/>
            </a:pPr>
            <a:r>
              <a:rPr lang="en-US" baseline="0" dirty="0" smtClean="0"/>
              <a:t>(Read the actions.)</a:t>
            </a:r>
          </a:p>
          <a:p>
            <a:pPr>
              <a:buFont typeface="Arial" pitchFamily="34" charset="0"/>
              <a:buChar char="•"/>
            </a:pPr>
            <a:r>
              <a:rPr lang="en-US" baseline="0" dirty="0" smtClean="0"/>
              <a:t>(Consider asking the following questions: Do you feel comfortable helping a student who is having an asthma attack?  Do you feel comfortable helping a student use an inhaler?  Do you know how to contact me [the school nurse] if a student has a health emergency?) </a:t>
            </a:r>
          </a:p>
          <a:p>
            <a:pPr>
              <a:buFont typeface="Arial" pitchFamily="34" charset="0"/>
              <a:buChar char="•"/>
            </a:pPr>
            <a:r>
              <a:rPr lang="en-US" baseline="0" dirty="0" smtClean="0"/>
              <a:t>Do you have any comments about any of these actions that our school has taken to create a school wide protocol for handling an asthma episode?</a:t>
            </a:r>
          </a:p>
          <a:p>
            <a:pPr>
              <a:buFont typeface="Arial" pitchFamily="34" charset="0"/>
              <a:buChar char="•"/>
            </a:pPr>
            <a:r>
              <a:rPr lang="en-US" baseline="0" dirty="0" smtClean="0"/>
              <a:t>Can any of you think of additional actions that our school has taken to create a school wide protocol for handling an asthma episode?</a:t>
            </a:r>
            <a:endParaRPr lang="en-US" dirty="0" smtClean="0"/>
          </a:p>
          <a:p>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23</a:t>
            </a:fld>
            <a:endParaRPr lang="en-US"/>
          </a:p>
        </p:txBody>
      </p:sp>
    </p:spTree>
    <p:extLst>
      <p:ext uri="{BB962C8B-B14F-4D97-AF65-F5344CB8AC3E}">
        <p14:creationId xmlns:p14="http://schemas.microsoft.com/office/powerpoint/2010/main" val="1526039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n-US" dirty="0" smtClean="0"/>
              <a:t>Some people with asthma do not have allergies; however, at least 80% of children with asthma do have allergies.</a:t>
            </a:r>
            <a:r>
              <a:rPr lang="en-US" baseline="0" dirty="0" smtClean="0"/>
              <a:t> </a:t>
            </a:r>
            <a:r>
              <a:rPr lang="en-US" dirty="0" smtClean="0"/>
              <a:t>Non-allergic</a:t>
            </a:r>
            <a:r>
              <a:rPr lang="en-US" baseline="0" dirty="0" smtClean="0"/>
              <a:t> asthma and allergic asthma are the same disease, except for the absence of allergies to specific triggers. </a:t>
            </a:r>
          </a:p>
          <a:p>
            <a:pPr>
              <a:buFont typeface="Arial" pitchFamily="34" charset="0"/>
              <a:buNone/>
            </a:pPr>
            <a:endParaRPr lang="en-US" baseline="0" dirty="0" smtClean="0"/>
          </a:p>
          <a:p>
            <a:pPr>
              <a:buFont typeface="Arial" pitchFamily="34" charset="0"/>
              <a:buNone/>
            </a:pPr>
            <a:r>
              <a:rPr lang="en-US" baseline="0" dirty="0" smtClean="0"/>
              <a:t>Anaphylaxis is an allergic reaction that affects the whole body; it occurs if the body has an especially intense reaction to an allergy-causing substance. Common allergy-causing substances that may cause anaphylaxis include bee stings and food such as peanuts or shell fish. </a:t>
            </a:r>
          </a:p>
          <a:p>
            <a:pPr>
              <a:buFont typeface="Arial" pitchFamily="34" charset="0"/>
              <a:buNone/>
            </a:pPr>
            <a:endParaRPr lang="en-US" baseline="0" dirty="0" smtClean="0"/>
          </a:p>
          <a:p>
            <a:pPr>
              <a:buFont typeface="Arial" pitchFamily="34" charset="0"/>
              <a:buNone/>
            </a:pPr>
            <a:r>
              <a:rPr lang="en-US" baseline="0" dirty="0" smtClean="0"/>
              <a:t>Anaphylaxis is a life-threatening condition, as blood pressure can drop dramatically and the child can go into cardiac arrest. There are several symptoms of anaphylaxis to watch out for. These include: sweating or paleness of the skin; light-headedness or fainting; hives and itching; swelling of the skin, lips, mouth, or throat; stomach cramps or vomiting; and difficulty breathing. These symptoms usually occur within a few minutes after contact with the allergy-causing substance, but can also present hours after contact with the allergen. </a:t>
            </a:r>
          </a:p>
          <a:p>
            <a:pPr>
              <a:buFont typeface="Arial" pitchFamily="34" charset="0"/>
              <a:buNone/>
            </a:pPr>
            <a:endParaRPr lang="en-US" baseline="0" dirty="0" smtClean="0"/>
          </a:p>
          <a:p>
            <a:pPr>
              <a:buFont typeface="Arial" pitchFamily="34" charset="0"/>
              <a:buNone/>
            </a:pPr>
            <a:r>
              <a:rPr lang="en-US" baseline="0" dirty="0" smtClean="0"/>
              <a:t>If a child is experiencing symptoms of anaphylaxis, it is necessary to immediately call 911. If you believe a child is experiencing anaphylaxis, you should also give an injection of epinephrine; one of the most commonly used devices for injecting epinephrine is called the EpiPen. In Montana, there is a law, MCA 20-5-420, that allows schools to stock Epinephrine and administer to students in emergency situations. </a:t>
            </a:r>
          </a:p>
          <a:p>
            <a:pPr>
              <a:buFont typeface="Arial" pitchFamily="34" charset="0"/>
              <a:buNone/>
            </a:pPr>
            <a:endParaRPr lang="en-US" baseline="0" dirty="0" smtClean="0"/>
          </a:p>
          <a:p>
            <a:pPr>
              <a:buFont typeface="Arial" pitchFamily="34" charset="0"/>
              <a:buNone/>
            </a:pPr>
            <a:r>
              <a:rPr lang="en-US" baseline="0" dirty="0" smtClean="0"/>
              <a:t>We will demonstrate how to use the EpiPen in a short video. Before use the EpiPen should be stored in a dark area and kept at room temperature. You should keep track of the </a:t>
            </a:r>
            <a:r>
              <a:rPr lang="en-US" baseline="0" dirty="0" err="1" smtClean="0"/>
              <a:t>EpiPen’s</a:t>
            </a:r>
            <a:r>
              <a:rPr lang="en-US" baseline="0" dirty="0" smtClean="0"/>
              <a:t> expiration date and be sure to replace it before it expires. </a:t>
            </a:r>
          </a:p>
          <a:p>
            <a:pPr>
              <a:buFont typeface="Arial" pitchFamily="34" charset="0"/>
              <a:buNone/>
            </a:pPr>
            <a:endParaRPr lang="en-US" baseline="0" dirty="0" smtClean="0"/>
          </a:p>
          <a:p>
            <a:pPr eaLnBrk="1" hangingPunct="1"/>
            <a:r>
              <a:rPr lang="en-US" altLang="en-US" b="1" i="1" dirty="0" smtClean="0">
                <a:latin typeface="Arial" panose="020B0604020202020204" pitchFamily="34" charset="0"/>
              </a:rPr>
              <a:t>(Demo Video Here)</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To</a:t>
            </a:r>
            <a:r>
              <a:rPr lang="en-US" altLang="en-US" baseline="0" dirty="0" smtClean="0">
                <a:latin typeface="Arial" panose="020B0604020202020204" pitchFamily="34" charset="0"/>
              </a:rPr>
              <a:t> use an EpiPen </a:t>
            </a:r>
            <a:r>
              <a:rPr lang="en-US" altLang="en-US" sz="1200" baseline="0" dirty="0" smtClean="0">
                <a:latin typeface="Candara" panose="020E0502030303020204" pitchFamily="34" charset="0"/>
              </a:rPr>
              <a:t>f</a:t>
            </a:r>
            <a:r>
              <a:rPr lang="en-US" altLang="en-US" sz="1200" dirty="0" smtClean="0">
                <a:latin typeface="Candara" panose="020E0502030303020204" pitchFamily="34" charset="0"/>
              </a:rPr>
              <a:t>orm a fist around the EpiPen, with the black tip pointing downward. With your other hand, remove the gray safety cap. DO NOT touch the black tip after removing the cap. Push the black tip firmly against the outer thigh of the child who is having</a:t>
            </a:r>
            <a:r>
              <a:rPr lang="en-US" altLang="en-US" sz="1200" baseline="0" dirty="0" smtClean="0">
                <a:latin typeface="Candara" panose="020E0502030303020204" pitchFamily="34" charset="0"/>
              </a:rPr>
              <a:t> the severe allergic reaction</a:t>
            </a:r>
            <a:r>
              <a:rPr lang="en-US" altLang="en-US" sz="1200" dirty="0" smtClean="0">
                <a:latin typeface="Candara" panose="020E0502030303020204" pitchFamily="34" charset="0"/>
              </a:rPr>
              <a:t> for 5-10 seconds. You can the remove the EpiPen</a:t>
            </a:r>
            <a:r>
              <a:rPr lang="en-US" altLang="en-US" sz="1200" baseline="0" dirty="0" smtClean="0">
                <a:latin typeface="Candara" panose="020E0502030303020204" pitchFamily="34" charset="0"/>
              </a:rPr>
              <a:t> </a:t>
            </a:r>
            <a:r>
              <a:rPr lang="en-US" altLang="en-US" sz="1200" dirty="0" smtClean="0">
                <a:latin typeface="Candara" panose="020E0502030303020204" pitchFamily="34" charset="0"/>
              </a:rPr>
              <a:t>and massage the injection area for a few seconds. Check the black tip to ensure that the needle is exposed</a:t>
            </a:r>
            <a:r>
              <a:rPr lang="en-US" altLang="en-US" sz="1200" baseline="0" dirty="0" smtClean="0">
                <a:latin typeface="Candara" panose="020E0502030303020204" pitchFamily="34" charset="0"/>
              </a:rPr>
              <a:t> so that you know that the child has received the dose. If they have not received the dose and the needle is not sticking out, repeat the previous steps. </a:t>
            </a:r>
          </a:p>
          <a:p>
            <a:pPr eaLnBrk="1" hangingPunct="1"/>
            <a:endParaRPr lang="en-US" altLang="en-US" sz="1200" baseline="0" dirty="0" smtClean="0">
              <a:latin typeface="Candara" panose="020E0502030303020204" pitchFamily="34" charset="0"/>
            </a:endParaRPr>
          </a:p>
          <a:p>
            <a:pPr eaLnBrk="1" hangingPunct="1"/>
            <a:r>
              <a:rPr lang="en-US" altLang="en-US" sz="1200" baseline="0" dirty="0" smtClean="0">
                <a:latin typeface="Candara" panose="020E0502030303020204" pitchFamily="34" charset="0"/>
              </a:rPr>
              <a:t>Ensure that you have called 911 so that the child can go to the closest emergency room. The effects of the EpiPen will only last 15-20 minutes and anaphylaxis is a life-threatening condition. </a:t>
            </a:r>
            <a:endParaRPr lang="en-US" altLang="en-US" sz="1200" dirty="0" smtClean="0">
              <a:latin typeface="Candara" panose="020E0502030303020204" pitchFamily="34" charset="0"/>
            </a:endParaRPr>
          </a:p>
          <a:p>
            <a:pPr>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If you are interested in learning more about anaphylaxis, the Montana Asthma Control Program has also developed an Allergies and Anaphylaxis Training for schools that can be found at dphhs.mt.gov/</a:t>
            </a:r>
            <a:r>
              <a:rPr lang="en-US" baseline="0" dirty="0" err="1" smtClean="0"/>
              <a:t>onlineasthmatrainings</a:t>
            </a:r>
            <a:r>
              <a:rPr lang="en-US" baseline="0" dirty="0" smtClean="0"/>
              <a:t>. Teachers and other school staff can learn about anaphylaxis and earn OPI renewal units for completing the course.</a:t>
            </a:r>
          </a:p>
          <a:p>
            <a:pPr>
              <a:buFont typeface="Arial" pitchFamily="34" charset="0"/>
              <a:buNone/>
            </a:pPr>
            <a:endParaRPr lang="en-US" baseline="0" dirty="0" smtClean="0"/>
          </a:p>
          <a:p>
            <a:pPr>
              <a:buFont typeface="Arial" pitchFamily="34" charset="0"/>
              <a:buNone/>
            </a:pPr>
            <a:endParaRPr lang="en-US" baseline="0" dirty="0" smtClean="0"/>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CA31B9C-6161-4892-A9CF-96B752044D96}" type="slidenum">
              <a:rPr lang="en-US" smtClean="0"/>
              <a:pPr/>
              <a:t>24</a:t>
            </a:fld>
            <a:endParaRPr lang="en-US"/>
          </a:p>
        </p:txBody>
      </p:sp>
    </p:spTree>
    <p:extLst>
      <p:ext uri="{BB962C8B-B14F-4D97-AF65-F5344CB8AC3E}">
        <p14:creationId xmlns:p14="http://schemas.microsoft.com/office/powerpoint/2010/main" val="1094316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Step 4 is to</a:t>
            </a:r>
            <a:r>
              <a:rPr lang="en-US" baseline="0" dirty="0" smtClean="0"/>
              <a:t> i</a:t>
            </a:r>
            <a:r>
              <a:rPr lang="en-US" dirty="0" smtClean="0"/>
              <a:t>dentify </a:t>
            </a:r>
            <a:r>
              <a:rPr lang="en-US" baseline="0" dirty="0" smtClean="0"/>
              <a:t>and reduce common asthma triggers. </a:t>
            </a:r>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25</a:t>
            </a:fld>
            <a:endParaRPr lang="en-US"/>
          </a:p>
        </p:txBody>
      </p:sp>
    </p:spTree>
    <p:extLst>
      <p:ext uri="{BB962C8B-B14F-4D97-AF65-F5344CB8AC3E}">
        <p14:creationId xmlns:p14="http://schemas.microsoft.com/office/powerpoint/2010/main" val="4015284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Asthma “triggers” are those things that can start an asthmatic reaction in your </a:t>
            </a:r>
            <a:r>
              <a:rPr lang="en-US" dirty="0" smtClean="0"/>
              <a:t>airways.</a:t>
            </a:r>
            <a:r>
              <a:rPr lang="en-US" baseline="0" dirty="0" smtClean="0"/>
              <a:t> </a:t>
            </a:r>
            <a:r>
              <a:rPr lang="en-US" dirty="0" smtClean="0"/>
              <a:t>Many </a:t>
            </a:r>
            <a:r>
              <a:rPr lang="en-US" dirty="0" smtClean="0"/>
              <a:t>of these triggers are things</a:t>
            </a:r>
            <a:r>
              <a:rPr lang="en-US" baseline="0" dirty="0" smtClean="0"/>
              <a:t> that people inhale.</a:t>
            </a:r>
          </a:p>
          <a:p>
            <a:pPr>
              <a:buFont typeface="Arial" pitchFamily="34" charset="0"/>
              <a:buChar char="•"/>
            </a:pPr>
            <a:endParaRPr lang="en-US" baseline="0" dirty="0" smtClean="0"/>
          </a:p>
          <a:p>
            <a:pPr>
              <a:buFont typeface="Arial" pitchFamily="34" charset="0"/>
              <a:buChar char="•"/>
            </a:pPr>
            <a:r>
              <a:rPr lang="en-US" baseline="0" dirty="0" smtClean="0"/>
              <a:t>Common </a:t>
            </a:r>
            <a:r>
              <a:rPr lang="en-US" baseline="0" dirty="0" smtClean="0"/>
              <a:t>asthma triggers in the school in setting include school bus exhaust, tobacco smoke, allergens like pollen and animal dander, strong cleaning products, and cold air. </a:t>
            </a:r>
          </a:p>
          <a:p>
            <a:pPr>
              <a:buFont typeface="Arial" pitchFamily="34" charset="0"/>
              <a:buChar char="•"/>
            </a:pPr>
            <a:endParaRPr lang="en-US" baseline="0" dirty="0" smtClean="0"/>
          </a:p>
          <a:p>
            <a:pPr>
              <a:buFont typeface="Arial" pitchFamily="34" charset="0"/>
              <a:buChar char="•"/>
            </a:pPr>
            <a:r>
              <a:rPr lang="en-US" baseline="0" dirty="0" smtClean="0"/>
              <a:t>Asthma </a:t>
            </a:r>
            <a:r>
              <a:rPr lang="en-US" baseline="0" dirty="0" smtClean="0"/>
              <a:t>triggers are different for each person with asthma, so it is important to find out which asthma triggers affect the students at your school. </a:t>
            </a:r>
          </a:p>
        </p:txBody>
      </p:sp>
      <p:sp>
        <p:nvSpPr>
          <p:cNvPr id="4" name="Slide Number Placeholder 3"/>
          <p:cNvSpPr>
            <a:spLocks noGrp="1"/>
          </p:cNvSpPr>
          <p:nvPr>
            <p:ph type="sldNum" sz="quarter" idx="10"/>
          </p:nvPr>
        </p:nvSpPr>
        <p:spPr/>
        <p:txBody>
          <a:bodyPr/>
          <a:lstStyle/>
          <a:p>
            <a:fld id="{CCD4B554-5F98-4A31-9BA3-5449A9EBB3B0}" type="slidenum">
              <a:rPr lang="en-US" smtClean="0"/>
              <a:pPr/>
              <a:t>26</a:t>
            </a:fld>
            <a:endParaRPr lang="en-US"/>
          </a:p>
        </p:txBody>
      </p:sp>
    </p:spTree>
    <p:extLst>
      <p:ext uri="{BB962C8B-B14F-4D97-AF65-F5344CB8AC3E}">
        <p14:creationId xmlns:p14="http://schemas.microsoft.com/office/powerpoint/2010/main" val="2355097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28</a:t>
            </a:fld>
            <a:endParaRPr lang="en-US"/>
          </a:p>
        </p:txBody>
      </p:sp>
    </p:spTree>
    <p:extLst>
      <p:ext uri="{BB962C8B-B14F-4D97-AF65-F5344CB8AC3E}">
        <p14:creationId xmlns:p14="http://schemas.microsoft.com/office/powerpoint/2010/main" val="3030091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A6BCF24-616D-4DAD-8E96-DDA58F4907F2}" type="slidenum">
              <a:rPr lang="en-US" altLang="en-US" smtClean="0">
                <a:solidFill>
                  <a:srgbClr val="000000"/>
                </a:solidFill>
                <a:latin typeface="Arial" charset="0"/>
              </a:rPr>
              <a:pPr eaLnBrk="1" hangingPunct="1">
                <a:spcBef>
                  <a:spcPct val="0"/>
                </a:spcBef>
              </a:pPr>
              <a:t>33</a:t>
            </a:fld>
            <a:endParaRPr lang="en-US" altLang="en-US" smtClean="0">
              <a:solidFill>
                <a:srgbClr val="000000"/>
              </a:solidFill>
              <a:latin typeface="Arial" charset="0"/>
            </a:endParaRPr>
          </a:p>
        </p:txBody>
      </p:sp>
    </p:spTree>
    <p:extLst>
      <p:ext uri="{BB962C8B-B14F-4D97-AF65-F5344CB8AC3E}">
        <p14:creationId xmlns:p14="http://schemas.microsoft.com/office/powerpoint/2010/main" val="2582850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71703C5-BEC2-41F2-A79F-ED639E5420AC}" type="slidenum">
              <a:rPr lang="en-US" altLang="en-US" smtClean="0">
                <a:solidFill>
                  <a:srgbClr val="000000"/>
                </a:solidFill>
                <a:latin typeface="Arial" charset="0"/>
              </a:rPr>
              <a:pPr eaLnBrk="1" hangingPunct="1">
                <a:spcBef>
                  <a:spcPct val="0"/>
                </a:spcBef>
              </a:pPr>
              <a:t>34</a:t>
            </a:fld>
            <a:endParaRPr lang="en-US" altLang="en-US" smtClean="0">
              <a:solidFill>
                <a:srgbClr val="000000"/>
              </a:solidFill>
              <a:latin typeface="Arial" charset="0"/>
            </a:endParaRPr>
          </a:p>
        </p:txBody>
      </p:sp>
    </p:spTree>
    <p:extLst>
      <p:ext uri="{BB962C8B-B14F-4D97-AF65-F5344CB8AC3E}">
        <p14:creationId xmlns:p14="http://schemas.microsoft.com/office/powerpoint/2010/main" val="295032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None/>
            </a:pPr>
            <a:r>
              <a:rPr lang="en-US" dirty="0" smtClean="0"/>
              <a:t>Next, let’s review the basic anatomy of the lungs and the airways.</a:t>
            </a:r>
          </a:p>
          <a:p>
            <a:pPr eaLnBrk="1" hangingPunct="1">
              <a:spcBef>
                <a:spcPct val="0"/>
              </a:spcBef>
              <a:buFontTx/>
              <a:buNone/>
            </a:pPr>
            <a:endParaRPr lang="en-US" dirty="0" smtClean="0"/>
          </a:p>
          <a:p>
            <a:pPr eaLnBrk="1" hangingPunct="1">
              <a:spcBef>
                <a:spcPct val="0"/>
              </a:spcBef>
              <a:buFontTx/>
              <a:buNone/>
            </a:pPr>
            <a:r>
              <a:rPr lang="en-US" dirty="0" smtClean="0"/>
              <a:t>When we breathe in, air in comes through our nose and mouth and passes through a system of branching tubes.</a:t>
            </a:r>
            <a:r>
              <a:rPr lang="en-US" baseline="0" dirty="0" smtClean="0"/>
              <a:t> </a:t>
            </a:r>
            <a:r>
              <a:rPr lang="en-US" dirty="0" smtClean="0"/>
              <a:t>These tubes start with the trachea (indicated by number 1 on the slide), branch into the left and right bronchi (branch point is at number 10 on</a:t>
            </a:r>
            <a:r>
              <a:rPr lang="en-US" baseline="0" dirty="0" smtClean="0"/>
              <a:t> the slide)</a:t>
            </a:r>
            <a:r>
              <a:rPr lang="en-US" dirty="0" smtClean="0"/>
              <a:t>, and continue to divide again and again.  When the bronchi become very small, they become known as bronchioles (represented by 7 on the slide).</a:t>
            </a:r>
            <a:r>
              <a:rPr lang="en-US" baseline="0" dirty="0" smtClean="0"/>
              <a:t> </a:t>
            </a:r>
            <a:r>
              <a:rPr lang="en-US" dirty="0" smtClean="0"/>
              <a:t>Eventually, the air reaches the alveoli (indicated</a:t>
            </a:r>
            <a:r>
              <a:rPr lang="en-US" baseline="0" dirty="0" smtClean="0"/>
              <a:t> by </a:t>
            </a:r>
            <a:r>
              <a:rPr lang="en-US" dirty="0" smtClean="0"/>
              <a:t>number 5 on the slide), where oxygen in the air is taken into the blood stream</a:t>
            </a:r>
            <a:r>
              <a:rPr lang="en-US" baseline="0" dirty="0" smtClean="0"/>
              <a:t> and carbon dioxide is expelled into the airways and finally, out of the body. </a:t>
            </a:r>
            <a:endParaRPr lang="en-US" dirty="0" smtClean="0"/>
          </a:p>
        </p:txBody>
      </p:sp>
      <p:sp>
        <p:nvSpPr>
          <p:cNvPr id="4" name="Slide Number Placeholder 3"/>
          <p:cNvSpPr>
            <a:spLocks noGrp="1"/>
          </p:cNvSpPr>
          <p:nvPr>
            <p:ph type="sldNum" sz="quarter" idx="10"/>
          </p:nvPr>
        </p:nvSpPr>
        <p:spPr/>
        <p:txBody>
          <a:bodyPr/>
          <a:lstStyle/>
          <a:p>
            <a:fld id="{CCD4B554-5F98-4A31-9BA3-5449A9EBB3B0}" type="slidenum">
              <a:rPr lang="en-US" smtClean="0"/>
              <a:pPr/>
              <a:t>3</a:t>
            </a:fld>
            <a:endParaRPr lang="en-US"/>
          </a:p>
        </p:txBody>
      </p:sp>
    </p:spTree>
    <p:extLst>
      <p:ext uri="{BB962C8B-B14F-4D97-AF65-F5344CB8AC3E}">
        <p14:creationId xmlns:p14="http://schemas.microsoft.com/office/powerpoint/2010/main" val="3074977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latin typeface="+mn-lt"/>
              </a:rPr>
              <a:t>Page 14 of the resource guide lists simple steps that can be taken to reduce asthma triggers in the school environment.</a:t>
            </a:r>
          </a:p>
          <a:p>
            <a:pPr>
              <a:buFont typeface="Arial" pitchFamily="34" charset="0"/>
              <a:buChar char="•"/>
            </a:pPr>
            <a:r>
              <a:rPr lang="en-US" baseline="0" dirty="0" smtClean="0">
                <a:latin typeface="+mn-lt"/>
              </a:rPr>
              <a:t>For example, keeping windows closed when pollen levels are high, and using low volatility organic compound cleaners can help to reduce triggers.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mn-lt"/>
              </a:rPr>
              <a:t>School policies such as the elimination of school bus idling, creating a comprehensive tobacco free school, and practicing integrated pest management can also be effective.</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CD4B554-5F98-4A31-9BA3-5449A9EBB3B0}" type="slidenum">
              <a:rPr lang="en-US" smtClean="0"/>
              <a:pPr/>
              <a:t>35</a:t>
            </a:fld>
            <a:endParaRPr lang="en-US"/>
          </a:p>
        </p:txBody>
      </p:sp>
    </p:spTree>
    <p:extLst>
      <p:ext uri="{BB962C8B-B14F-4D97-AF65-F5344CB8AC3E}">
        <p14:creationId xmlns:p14="http://schemas.microsoft.com/office/powerpoint/2010/main" val="259569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(Add information to this slide outlining</a:t>
            </a:r>
            <a:r>
              <a:rPr lang="en-US" baseline="0" dirty="0" smtClean="0"/>
              <a:t> what actions your school has taken to reduce asthma triggers.)</a:t>
            </a:r>
          </a:p>
          <a:p>
            <a:pPr>
              <a:buFont typeface="Arial" pitchFamily="34" charset="0"/>
              <a:buChar char="•"/>
            </a:pPr>
            <a:r>
              <a:rPr lang="en-US" baseline="0" dirty="0" smtClean="0"/>
              <a:t>(Read the actions.)</a:t>
            </a:r>
          </a:p>
          <a:p>
            <a:pPr>
              <a:buFont typeface="Arial" pitchFamily="34" charset="0"/>
              <a:buChar char="•"/>
            </a:pPr>
            <a:r>
              <a:rPr lang="en-US" baseline="0" dirty="0" smtClean="0"/>
              <a:t>(Consider asking the following questions: Do you know the triggers for your students with asthma?  Have you taken any steps to reduce them?  In your experience, does our school have any issues with air quality or environmental asthma triggers?  What more could be done to make our school environment more healthy for students?)  </a:t>
            </a:r>
          </a:p>
          <a:p>
            <a:pPr>
              <a:buFont typeface="Arial" pitchFamily="34" charset="0"/>
              <a:buChar char="•"/>
            </a:pPr>
            <a:r>
              <a:rPr lang="en-US" baseline="0" dirty="0" smtClean="0"/>
              <a:t>Do you have any comments about any of these actions that our school has taken to identify and reduce asthma triggers?</a:t>
            </a:r>
          </a:p>
          <a:p>
            <a:pPr>
              <a:buFont typeface="Arial" pitchFamily="34" charset="0"/>
              <a:buChar char="•"/>
            </a:pPr>
            <a:r>
              <a:rPr lang="en-US" baseline="0" dirty="0" smtClean="0"/>
              <a:t>Can any of you think of additional actions that our school has taken to identify and reduce asthma triggers?</a:t>
            </a:r>
            <a:endParaRPr lang="en-US" dirty="0" smtClean="0"/>
          </a:p>
        </p:txBody>
      </p:sp>
      <p:sp>
        <p:nvSpPr>
          <p:cNvPr id="4" name="Slide Number Placeholder 3"/>
          <p:cNvSpPr>
            <a:spLocks noGrp="1"/>
          </p:cNvSpPr>
          <p:nvPr>
            <p:ph type="sldNum" sz="quarter" idx="10"/>
          </p:nvPr>
        </p:nvSpPr>
        <p:spPr/>
        <p:txBody>
          <a:bodyPr/>
          <a:lstStyle/>
          <a:p>
            <a:fld id="{CCD4B554-5F98-4A31-9BA3-5449A9EBB3B0}" type="slidenum">
              <a:rPr lang="en-US" smtClean="0"/>
              <a:pPr/>
              <a:t>36</a:t>
            </a:fld>
            <a:endParaRPr lang="en-US"/>
          </a:p>
        </p:txBody>
      </p:sp>
    </p:spTree>
    <p:extLst>
      <p:ext uri="{BB962C8B-B14F-4D97-AF65-F5344CB8AC3E}">
        <p14:creationId xmlns:p14="http://schemas.microsoft.com/office/powerpoint/2010/main" val="2300428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Step</a:t>
            </a:r>
            <a:r>
              <a:rPr lang="en-US" baseline="0" dirty="0" smtClean="0"/>
              <a:t> five is to enable students with asthma to participate in school activities.</a:t>
            </a:r>
          </a:p>
          <a:p>
            <a:pPr>
              <a:buFont typeface="Arial" pitchFamily="34" charset="0"/>
              <a:buChar char="•"/>
            </a:pPr>
            <a:r>
              <a:rPr lang="en-US" baseline="0" dirty="0" smtClean="0"/>
              <a:t>This involves dealing with exer</a:t>
            </a:r>
            <a:r>
              <a:rPr lang="en-US" dirty="0" smtClean="0"/>
              <a:t>cise-induced asthma.</a:t>
            </a:r>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37</a:t>
            </a:fld>
            <a:endParaRPr lang="en-US"/>
          </a:p>
        </p:txBody>
      </p:sp>
    </p:spTree>
    <p:extLst>
      <p:ext uri="{BB962C8B-B14F-4D97-AF65-F5344CB8AC3E}">
        <p14:creationId xmlns:p14="http://schemas.microsoft.com/office/powerpoint/2010/main" val="3208148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None/>
            </a:pPr>
            <a:r>
              <a:rPr lang="en-US" dirty="0" smtClean="0"/>
              <a:t>Exercise-induced asthma involves</a:t>
            </a:r>
            <a:r>
              <a:rPr lang="en-US" baseline="0" dirty="0" smtClean="0"/>
              <a:t> airway narrowing in people with asthma</a:t>
            </a:r>
            <a:r>
              <a:rPr lang="en-US" dirty="0" smtClean="0"/>
              <a:t> that is brought on by vigorous exercise; it is quite common, affecting</a:t>
            </a:r>
            <a:r>
              <a:rPr lang="en-US" baseline="0" dirty="0" smtClean="0"/>
              <a:t> up to 90% of people with asthma. </a:t>
            </a:r>
            <a:r>
              <a:rPr lang="en-US" dirty="0" smtClean="0"/>
              <a:t>The symptoms that people experience during exercise-induced asthma are the same symptoms that normally occur in an asthma attack.</a:t>
            </a:r>
            <a:r>
              <a:rPr lang="en-US" baseline="0" dirty="0" smtClean="0"/>
              <a:t> </a:t>
            </a:r>
            <a:r>
              <a:rPr lang="en-US" dirty="0" smtClean="0"/>
              <a:t>Those symptoms are the ones I mentioned earlier in this presentation: chest tightness, difficulty breathing, wheezing, and coughing.</a:t>
            </a:r>
          </a:p>
          <a:p>
            <a:pPr eaLnBrk="1" hangingPunct="1">
              <a:buFontTx/>
              <a:buNone/>
            </a:pPr>
            <a:endParaRPr lang="en-US" dirty="0" smtClean="0"/>
          </a:p>
          <a:p>
            <a:pPr eaLnBrk="1" hangingPunct="1">
              <a:buFontTx/>
              <a:buNone/>
            </a:pPr>
            <a:r>
              <a:rPr lang="en-US" dirty="0" smtClean="0"/>
              <a:t>Although symptoms can occur during exercise, the symptoms are often experienced shortly after exercising.</a:t>
            </a:r>
            <a:r>
              <a:rPr lang="en-US" baseline="0" dirty="0" smtClean="0"/>
              <a:t> In fact,</a:t>
            </a:r>
            <a:r>
              <a:rPr lang="en-US" dirty="0" smtClean="0"/>
              <a:t> the symptoms often peak five to ten minutes after exercise is completed.</a:t>
            </a:r>
            <a:r>
              <a:rPr lang="en-US" baseline="0" dirty="0" smtClean="0"/>
              <a:t> </a:t>
            </a:r>
            <a:r>
              <a:rPr lang="en-US" dirty="0" smtClean="0"/>
              <a:t>The airway narrowing can spontaneously resolve 20-60 minutes after starting, although it may last longer.</a:t>
            </a: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45183C-577E-44C9-9111-8E3075F5573D}" type="slidenum">
              <a:rPr lang="en-US" smtClean="0">
                <a:latin typeface="Arial" pitchFamily="34" charset="0"/>
              </a:rPr>
              <a:pPr/>
              <a:t>38</a:t>
            </a:fld>
            <a:endParaRPr lang="en-US" smtClean="0">
              <a:latin typeface="Arial" pitchFamily="34" charset="0"/>
            </a:endParaRPr>
          </a:p>
        </p:txBody>
      </p:sp>
    </p:spTree>
    <p:extLst>
      <p:ext uri="{BB962C8B-B14F-4D97-AF65-F5344CB8AC3E}">
        <p14:creationId xmlns:p14="http://schemas.microsoft.com/office/powerpoint/2010/main" val="4096004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Although</a:t>
            </a:r>
            <a:r>
              <a:rPr lang="en-US" baseline="0" dirty="0" smtClean="0"/>
              <a:t> exercise induced asthma can be serious, it can be effectively controlled.</a:t>
            </a:r>
          </a:p>
          <a:p>
            <a:pPr>
              <a:buFont typeface="Arial" pitchFamily="34" charset="0"/>
              <a:buChar char="•"/>
            </a:pPr>
            <a:r>
              <a:rPr lang="en-US" baseline="0" dirty="0" smtClean="0"/>
              <a:t>When asthma is well-controlled, students with the disease should be able to fully participate in school activities.</a:t>
            </a:r>
          </a:p>
          <a:p>
            <a:pPr>
              <a:buFont typeface="Arial" pitchFamily="34" charset="0"/>
              <a:buChar char="•"/>
            </a:pPr>
            <a:r>
              <a:rPr lang="en-US" baseline="0" dirty="0" smtClean="0"/>
              <a:t>For children who do experience asthma symptoms during exercise, modification of activities may be necessary; this could include allowing children to have an extended warm-up period, or letting children perform exercises with reduced intensity.</a:t>
            </a:r>
          </a:p>
          <a:p>
            <a:pPr>
              <a:buFont typeface="Arial" pitchFamily="34" charset="0"/>
              <a:buChar char="•"/>
            </a:pPr>
            <a:r>
              <a:rPr lang="en-US" baseline="0" dirty="0" smtClean="0"/>
              <a:t>Another important preventative step is to allow students with asthma to use their rescue inhaler 10-15 minutes before they exercise.  This pretreatment can prevent them from having asthma symptoms. </a:t>
            </a:r>
          </a:p>
          <a:p>
            <a:pPr>
              <a:buFont typeface="Arial" pitchFamily="34" charset="0"/>
              <a:buChar char="•"/>
            </a:pPr>
            <a:r>
              <a:rPr lang="en-US" baseline="0" dirty="0" smtClean="0"/>
              <a:t>For coaches, a good source of information is the “Winning with Asthma” program; it is found at the website shown on the slide.</a:t>
            </a:r>
          </a:p>
        </p:txBody>
      </p:sp>
      <p:sp>
        <p:nvSpPr>
          <p:cNvPr id="4" name="Slide Number Placeholder 3"/>
          <p:cNvSpPr>
            <a:spLocks noGrp="1"/>
          </p:cNvSpPr>
          <p:nvPr>
            <p:ph type="sldNum" sz="quarter" idx="10"/>
          </p:nvPr>
        </p:nvSpPr>
        <p:spPr/>
        <p:txBody>
          <a:bodyPr/>
          <a:lstStyle/>
          <a:p>
            <a:fld id="{CCD4B554-5F98-4A31-9BA3-5449A9EBB3B0}" type="slidenum">
              <a:rPr lang="en-US" smtClean="0"/>
              <a:pPr/>
              <a:t>39</a:t>
            </a:fld>
            <a:endParaRPr lang="en-US"/>
          </a:p>
        </p:txBody>
      </p:sp>
    </p:spTree>
    <p:extLst>
      <p:ext uri="{BB962C8B-B14F-4D97-AF65-F5344CB8AC3E}">
        <p14:creationId xmlns:p14="http://schemas.microsoft.com/office/powerpoint/2010/main" val="451752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(Add information to this slide outlining</a:t>
            </a:r>
            <a:r>
              <a:rPr lang="en-US" baseline="0" dirty="0" smtClean="0"/>
              <a:t> what actions your school has taken to help students with exercise-induced asthma.)</a:t>
            </a:r>
          </a:p>
          <a:p>
            <a:pPr>
              <a:buFont typeface="Arial" pitchFamily="34" charset="0"/>
              <a:buChar char="•"/>
            </a:pPr>
            <a:r>
              <a:rPr lang="en-US" baseline="0" dirty="0" smtClean="0"/>
              <a:t>(Read the actions.)</a:t>
            </a:r>
          </a:p>
          <a:p>
            <a:pPr>
              <a:buFont typeface="Arial" pitchFamily="34" charset="0"/>
              <a:buChar char="•"/>
            </a:pPr>
            <a:r>
              <a:rPr lang="en-US" baseline="0" dirty="0" smtClean="0"/>
              <a:t>(You could consider asking questions about exercise-induced asthma here, if your audience includes physical education teachers or coaches.)</a:t>
            </a:r>
          </a:p>
          <a:p>
            <a:pPr>
              <a:buFont typeface="Arial" pitchFamily="34" charset="0"/>
              <a:buChar char="•"/>
            </a:pPr>
            <a:r>
              <a:rPr lang="en-US" baseline="0" dirty="0" smtClean="0"/>
              <a:t>Do you have any comments about any of these actions that our school has taken to enable students with asthma to participate in school activities?</a:t>
            </a:r>
          </a:p>
          <a:p>
            <a:pPr>
              <a:buFont typeface="Arial" pitchFamily="34" charset="0"/>
              <a:buChar char="•"/>
            </a:pPr>
            <a:r>
              <a:rPr lang="en-US" baseline="0" dirty="0" smtClean="0"/>
              <a:t>Can any of you think of additional actions that our school has taken to enable students with asthma to participate in school activities?</a:t>
            </a:r>
            <a:endParaRPr lang="en-US" dirty="0" smtClean="0"/>
          </a:p>
          <a:p>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40</a:t>
            </a:fld>
            <a:endParaRPr lang="en-US"/>
          </a:p>
        </p:txBody>
      </p:sp>
    </p:spTree>
    <p:extLst>
      <p:ext uri="{BB962C8B-B14F-4D97-AF65-F5344CB8AC3E}">
        <p14:creationId xmlns:p14="http://schemas.microsoft.com/office/powerpoint/2010/main" val="3197981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Since asthma is so common, it is necessary that everyone</a:t>
            </a:r>
            <a:r>
              <a:rPr lang="en-US" baseline="0" dirty="0" smtClean="0"/>
              <a:t> involved with students receive education on asthma.</a:t>
            </a:r>
          </a:p>
          <a:p>
            <a:pPr>
              <a:buFont typeface="Arial" pitchFamily="34" charset="0"/>
              <a:buChar char="•"/>
            </a:pPr>
            <a:r>
              <a:rPr lang="en-US" baseline="0" dirty="0" smtClean="0"/>
              <a:t>In particular, teachers have often not received recent training on asthma, and it is clear that many want additional </a:t>
            </a:r>
            <a:r>
              <a:rPr lang="en-US" baseline="0" dirty="0" smtClean="0"/>
              <a:t>education.</a:t>
            </a:r>
          </a:p>
          <a:p>
            <a:pPr>
              <a:buFont typeface="Arial" pitchFamily="34" charset="0"/>
              <a:buChar char="•"/>
            </a:pPr>
            <a:r>
              <a:rPr lang="en-US" baseline="0" dirty="0" smtClean="0"/>
              <a:t>The resource guide contains a listing of asthma education resources; there are resources for students, school staff, and parents. </a:t>
            </a:r>
            <a:endParaRPr lang="en-US" baseline="0" dirty="0" smtClean="0"/>
          </a:p>
        </p:txBody>
      </p:sp>
      <p:sp>
        <p:nvSpPr>
          <p:cNvPr id="4" name="Slide Number Placeholder 3"/>
          <p:cNvSpPr>
            <a:spLocks noGrp="1"/>
          </p:cNvSpPr>
          <p:nvPr>
            <p:ph type="sldNum" sz="quarter" idx="10"/>
          </p:nvPr>
        </p:nvSpPr>
        <p:spPr/>
        <p:txBody>
          <a:bodyPr/>
          <a:lstStyle/>
          <a:p>
            <a:fld id="{CCD4B554-5F98-4A31-9BA3-5449A9EBB3B0}" type="slidenum">
              <a:rPr lang="en-US" smtClean="0"/>
              <a:pPr/>
              <a:t>41</a:t>
            </a:fld>
            <a:endParaRPr lang="en-US"/>
          </a:p>
        </p:txBody>
      </p:sp>
    </p:spTree>
    <p:extLst>
      <p:ext uri="{BB962C8B-B14F-4D97-AF65-F5344CB8AC3E}">
        <p14:creationId xmlns:p14="http://schemas.microsoft.com/office/powerpoint/2010/main" val="2106818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In addition to the</a:t>
            </a:r>
            <a:r>
              <a:rPr lang="en-US" baseline="0" dirty="0" smtClean="0"/>
              <a:t> information in the resource guide, there is a useful guide produced by the </a:t>
            </a:r>
            <a:r>
              <a:rPr lang="en-US" sz="1200" dirty="0" smtClean="0"/>
              <a:t>National Heart, Lung, and Blood Institute</a:t>
            </a:r>
            <a:r>
              <a:rPr lang="en-US" sz="1200" baseline="0" dirty="0" smtClean="0"/>
              <a:t> </a:t>
            </a:r>
            <a:r>
              <a:rPr lang="en-US" baseline="0" dirty="0" smtClean="0"/>
              <a:t>called “Managing Asthma: A Guide for Schools.” The guide is located at the website indicated on the slide. </a:t>
            </a:r>
          </a:p>
          <a:p>
            <a:pPr>
              <a:buFont typeface="Arial" pitchFamily="34" charset="0"/>
              <a:buChar char="•"/>
            </a:pPr>
            <a:endParaRPr lang="en-US" baseline="0" dirty="0" smtClean="0"/>
          </a:p>
          <a:p>
            <a:pPr>
              <a:buFont typeface="Arial" pitchFamily="34" charset="0"/>
              <a:buNone/>
            </a:pPr>
            <a:r>
              <a:rPr lang="en-US" baseline="0" dirty="0" smtClean="0"/>
              <a:t>There are also links in the Creating Asthma Friendly Schools guide to further resources on specific topics that may be helpful in learning about and teaching others about asthma. </a:t>
            </a:r>
          </a:p>
          <a:p>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42</a:t>
            </a:fld>
            <a:endParaRPr lang="en-US"/>
          </a:p>
        </p:txBody>
      </p:sp>
    </p:spTree>
    <p:extLst>
      <p:ext uri="{BB962C8B-B14F-4D97-AF65-F5344CB8AC3E}">
        <p14:creationId xmlns:p14="http://schemas.microsoft.com/office/powerpoint/2010/main" val="2203223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(Add information to this slide outlining</a:t>
            </a:r>
            <a:r>
              <a:rPr lang="en-US" baseline="0" dirty="0" smtClean="0"/>
              <a:t> what actions your school has taken.)</a:t>
            </a:r>
          </a:p>
          <a:p>
            <a:pPr>
              <a:buFont typeface="Arial" pitchFamily="34" charset="0"/>
              <a:buChar char="•"/>
            </a:pPr>
            <a:r>
              <a:rPr lang="en-US" baseline="0" dirty="0" smtClean="0"/>
              <a:t>(Read the actions.)</a:t>
            </a:r>
          </a:p>
          <a:p>
            <a:pPr>
              <a:buFont typeface="Arial" pitchFamily="34" charset="0"/>
              <a:buChar char="•"/>
            </a:pPr>
            <a:r>
              <a:rPr lang="en-US" baseline="0" dirty="0" smtClean="0"/>
              <a:t>(Consider asking: Do you feel that you receive enough training and information on asthma and other health conditions?  What kind of health training would you like to have?  In what form?  Are there other staff at the school who need this training?)</a:t>
            </a:r>
          </a:p>
          <a:p>
            <a:pPr>
              <a:buFont typeface="Arial" pitchFamily="34" charset="0"/>
              <a:buChar char="•"/>
            </a:pPr>
            <a:r>
              <a:rPr lang="en-US" baseline="0" dirty="0" smtClean="0"/>
              <a:t>Do you have any comments about any of these actions that our school has taken to provide education to staff, parents, and students?</a:t>
            </a:r>
          </a:p>
          <a:p>
            <a:pPr>
              <a:buFont typeface="Arial" pitchFamily="34" charset="0"/>
              <a:buChar char="•"/>
            </a:pPr>
            <a:r>
              <a:rPr lang="en-US" baseline="0" dirty="0" smtClean="0"/>
              <a:t>Can any of you think of additional actions that our school has taken to provide education to staff, parents, and students?</a:t>
            </a:r>
            <a:endParaRPr lang="en-US" dirty="0" smtClean="0"/>
          </a:p>
        </p:txBody>
      </p:sp>
      <p:sp>
        <p:nvSpPr>
          <p:cNvPr id="4" name="Slide Number Placeholder 3"/>
          <p:cNvSpPr>
            <a:spLocks noGrp="1"/>
          </p:cNvSpPr>
          <p:nvPr>
            <p:ph type="sldNum" sz="quarter" idx="10"/>
          </p:nvPr>
        </p:nvSpPr>
        <p:spPr/>
        <p:txBody>
          <a:bodyPr/>
          <a:lstStyle/>
          <a:p>
            <a:fld id="{CCD4B554-5F98-4A31-9BA3-5449A9EBB3B0}" type="slidenum">
              <a:rPr lang="en-US" smtClean="0"/>
              <a:pPr/>
              <a:t>43</a:t>
            </a:fld>
            <a:endParaRPr lang="en-US"/>
          </a:p>
        </p:txBody>
      </p:sp>
    </p:spTree>
    <p:extLst>
      <p:ext uri="{BB962C8B-B14F-4D97-AF65-F5344CB8AC3E}">
        <p14:creationId xmlns:p14="http://schemas.microsoft.com/office/powerpoint/2010/main" val="3987291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 order to create an</a:t>
            </a:r>
            <a:r>
              <a:rPr lang="en-US" baseline="0" dirty="0" smtClean="0"/>
              <a:t> asthma friendly school, the efforts of many people are required. </a:t>
            </a:r>
          </a:p>
          <a:p>
            <a:pPr>
              <a:buFont typeface="Arial" pitchFamily="34" charset="0"/>
              <a:buChar char="•"/>
            </a:pPr>
            <a:r>
              <a:rPr lang="en-US" baseline="0" dirty="0" smtClean="0"/>
              <a:t>Since many different tasks and skills are involved, collaboration and cooperation between all affected parties is critical.</a:t>
            </a:r>
          </a:p>
          <a:p>
            <a:pPr>
              <a:buFont typeface="Arial" pitchFamily="34" charset="0"/>
              <a:buChar char="•"/>
            </a:pPr>
            <a:r>
              <a:rPr lang="en-US" baseline="0" dirty="0" smtClean="0"/>
              <a:t>One of the key collaborations at our school that will improve student health is to increase communication between staff and myself (the school nurse). </a:t>
            </a:r>
          </a:p>
        </p:txBody>
      </p:sp>
      <p:sp>
        <p:nvSpPr>
          <p:cNvPr id="4" name="Slide Number Placeholder 3"/>
          <p:cNvSpPr>
            <a:spLocks noGrp="1"/>
          </p:cNvSpPr>
          <p:nvPr>
            <p:ph type="sldNum" sz="quarter" idx="10"/>
          </p:nvPr>
        </p:nvSpPr>
        <p:spPr/>
        <p:txBody>
          <a:bodyPr/>
          <a:lstStyle/>
          <a:p>
            <a:fld id="{CCD4B554-5F98-4A31-9BA3-5449A9EBB3B0}" type="slidenum">
              <a:rPr lang="en-US" smtClean="0"/>
              <a:pPr/>
              <a:t>44</a:t>
            </a:fld>
            <a:endParaRPr lang="en-US"/>
          </a:p>
        </p:txBody>
      </p:sp>
    </p:spTree>
    <p:extLst>
      <p:ext uri="{BB962C8B-B14F-4D97-AF65-F5344CB8AC3E}">
        <p14:creationId xmlns:p14="http://schemas.microsoft.com/office/powerpoint/2010/main" val="414379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None/>
            </a:pPr>
            <a:r>
              <a:rPr lang="en-US" dirty="0" smtClean="0"/>
              <a:t>An asthma attack is characterized by a reversible narrowing of the airways, which causes the symptoms I outlined earlier.</a:t>
            </a:r>
          </a:p>
          <a:p>
            <a:pPr eaLnBrk="1" hangingPunct="1">
              <a:spcBef>
                <a:spcPct val="0"/>
              </a:spcBef>
              <a:buFontTx/>
              <a:buNone/>
            </a:pPr>
            <a:endParaRPr lang="en-US" dirty="0" smtClean="0"/>
          </a:p>
          <a:p>
            <a:pPr eaLnBrk="1" hangingPunct="1">
              <a:spcBef>
                <a:spcPct val="0"/>
              </a:spcBef>
              <a:buFontTx/>
              <a:buNone/>
            </a:pPr>
            <a:r>
              <a:rPr lang="en-US" dirty="0" smtClean="0"/>
              <a:t>There are two ways in which the airways can become narrowed in asthma: </a:t>
            </a:r>
          </a:p>
          <a:p>
            <a:pPr marL="628650" lvl="1" indent="-171450" eaLnBrk="1" hangingPunct="1">
              <a:spcBef>
                <a:spcPct val="0"/>
              </a:spcBef>
              <a:buFont typeface="Arial" panose="020B0604020202020204" pitchFamily="34" charset="0"/>
              <a:buChar char="•"/>
            </a:pPr>
            <a:r>
              <a:rPr lang="en-US" dirty="0" smtClean="0"/>
              <a:t>One</a:t>
            </a:r>
            <a:r>
              <a:rPr lang="en-US" baseline="0" dirty="0" smtClean="0"/>
              <a:t> way is by </a:t>
            </a:r>
            <a:r>
              <a:rPr lang="en-US" dirty="0" smtClean="0"/>
              <a:t>swelling of the walls of the airways-</a:t>
            </a:r>
            <a:r>
              <a:rPr lang="en-US" baseline="0" dirty="0" smtClean="0"/>
              <a:t> caused by </a:t>
            </a:r>
            <a:r>
              <a:rPr lang="en-US" dirty="0" smtClean="0"/>
              <a:t>inflammation with excess mucus production; </a:t>
            </a:r>
          </a:p>
          <a:p>
            <a:pPr marL="628650" lvl="1" indent="-171450" eaLnBrk="1" hangingPunct="1">
              <a:spcBef>
                <a:spcPct val="0"/>
              </a:spcBef>
              <a:buFont typeface="Arial" panose="020B0604020202020204" pitchFamily="34" charset="0"/>
              <a:buChar char="•"/>
            </a:pPr>
            <a:r>
              <a:rPr lang="en-US" dirty="0" smtClean="0"/>
              <a:t>Another</a:t>
            </a:r>
            <a:r>
              <a:rPr lang="en-US" baseline="0" dirty="0" smtClean="0"/>
              <a:t> way is by </a:t>
            </a:r>
            <a:r>
              <a:rPr lang="en-US" dirty="0" smtClean="0"/>
              <a:t>constriction of the muscles surrounding the airways.</a:t>
            </a:r>
          </a:p>
          <a:p>
            <a:pPr eaLnBrk="1" hangingPunct="1">
              <a:spcBef>
                <a:spcPct val="0"/>
              </a:spcBef>
              <a:buFontTx/>
              <a:buNone/>
            </a:pPr>
            <a:endParaRPr lang="en-US" dirty="0" smtClean="0"/>
          </a:p>
          <a:p>
            <a:pPr eaLnBrk="1" hangingPunct="1">
              <a:spcBef>
                <a:spcPct val="0"/>
              </a:spcBef>
              <a:buFontTx/>
              <a:buNone/>
            </a:pPr>
            <a:r>
              <a:rPr lang="en-US" dirty="0" smtClean="0"/>
              <a:t>The two mechanisms of airway blockage can occur separately or at the same time.</a:t>
            </a:r>
            <a:r>
              <a:rPr lang="en-US" baseline="0" dirty="0" smtClean="0"/>
              <a:t> </a:t>
            </a:r>
            <a:r>
              <a:rPr lang="en-US" dirty="0" smtClean="0"/>
              <a:t>No matter which mechanism predominates at any given time, the outcome is the same- the airway becomes obstructed.</a:t>
            </a:r>
            <a:r>
              <a:rPr lang="en-US" baseline="0" dirty="0" smtClean="0"/>
              <a:t> </a:t>
            </a:r>
            <a:r>
              <a:rPr lang="en-US" dirty="0" smtClean="0"/>
              <a:t>The obstructed</a:t>
            </a:r>
            <a:r>
              <a:rPr lang="en-US" baseline="0" dirty="0" smtClean="0"/>
              <a:t> airway blocks the normal flow of air and makes breathing difficult.</a:t>
            </a:r>
            <a:endParaRPr lang="en-US" dirty="0" smtClean="0"/>
          </a:p>
          <a:p>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4</a:t>
            </a:fld>
            <a:endParaRPr lang="en-US"/>
          </a:p>
        </p:txBody>
      </p:sp>
    </p:spTree>
    <p:extLst>
      <p:ext uri="{BB962C8B-B14F-4D97-AF65-F5344CB8AC3E}">
        <p14:creationId xmlns:p14="http://schemas.microsoft.com/office/powerpoint/2010/main" val="1465521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(Describe your role in the school and how you are collaborating, or would like to collaborate, with the staff to improve student health and create an asthma friendly school.) </a:t>
            </a:r>
          </a:p>
          <a:p>
            <a:pPr>
              <a:buFont typeface="Arial" pitchFamily="34" charset="0"/>
              <a:buChar char="•"/>
            </a:pPr>
            <a:r>
              <a:rPr lang="en-US" baseline="0" dirty="0" smtClean="0"/>
              <a:t>(Read the actions.)</a:t>
            </a:r>
          </a:p>
          <a:p>
            <a:pPr>
              <a:buFont typeface="Arial" pitchFamily="34" charset="0"/>
              <a:buChar char="•"/>
            </a:pPr>
            <a:r>
              <a:rPr lang="en-US" baseline="0" dirty="0" smtClean="0"/>
              <a:t>(Consider asking: How can we improve communication between all of you and myself?  What types of training and information do you need to help students remain healthy?  Do you know how to contact me in case of emergency or to communicate about a student’s health status?)</a:t>
            </a:r>
          </a:p>
          <a:p>
            <a:pPr>
              <a:buFont typeface="Arial" pitchFamily="34" charset="0"/>
              <a:buChar char="•"/>
            </a:pPr>
            <a:r>
              <a:rPr lang="en-US" baseline="0" dirty="0" smtClean="0"/>
              <a:t>Do you have any comments about any of these actions that our school has taken to enhance collaboration and cooperation between different groups that have a stake in ensuring an asthma friendly school?</a:t>
            </a:r>
          </a:p>
          <a:p>
            <a:pPr>
              <a:buFont typeface="Arial" pitchFamily="34" charset="0"/>
              <a:buChar char="•"/>
            </a:pPr>
            <a:r>
              <a:rPr lang="en-US" baseline="0" dirty="0" smtClean="0"/>
              <a:t>Can any of you think of additional actions that our school has taken to enhance collaboration and cooperation between different groups that have a stake in ensuring an asthma friendly school?</a:t>
            </a:r>
            <a:endParaRPr lang="en-US" dirty="0" smtClean="0"/>
          </a:p>
        </p:txBody>
      </p:sp>
      <p:sp>
        <p:nvSpPr>
          <p:cNvPr id="4" name="Slide Number Placeholder 3"/>
          <p:cNvSpPr>
            <a:spLocks noGrp="1"/>
          </p:cNvSpPr>
          <p:nvPr>
            <p:ph type="sldNum" sz="quarter" idx="10"/>
          </p:nvPr>
        </p:nvSpPr>
        <p:spPr/>
        <p:txBody>
          <a:bodyPr/>
          <a:lstStyle/>
          <a:p>
            <a:fld id="{CCD4B554-5F98-4A31-9BA3-5449A9EBB3B0}" type="slidenum">
              <a:rPr lang="en-US" smtClean="0"/>
              <a:pPr/>
              <a:t>45</a:t>
            </a:fld>
            <a:endParaRPr lang="en-US"/>
          </a:p>
        </p:txBody>
      </p:sp>
    </p:spTree>
    <p:extLst>
      <p:ext uri="{BB962C8B-B14F-4D97-AF65-F5344CB8AC3E}">
        <p14:creationId xmlns:p14="http://schemas.microsoft.com/office/powerpoint/2010/main" val="3788038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Before we conclude today, </a:t>
            </a:r>
            <a:r>
              <a:rPr lang="en-US" baseline="0" dirty="0" smtClean="0"/>
              <a:t>I would just like to briefly reiterate a few key points.</a:t>
            </a:r>
          </a:p>
          <a:p>
            <a:pPr>
              <a:buFont typeface="Arial" pitchFamily="34" charset="0"/>
              <a:buChar char="•"/>
            </a:pPr>
            <a:r>
              <a:rPr lang="en-US" baseline="0" dirty="0" smtClean="0"/>
              <a:t>First of all, remember that asthma is a disease that is characterized by a narrowing of the airways.  This narrowing can be caused by both inflammation and muscle contraction.</a:t>
            </a:r>
          </a:p>
          <a:p>
            <a:pPr>
              <a:buFont typeface="Arial" pitchFamily="34" charset="0"/>
              <a:buChar char="•"/>
            </a:pPr>
            <a:r>
              <a:rPr lang="en-US" baseline="0" dirty="0" smtClean="0"/>
              <a:t>For treating asthma, two types of medications are utilized: controller medications, used for long-term maintenance of asthma; and rescue medications, used to treat symptoms as they appear.</a:t>
            </a:r>
          </a:p>
          <a:p>
            <a:pPr>
              <a:buFont typeface="Arial" pitchFamily="34" charset="0"/>
              <a:buChar char="•"/>
            </a:pPr>
            <a:r>
              <a:rPr lang="en-US" baseline="0" dirty="0" smtClean="0"/>
              <a:t>Next, remember that students are allowed to self-carry their own asthma medication in Montana.  This requires completed paperwork with signatures by the student’s parent/guardian and healthcare provider.</a:t>
            </a:r>
          </a:p>
          <a:p>
            <a:pPr>
              <a:buFont typeface="Arial" pitchFamily="34" charset="0"/>
              <a:buChar char="•"/>
            </a:pPr>
            <a:r>
              <a:rPr lang="en-US" baseline="0" dirty="0" smtClean="0"/>
              <a:t>Finally, remember that asthma triggers cause asthmatic reactions in the airways of people with asthma.  Removing and/or reducing these triggers can lessen the chance that students will have asthma attacks at school.  </a:t>
            </a:r>
          </a:p>
        </p:txBody>
      </p:sp>
      <p:sp>
        <p:nvSpPr>
          <p:cNvPr id="4" name="Slide Number Placeholder 3"/>
          <p:cNvSpPr>
            <a:spLocks noGrp="1"/>
          </p:cNvSpPr>
          <p:nvPr>
            <p:ph type="sldNum" sz="quarter" idx="10"/>
          </p:nvPr>
        </p:nvSpPr>
        <p:spPr/>
        <p:txBody>
          <a:bodyPr/>
          <a:lstStyle/>
          <a:p>
            <a:fld id="{CCD4B554-5F98-4A31-9BA3-5449A9EBB3B0}" type="slidenum">
              <a:rPr lang="en-US" smtClean="0"/>
              <a:pPr/>
              <a:t>46</a:t>
            </a:fld>
            <a:endParaRPr lang="en-US"/>
          </a:p>
        </p:txBody>
      </p:sp>
    </p:spTree>
    <p:extLst>
      <p:ext uri="{BB962C8B-B14F-4D97-AF65-F5344CB8AC3E}">
        <p14:creationId xmlns:p14="http://schemas.microsoft.com/office/powerpoint/2010/main" val="3704530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That concludes our overview</a:t>
            </a:r>
            <a:r>
              <a:rPr lang="en-US" baseline="0" dirty="0" smtClean="0"/>
              <a:t> of asthma and the steps to take in creating an asthma friendly school.</a:t>
            </a:r>
            <a:endParaRPr lang="en-US" dirty="0" smtClean="0"/>
          </a:p>
          <a:p>
            <a:pPr>
              <a:buFont typeface="Arial" pitchFamily="34" charset="0"/>
              <a:buChar char="•"/>
            </a:pPr>
            <a:r>
              <a:rPr lang="en-US" dirty="0" smtClean="0"/>
              <a:t>Are there any</a:t>
            </a:r>
            <a:r>
              <a:rPr lang="en-US" baseline="0" dirty="0" smtClean="0"/>
              <a:t> additional questions?</a:t>
            </a:r>
          </a:p>
          <a:p>
            <a:pPr>
              <a:buFont typeface="Arial" pitchFamily="34" charset="0"/>
              <a:buChar char="•"/>
            </a:pPr>
            <a:r>
              <a:rPr lang="en-US" baseline="0" dirty="0" smtClean="0"/>
              <a:t>(Take questions.)</a:t>
            </a:r>
          </a:p>
          <a:p>
            <a:pPr>
              <a:buFont typeface="Arial" pitchFamily="34" charset="0"/>
              <a:buChar char="•"/>
            </a:pPr>
            <a:r>
              <a:rPr lang="en-US" baseline="0" dirty="0" smtClean="0"/>
              <a:t>We are now going to take a post-class quiz in order to assess what you have learned today!</a:t>
            </a:r>
          </a:p>
          <a:p>
            <a:pPr>
              <a:buFont typeface="Arial" pitchFamily="34" charset="0"/>
              <a:buChar char="•"/>
            </a:pPr>
            <a:r>
              <a:rPr lang="en-US" baseline="0" dirty="0" smtClean="0"/>
              <a:t>(Administer quiz.)</a:t>
            </a:r>
          </a:p>
          <a:p>
            <a:pPr>
              <a:buFont typeface="Arial" pitchFamily="34" charset="0"/>
              <a:buChar char="•"/>
            </a:pPr>
            <a:r>
              <a:rPr lang="en-US" baseline="0" dirty="0" smtClean="0"/>
              <a:t>Thank you for coming to this presentation today.  If you have any questions, my name and contact information is listed on the slide.</a:t>
            </a:r>
          </a:p>
          <a:p>
            <a:pPr>
              <a:buFont typeface="Arial" pitchFamily="34" charset="0"/>
              <a:buChar char="•"/>
            </a:pPr>
            <a:r>
              <a:rPr lang="en-US" baseline="0" dirty="0" smtClean="0"/>
              <a:t>If you have any questions about the resource guide, or about the Montana Asthma Control Program, contact William Biskupiak, Montana Asthma Control Program Health Educator, via e-mail or phone; his contact information is listed on the slide as well.</a:t>
            </a:r>
          </a:p>
          <a:p>
            <a:pPr>
              <a:buFont typeface="Arial" pitchFamily="34" charset="0"/>
              <a:buChar char="•"/>
            </a:pPr>
            <a:r>
              <a:rPr lang="en-US" baseline="0" dirty="0" smtClean="0"/>
              <a:t>Thanks again.</a:t>
            </a:r>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47</a:t>
            </a:fld>
            <a:endParaRPr lang="en-US"/>
          </a:p>
        </p:txBody>
      </p:sp>
    </p:spTree>
    <p:extLst>
      <p:ext uri="{BB962C8B-B14F-4D97-AF65-F5344CB8AC3E}">
        <p14:creationId xmlns:p14="http://schemas.microsoft.com/office/powerpoint/2010/main" val="105821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Asthma is a common disease, both nationally and in Montana.</a:t>
            </a:r>
          </a:p>
          <a:p>
            <a:pPr eaLnBrk="1" hangingPunct="1">
              <a:spcBef>
                <a:spcPct val="0"/>
              </a:spcBef>
              <a:buFontTx/>
              <a:buChar char="•"/>
            </a:pPr>
            <a:r>
              <a:rPr lang="en-US" altLang="en-US" smtClean="0"/>
              <a:t>As of 2009, 10.4% of Montana high school students report that they currently have asthma and an estimated 17,100 children ages 0-17 in Montana have the disease. </a:t>
            </a:r>
          </a:p>
          <a:p>
            <a:pPr eaLnBrk="1" hangingPunct="1">
              <a:spcBef>
                <a:spcPct val="0"/>
              </a:spcBef>
              <a:buFontTx/>
              <a:buChar char="•"/>
            </a:pPr>
            <a:r>
              <a:rPr lang="en-US" altLang="en-US" smtClean="0"/>
              <a:t>About one in ten Montana high school students report that they currently have asthma; this means that in a classroom of 30 students, about three will probably currently have asthma.</a:t>
            </a:r>
          </a:p>
          <a:p>
            <a:pPr eaLnBrk="1" hangingPunct="1">
              <a:spcBef>
                <a:spcPct val="0"/>
              </a:spcBef>
              <a:buFontTx/>
              <a:buChar char="•"/>
            </a:pPr>
            <a:r>
              <a:rPr lang="en-US" altLang="en-US" smtClean="0"/>
              <a:t>Asthma is especially important to address in the school setting because of the large impact that asthma has on both school attendance and student performance.</a:t>
            </a:r>
          </a:p>
          <a:p>
            <a:pPr eaLnBrk="1" hangingPunct="1">
              <a:spcBef>
                <a:spcPct val="0"/>
              </a:spcBef>
              <a:buFontTx/>
              <a:buChar char="•"/>
            </a:pPr>
            <a:r>
              <a:rPr lang="en-US" altLang="en-US" smtClean="0"/>
              <a:t>With proper planning and informed policy decisions, asthma can be successfully managed in the school setting.</a:t>
            </a:r>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A4B2476-4E6C-47D3-8FE6-DA3FD11D9D6A}" type="slidenum">
              <a:rPr lang="en-US" altLang="en-US" smtClean="0">
                <a:solidFill>
                  <a:srgbClr val="000000"/>
                </a:solidFill>
                <a:latin typeface="Arial" charset="0"/>
              </a:rPr>
              <a:pPr eaLnBrk="1" hangingPunct="1">
                <a:spcBef>
                  <a:spcPct val="0"/>
                </a:spcBef>
              </a:pPr>
              <a:t>5</a:t>
            </a:fld>
            <a:endParaRPr lang="en-US" altLang="en-US" smtClean="0">
              <a:solidFill>
                <a:srgbClr val="000000"/>
              </a:solidFill>
              <a:latin typeface="Arial" charset="0"/>
            </a:endParaRPr>
          </a:p>
        </p:txBody>
      </p:sp>
    </p:spTree>
    <p:extLst>
      <p:ext uri="{BB962C8B-B14F-4D97-AF65-F5344CB8AC3E}">
        <p14:creationId xmlns:p14="http://schemas.microsoft.com/office/powerpoint/2010/main" val="192479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Asthma is a common disease, both</a:t>
            </a:r>
            <a:r>
              <a:rPr lang="en-US" baseline="0" dirty="0" smtClean="0"/>
              <a:t> nationally and in Montana.</a:t>
            </a:r>
          </a:p>
          <a:p>
            <a:pPr eaLnBrk="1" hangingPunct="1">
              <a:spcBef>
                <a:spcPct val="0"/>
              </a:spcBef>
              <a:buFontTx/>
              <a:buNone/>
            </a:pPr>
            <a:endParaRPr lang="en-US" dirty="0" smtClean="0"/>
          </a:p>
          <a:p>
            <a:pPr eaLnBrk="1" hangingPunct="1">
              <a:spcBef>
                <a:spcPct val="0"/>
              </a:spcBef>
              <a:buFontTx/>
              <a:buNone/>
            </a:pPr>
            <a:r>
              <a:rPr lang="en-US" dirty="0" smtClean="0"/>
              <a:t>As</a:t>
            </a:r>
            <a:r>
              <a:rPr lang="en-US" baseline="0" dirty="0" smtClean="0"/>
              <a:t> of </a:t>
            </a:r>
            <a:r>
              <a:rPr lang="en-US" dirty="0" smtClean="0"/>
              <a:t>2014, 7.1% </a:t>
            </a:r>
            <a:r>
              <a:rPr lang="en-US" baseline="0" dirty="0" smtClean="0"/>
              <a:t>or an estimated 15,400 Montana children ages 0-17 have asthma. The percent of Montana children with asthma increases to 10.1% among children ages 12-17. This means that in a classroom of 30 students, about 2-3 will currently have asthma.    </a:t>
            </a:r>
          </a:p>
          <a:p>
            <a:pPr eaLnBrk="1" hangingPunct="1">
              <a:spcBef>
                <a:spcPct val="0"/>
              </a:spcBef>
              <a:buFontTx/>
              <a:buNone/>
            </a:pPr>
            <a:endParaRPr lang="en-US" dirty="0" smtClean="0"/>
          </a:p>
          <a:p>
            <a:pPr eaLnBrk="1" hangingPunct="1">
              <a:spcBef>
                <a:spcPct val="0"/>
              </a:spcBef>
              <a:buFontTx/>
              <a:buNone/>
            </a:pPr>
            <a:r>
              <a:rPr lang="en-US" dirty="0" smtClean="0"/>
              <a:t>Asthma is especially</a:t>
            </a:r>
            <a:r>
              <a:rPr lang="en-US" baseline="0" dirty="0" smtClean="0"/>
              <a:t> important to address in the school setting because of the large impact that asthma has on both school attendance and student performance.</a:t>
            </a:r>
          </a:p>
          <a:p>
            <a:pPr eaLnBrk="1" hangingPunct="1">
              <a:spcBef>
                <a:spcPct val="0"/>
              </a:spcBef>
              <a:buFontTx/>
              <a:buNone/>
            </a:pPr>
            <a:endParaRPr lang="en-US" baseline="0" dirty="0" smtClean="0"/>
          </a:p>
          <a:p>
            <a:pPr eaLnBrk="1" hangingPunct="1">
              <a:spcBef>
                <a:spcPct val="0"/>
              </a:spcBef>
              <a:buFontTx/>
              <a:buNone/>
            </a:pPr>
            <a:r>
              <a:rPr lang="en-US" baseline="0" dirty="0" smtClean="0"/>
              <a:t>However, with proper planning and informed policy decisions, asthma can be successfully managed in the school setting. </a:t>
            </a:r>
            <a:endParaRPr lang="en-US" dirty="0" smtClean="0"/>
          </a:p>
          <a:p>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6</a:t>
            </a:fld>
            <a:endParaRPr lang="en-US"/>
          </a:p>
        </p:txBody>
      </p:sp>
    </p:spTree>
    <p:extLst>
      <p:ext uri="{BB962C8B-B14F-4D97-AF65-F5344CB8AC3E}">
        <p14:creationId xmlns:p14="http://schemas.microsoft.com/office/powerpoint/2010/main" val="158405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As</a:t>
            </a:r>
            <a:r>
              <a:rPr lang="en-US" baseline="0" dirty="0" smtClean="0"/>
              <a:t> a consequence of the high prevalence of asthma, school administrators have become increasingly concerned about its impact on their schools.</a:t>
            </a:r>
            <a:endParaRPr lang="en-US" dirty="0" smtClean="0"/>
          </a:p>
          <a:p>
            <a:pPr>
              <a:buFont typeface="Arial" pitchFamily="34" charset="0"/>
              <a:buChar char="•"/>
            </a:pPr>
            <a:r>
              <a:rPr lang="en-US" dirty="0" smtClean="0"/>
              <a:t>Recently, school administrators</a:t>
            </a:r>
            <a:r>
              <a:rPr lang="en-US" baseline="0" dirty="0" smtClean="0"/>
              <a:t> in Montana were surveyed about whether or not they thought that asthma was a serious health concern at their school; close to 180 administrators responded.</a:t>
            </a:r>
          </a:p>
          <a:p>
            <a:pPr>
              <a:buFont typeface="Arial" pitchFamily="34" charset="0"/>
              <a:buChar char="•"/>
            </a:pPr>
            <a:r>
              <a:rPr lang="en-US" baseline="0" dirty="0" smtClean="0"/>
              <a:t>More than 60% of the administrators responded that they agreed or strongly agreed that asthma was a serious health concern at their school.</a:t>
            </a:r>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7</a:t>
            </a:fld>
            <a:endParaRPr lang="en-US"/>
          </a:p>
        </p:txBody>
      </p:sp>
    </p:spTree>
    <p:extLst>
      <p:ext uri="{BB962C8B-B14F-4D97-AF65-F5344CB8AC3E}">
        <p14:creationId xmlns:p14="http://schemas.microsoft.com/office/powerpoint/2010/main" val="272886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So how</a:t>
            </a:r>
            <a:r>
              <a:rPr lang="en-US" baseline="0" dirty="0" smtClean="0"/>
              <a:t> well are </a:t>
            </a:r>
            <a:r>
              <a:rPr lang="en-US" dirty="0" smtClean="0"/>
              <a:t>Montana </a:t>
            </a:r>
            <a:r>
              <a:rPr lang="en-US" baseline="0" dirty="0" smtClean="0"/>
              <a:t>schools actually addressing asthma in the school setting?</a:t>
            </a:r>
          </a:p>
          <a:p>
            <a:pPr>
              <a:buFont typeface="Arial" pitchFamily="34" charset="0"/>
              <a:buNone/>
            </a:pPr>
            <a:endParaRPr lang="en-US" baseline="0" dirty="0" smtClean="0"/>
          </a:p>
          <a:p>
            <a:pPr>
              <a:buFont typeface="Arial" pitchFamily="34" charset="0"/>
              <a:buNone/>
            </a:pPr>
            <a:r>
              <a:rPr lang="en-US" baseline="0" dirty="0" smtClean="0"/>
              <a:t>As of 2014, Only 16.2% of Montana </a:t>
            </a:r>
            <a:r>
              <a:rPr lang="en-US" sz="1200" dirty="0" smtClean="0"/>
              <a:t>schools provide information on asthma to parents and families.</a:t>
            </a:r>
          </a:p>
          <a:p>
            <a:pPr>
              <a:buFont typeface="Arial" pitchFamily="34" charset="0"/>
              <a:buNone/>
            </a:pPr>
            <a:endParaRPr lang="en-US" sz="1200" dirty="0" smtClean="0"/>
          </a:p>
          <a:p>
            <a:pPr>
              <a:buFont typeface="Arial" pitchFamily="34" charset="0"/>
              <a:buNone/>
            </a:pPr>
            <a:r>
              <a:rPr lang="en-US" sz="1200" dirty="0" smtClean="0"/>
              <a:t>While over</a:t>
            </a:r>
            <a:r>
              <a:rPr lang="en-US" sz="1200" baseline="0" dirty="0" smtClean="0"/>
              <a:t> 50% of lead health education teachers wanted more professional development on managing asthma, only 17.9% of Montana schools provided professional development related to asthma.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CD4B554-5F98-4A31-9BA3-5449A9EBB3B0}" type="slidenum">
              <a:rPr lang="en-US" smtClean="0"/>
              <a:pPr/>
              <a:t>8</a:t>
            </a:fld>
            <a:endParaRPr lang="en-US"/>
          </a:p>
        </p:txBody>
      </p:sp>
    </p:spTree>
    <p:extLst>
      <p:ext uri="{BB962C8B-B14F-4D97-AF65-F5344CB8AC3E}">
        <p14:creationId xmlns:p14="http://schemas.microsoft.com/office/powerpoint/2010/main" val="216562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The</a:t>
            </a:r>
            <a:r>
              <a:rPr lang="en-US" baseline="0" dirty="0" smtClean="0"/>
              <a:t> Creating Asthma Friendly Schools Resource Guide outlines</a:t>
            </a:r>
            <a:r>
              <a:rPr lang="en-US" dirty="0" smtClean="0"/>
              <a:t> seven steps that schools can take to work towards creating asthma</a:t>
            </a:r>
            <a:r>
              <a:rPr lang="en-US" baseline="0" dirty="0" smtClean="0"/>
              <a:t> friendly schools.</a:t>
            </a:r>
          </a:p>
          <a:p>
            <a:pPr>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The first step is to identify students with asthma. The second step is to allow students easy access to their inhalers, the third step is to create a </a:t>
            </a:r>
            <a:r>
              <a:rPr lang="en-US" sz="1200" dirty="0" smtClean="0">
                <a:solidFill>
                  <a:srgbClr val="000000"/>
                </a:solidFill>
                <a:latin typeface="Constantia" pitchFamily="18" charset="0"/>
              </a:rPr>
              <a:t>school wide protocol for handling an asthma episode. Step four is to</a:t>
            </a:r>
            <a:r>
              <a:rPr lang="en-US" sz="1200" baseline="0" dirty="0" smtClean="0">
                <a:solidFill>
                  <a:srgbClr val="000000"/>
                </a:solidFill>
                <a:latin typeface="Constantia" pitchFamily="18" charset="0"/>
              </a:rPr>
              <a:t> i</a:t>
            </a:r>
            <a:r>
              <a:rPr lang="en-US" sz="1200" dirty="0" smtClean="0">
                <a:solidFill>
                  <a:srgbClr val="000000"/>
                </a:solidFill>
                <a:latin typeface="Constantia" pitchFamily="18" charset="0"/>
              </a:rPr>
              <a:t>dentify and reduce common asthma triggers. Step</a:t>
            </a:r>
            <a:r>
              <a:rPr lang="en-US" sz="1200" baseline="0" dirty="0" smtClean="0">
                <a:solidFill>
                  <a:srgbClr val="000000"/>
                </a:solidFill>
                <a:latin typeface="Constantia" pitchFamily="18" charset="0"/>
              </a:rPr>
              <a:t> five is to e</a:t>
            </a:r>
            <a:r>
              <a:rPr lang="en-US" sz="1200" dirty="0" smtClean="0">
                <a:solidFill>
                  <a:srgbClr val="000000"/>
                </a:solidFill>
                <a:latin typeface="Constantia" pitchFamily="18" charset="0"/>
              </a:rPr>
              <a:t>nable students with asthma to participate in activities. Step six is to educate staff parents and students about asthma. Step seven is to collaborate with families, students, staff and health providers.</a:t>
            </a:r>
            <a:endParaRPr lang="en-US" sz="1200" dirty="0" smtClean="0"/>
          </a:p>
          <a:p>
            <a:pPr>
              <a:buFont typeface="Arial" pitchFamily="34" charset="0"/>
              <a:buNone/>
            </a:pPr>
            <a:r>
              <a:rPr lang="en-US" baseline="0" dirty="0" smtClean="0"/>
              <a:t>	</a:t>
            </a:r>
          </a:p>
          <a:p>
            <a:pPr>
              <a:buFont typeface="Arial" pitchFamily="34" charset="0"/>
              <a:buNone/>
            </a:pPr>
            <a:r>
              <a:rPr lang="en-US" baseline="0" dirty="0" smtClean="0"/>
              <a:t>We are now going to go through the steps, one by one. As we go through the steps, I will cover why each step is important and what actions can be taken to complete each step. </a:t>
            </a:r>
            <a:endParaRPr lang="en-US" baseline="0" dirty="0" smtClean="0"/>
          </a:p>
        </p:txBody>
      </p:sp>
      <p:sp>
        <p:nvSpPr>
          <p:cNvPr id="4" name="Slide Number Placeholder 3"/>
          <p:cNvSpPr>
            <a:spLocks noGrp="1"/>
          </p:cNvSpPr>
          <p:nvPr>
            <p:ph type="sldNum" sz="quarter" idx="10"/>
          </p:nvPr>
        </p:nvSpPr>
        <p:spPr/>
        <p:txBody>
          <a:bodyPr/>
          <a:lstStyle/>
          <a:p>
            <a:fld id="{CCD4B554-5F98-4A31-9BA3-5449A9EBB3B0}" type="slidenum">
              <a:rPr lang="en-US" smtClean="0"/>
              <a:pPr/>
              <a:t>9</a:t>
            </a:fld>
            <a:endParaRPr lang="en-US"/>
          </a:p>
        </p:txBody>
      </p:sp>
    </p:spTree>
    <p:extLst>
      <p:ext uri="{BB962C8B-B14F-4D97-AF65-F5344CB8AC3E}">
        <p14:creationId xmlns:p14="http://schemas.microsoft.com/office/powerpoint/2010/main" val="2651044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802617F-6E7F-4C93-9D43-64D69A549C3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13EA8-99A6-4547-ACE1-48F11A67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2BFBF-536B-47D4-85EF-FFF4F3A43A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AF73A8AE-DCAE-4337-991B-76EF6EF8B2F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86C7F71-4B4D-497F-B3DE-75534B8D828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C46334C-62C9-429A-9376-8197F7E343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D8B6E-2940-4987-A5B6-8E966E72EF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5EA289F-F522-4C47-998B-7203247898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A0AF6-CA81-4E72-B701-81014E1265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84288-3B56-4089-80AB-B6B63FBE03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405DAC-8638-4287-86DF-0B65BA00AD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C5984-37D0-49A3-B2FC-81112557C0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4CFAE-7B8E-4D73-B264-B1DDE15A52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9116A-8110-40C3-B267-12308B6174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8575C00-E403-4AAA-B7F0-84BA7184F3D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58.jpe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61.jpe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3.xml"/><Relationship Id="rId4" Type="http://schemas.openxmlformats.org/officeDocument/2006/relationships/image" Target="../media/image70.jpeg"/></Relationships>
</file>

<file path=ppt/slides/_rels/slide28.xml.rels><?xml version="1.0" encoding="UTF-8" standalone="yes"?>
<Relationships xmlns="http://schemas.openxmlformats.org/package/2006/relationships"><Relationship Id="rId3" Type="http://schemas.openxmlformats.org/officeDocument/2006/relationships/image" Target="../media/image71.jpg"/><Relationship Id="rId7" Type="http://schemas.openxmlformats.org/officeDocument/2006/relationships/image" Target="../media/image75.jp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3.xml"/><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13.xml"/><Relationship Id="rId5" Type="http://schemas.openxmlformats.org/officeDocument/2006/relationships/image" Target="../media/image84.jpeg"/><Relationship Id="rId4" Type="http://schemas.openxmlformats.org/officeDocument/2006/relationships/image" Target="../media/image83.jpe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cockroaches&amp;source=images&amp;cd=&amp;cad=rja&amp;docid=5dDnpTbr95XCCM&amp;tbnid=HEDPyMJahxqXyM:&amp;ved=0CAUQjRw&amp;url=http://clubs.calvin.edu/chimes/article.php?id%3D7326&amp;ei=u93eUcfmEIbliAK9tIH4Ag&amp;psig=AFQjCNGNn_VmxjD6rA4mjo5mSRUhOFPNKg&amp;ust=1373646627843372" TargetMode="External"/><Relationship Id="rId2" Type="http://schemas.openxmlformats.org/officeDocument/2006/relationships/image" Target="../media/image85.jpeg"/><Relationship Id="rId1" Type="http://schemas.openxmlformats.org/officeDocument/2006/relationships/slideLayout" Target="../slideLayouts/slideLayout13.xml"/><Relationship Id="rId4" Type="http://schemas.openxmlformats.org/officeDocument/2006/relationships/image" Target="../media/image86.jpeg"/></Relationships>
</file>

<file path=ppt/slides/_rels/slide3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8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90.jpeg"/><Relationship Id="rId7" Type="http://schemas.openxmlformats.org/officeDocument/2006/relationships/hyperlink" Target="http://www.google.com/url?sa=i&amp;rct=j&amp;q=justine%20henin%20on%20court%20at%20wimbledon&amp;source=images&amp;cd=&amp;cad=rja&amp;docid=oT5QOfdNpISjzM&amp;tbnid=2xqwgHO5dRlsOM:&amp;ved=0CAUQjRw&amp;url=http://bleacherreport.com/articles/417194-post-wimbledon-power-rankings-another-queen-besides-serena-williams&amp;ei=_-DeUc65DOGuiQLvlIHIAg&amp;psig=AFQjCNFT54tcn5vK831brmZNIyMAwfyRwA&amp;ust=1373647281547920"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92.jpeg"/><Relationship Id="rId5" Type="http://schemas.openxmlformats.org/officeDocument/2006/relationships/hyperlink" Target="http://www.google.com/url?sa=i&amp;rct=j&amp;q=emmit%20smith&amp;source=images&amp;cd=&amp;cad=rja&amp;docid=NTEJJa2vjS0dlM&amp;tbnid=5jGglk8WYLZoBM:&amp;ved=0CAUQjRw&amp;url=http://ehswebs.itgo.com/wwrunning_backs.html&amp;ei=4t7eUcfLG4aIiAKryoGoAQ&amp;psig=AFQjCNGePr55S1T1UrlyyvxN44LyC2ULig&amp;ust=1373646931188205" TargetMode="External"/><Relationship Id="rId10" Type="http://schemas.openxmlformats.org/officeDocument/2006/relationships/image" Target="../media/image94.png"/><Relationship Id="rId4" Type="http://schemas.openxmlformats.org/officeDocument/2006/relationships/image" Target="../media/image91.jpeg"/><Relationship Id="rId9" Type="http://schemas.openxmlformats.org/officeDocument/2006/relationships/hyperlink" Target="http://www.google.com/url?sa=i&amp;rct=j&amp;q=david%20beckham%20playing%20soccer&amp;source=images&amp;cd=&amp;cad=rja&amp;docid=rWpv2-UgljuwqM&amp;tbnid=_5GiXTF5zkaj8M:&amp;ved=0CAUQjRw&amp;url=http://www.hawaiimagazine.com/blogs/hawaii_today/2008/1/28/David_Beckham_play_Honolulu&amp;ei=id_eUfu-BumoiAKqgoGICQ&amp;psig=AFQjCNHu229Dtn-4tA5tBgcd2cvkavnjFA&amp;ust=137364702482252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18" Type="http://schemas.openxmlformats.org/officeDocument/2006/relationships/image" Target="../media/image24.emf"/><Relationship Id="rId26" Type="http://schemas.openxmlformats.org/officeDocument/2006/relationships/image" Target="../media/image32.emf"/><Relationship Id="rId3" Type="http://schemas.openxmlformats.org/officeDocument/2006/relationships/image" Target="../media/image9.emf"/><Relationship Id="rId21" Type="http://schemas.openxmlformats.org/officeDocument/2006/relationships/image" Target="../media/image27.emf"/><Relationship Id="rId34" Type="http://schemas.openxmlformats.org/officeDocument/2006/relationships/image" Target="../media/image40.emf"/><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5" Type="http://schemas.openxmlformats.org/officeDocument/2006/relationships/image" Target="../media/image31.emf"/><Relationship Id="rId33" Type="http://schemas.openxmlformats.org/officeDocument/2006/relationships/image" Target="../media/image39.emf"/><Relationship Id="rId2" Type="http://schemas.openxmlformats.org/officeDocument/2006/relationships/notesSlide" Target="../notesSlides/notesSlide5.xml"/><Relationship Id="rId16" Type="http://schemas.openxmlformats.org/officeDocument/2006/relationships/image" Target="../media/image22.emf"/><Relationship Id="rId20" Type="http://schemas.openxmlformats.org/officeDocument/2006/relationships/image" Target="../media/image26.emf"/><Relationship Id="rId29"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24" Type="http://schemas.openxmlformats.org/officeDocument/2006/relationships/image" Target="../media/image30.emf"/><Relationship Id="rId32" Type="http://schemas.openxmlformats.org/officeDocument/2006/relationships/image" Target="../media/image38.emf"/><Relationship Id="rId5" Type="http://schemas.openxmlformats.org/officeDocument/2006/relationships/image" Target="../media/image11.emf"/><Relationship Id="rId15" Type="http://schemas.openxmlformats.org/officeDocument/2006/relationships/image" Target="../media/image21.emf"/><Relationship Id="rId23" Type="http://schemas.openxmlformats.org/officeDocument/2006/relationships/image" Target="../media/image29.emf"/><Relationship Id="rId28" Type="http://schemas.openxmlformats.org/officeDocument/2006/relationships/image" Target="../media/image34.emf"/><Relationship Id="rId10" Type="http://schemas.openxmlformats.org/officeDocument/2006/relationships/image" Target="../media/image16.emf"/><Relationship Id="rId19" Type="http://schemas.openxmlformats.org/officeDocument/2006/relationships/image" Target="../media/image25.emf"/><Relationship Id="rId31" Type="http://schemas.openxmlformats.org/officeDocument/2006/relationships/image" Target="../media/image37.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 Id="rId22" Type="http://schemas.openxmlformats.org/officeDocument/2006/relationships/image" Target="../media/image28.emf"/><Relationship Id="rId27" Type="http://schemas.openxmlformats.org/officeDocument/2006/relationships/image" Target="../media/image33.emf"/><Relationship Id="rId30" Type="http://schemas.openxmlformats.org/officeDocument/2006/relationships/image" Target="../media/image36.emf"/><Relationship Id="rId35" Type="http://schemas.openxmlformats.org/officeDocument/2006/relationships/image" Target="../media/image41.emf"/></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26" Type="http://schemas.openxmlformats.org/officeDocument/2006/relationships/image" Target="../media/image31.emf"/><Relationship Id="rId3" Type="http://schemas.openxmlformats.org/officeDocument/2006/relationships/notesSlide" Target="../notesSlides/notesSlide6.xml"/><Relationship Id="rId21" Type="http://schemas.openxmlformats.org/officeDocument/2006/relationships/image" Target="../media/image26.emf"/><Relationship Id="rId34" Type="http://schemas.openxmlformats.org/officeDocument/2006/relationships/image" Target="../media/image39.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5" Type="http://schemas.openxmlformats.org/officeDocument/2006/relationships/image" Target="../media/image30.emf"/><Relationship Id="rId33" Type="http://schemas.openxmlformats.org/officeDocument/2006/relationships/image" Target="../media/image38.emf"/><Relationship Id="rId2" Type="http://schemas.openxmlformats.org/officeDocument/2006/relationships/slideLayout" Target="../slideLayouts/slideLayout2.xml"/><Relationship Id="rId16" Type="http://schemas.openxmlformats.org/officeDocument/2006/relationships/image" Target="../media/image21.emf"/><Relationship Id="rId20" Type="http://schemas.openxmlformats.org/officeDocument/2006/relationships/image" Target="../media/image25.emf"/><Relationship Id="rId29" Type="http://schemas.openxmlformats.org/officeDocument/2006/relationships/image" Target="../media/image34.emf"/><Relationship Id="rId1" Type="http://schemas.openxmlformats.org/officeDocument/2006/relationships/tags" Target="../tags/tag1.xml"/><Relationship Id="rId6" Type="http://schemas.openxmlformats.org/officeDocument/2006/relationships/image" Target="../media/image11.emf"/><Relationship Id="rId11" Type="http://schemas.openxmlformats.org/officeDocument/2006/relationships/image" Target="../media/image16.emf"/><Relationship Id="rId24" Type="http://schemas.openxmlformats.org/officeDocument/2006/relationships/image" Target="../media/image29.emf"/><Relationship Id="rId32" Type="http://schemas.openxmlformats.org/officeDocument/2006/relationships/image" Target="../media/image37.emf"/><Relationship Id="rId5" Type="http://schemas.openxmlformats.org/officeDocument/2006/relationships/image" Target="../media/image10.emf"/><Relationship Id="rId15" Type="http://schemas.openxmlformats.org/officeDocument/2006/relationships/image" Target="../media/image20.emf"/><Relationship Id="rId23" Type="http://schemas.openxmlformats.org/officeDocument/2006/relationships/image" Target="../media/image28.emf"/><Relationship Id="rId28" Type="http://schemas.openxmlformats.org/officeDocument/2006/relationships/image" Target="../media/image33.emf"/><Relationship Id="rId36" Type="http://schemas.openxmlformats.org/officeDocument/2006/relationships/image" Target="../media/image41.emf"/><Relationship Id="rId10" Type="http://schemas.openxmlformats.org/officeDocument/2006/relationships/image" Target="../media/image15.emf"/><Relationship Id="rId19" Type="http://schemas.openxmlformats.org/officeDocument/2006/relationships/image" Target="../media/image24.emf"/><Relationship Id="rId31" Type="http://schemas.openxmlformats.org/officeDocument/2006/relationships/image" Target="../media/image36.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 Id="rId22" Type="http://schemas.openxmlformats.org/officeDocument/2006/relationships/image" Target="../media/image27.emf"/><Relationship Id="rId27" Type="http://schemas.openxmlformats.org/officeDocument/2006/relationships/image" Target="../media/image32.emf"/><Relationship Id="rId30" Type="http://schemas.openxmlformats.org/officeDocument/2006/relationships/image" Target="../media/image35.emf"/><Relationship Id="rId35" Type="http://schemas.openxmlformats.org/officeDocument/2006/relationships/image" Target="../media/image40.emf"/></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20713" y="3517900"/>
            <a:ext cx="7732712" cy="1371600"/>
          </a:xfrm>
          <a:prstGeom prst="rect">
            <a:avLst/>
          </a:prstGeom>
          <a:solidFill>
            <a:schemeClr val="bg1"/>
          </a:solidFill>
          <a:ln w="9525" algn="in">
            <a:noFill/>
            <a:miter lim="800000"/>
            <a:headEnd/>
            <a:tailEnd/>
          </a:ln>
          <a:effectLst/>
        </p:spPr>
        <p:txBody>
          <a:bodyPr lIns="36576" tIns="36576" rIns="36576" bIns="36576"/>
          <a:lstStyle/>
          <a:p>
            <a:pPr algn="ctr"/>
            <a:r>
              <a:rPr lang="en-US" sz="4000" dirty="0">
                <a:latin typeface="Calibri" pitchFamily="34" charset="0"/>
              </a:rPr>
              <a:t>Creating Asthma Friendly Schools in Montana</a:t>
            </a:r>
          </a:p>
          <a:p>
            <a:endParaRPr lang="en-US" dirty="0"/>
          </a:p>
        </p:txBody>
      </p:sp>
      <p:sp>
        <p:nvSpPr>
          <p:cNvPr id="2053" name="Rectangle 5"/>
          <p:cNvSpPr>
            <a:spLocks noChangeArrowheads="1"/>
          </p:cNvSpPr>
          <p:nvPr/>
        </p:nvSpPr>
        <p:spPr bwMode="auto">
          <a:xfrm>
            <a:off x="4495800" y="4865688"/>
            <a:ext cx="3857625" cy="1687512"/>
          </a:xfrm>
          <a:prstGeom prst="rect">
            <a:avLst/>
          </a:prstGeom>
          <a:solidFill>
            <a:srgbClr val="FFFF00"/>
          </a:solidFill>
          <a:ln w="9525" algn="in">
            <a:noFill/>
            <a:miter lim="800000"/>
            <a:headEnd/>
            <a:tailEnd/>
          </a:ln>
          <a:effectLst/>
        </p:spPr>
        <p:txBody>
          <a:bodyPr lIns="36576" tIns="36576" rIns="36576" bIns="36576"/>
          <a:lstStyle/>
          <a:p>
            <a:endParaRPr lang="en-US"/>
          </a:p>
        </p:txBody>
      </p:sp>
      <p:sp>
        <p:nvSpPr>
          <p:cNvPr id="2054" name="Rectangle 6"/>
          <p:cNvSpPr>
            <a:spLocks noChangeArrowheads="1"/>
          </p:cNvSpPr>
          <p:nvPr/>
        </p:nvSpPr>
        <p:spPr bwMode="auto">
          <a:xfrm>
            <a:off x="2617788" y="4876800"/>
            <a:ext cx="1927225" cy="1673225"/>
          </a:xfrm>
          <a:prstGeom prst="rect">
            <a:avLst/>
          </a:prstGeom>
          <a:solidFill>
            <a:srgbClr val="FF66CC"/>
          </a:solidFill>
          <a:ln w="9525" algn="in">
            <a:noFill/>
            <a:miter lim="800000"/>
            <a:headEnd/>
            <a:tailEnd/>
          </a:ln>
          <a:effectLst/>
        </p:spPr>
        <p:txBody>
          <a:bodyPr lIns="36576" tIns="36576" rIns="36576" bIns="36576"/>
          <a:lstStyle/>
          <a:p>
            <a:endParaRPr lang="en-US"/>
          </a:p>
        </p:txBody>
      </p:sp>
      <p:sp>
        <p:nvSpPr>
          <p:cNvPr id="2055" name="Rectangle 7"/>
          <p:cNvSpPr>
            <a:spLocks noChangeArrowheads="1"/>
          </p:cNvSpPr>
          <p:nvPr/>
        </p:nvSpPr>
        <p:spPr bwMode="auto">
          <a:xfrm>
            <a:off x="2536825" y="1831975"/>
            <a:ext cx="1928813" cy="1700213"/>
          </a:xfrm>
          <a:prstGeom prst="rect">
            <a:avLst/>
          </a:prstGeom>
          <a:solidFill>
            <a:srgbClr val="9900CC"/>
          </a:solidFill>
          <a:ln w="9525" algn="in">
            <a:noFill/>
            <a:miter lim="800000"/>
            <a:headEnd/>
            <a:tailEnd/>
          </a:ln>
          <a:effectLst/>
        </p:spPr>
        <p:txBody>
          <a:bodyPr lIns="36576" tIns="36576" rIns="36576" bIns="36576"/>
          <a:lstStyle/>
          <a:p>
            <a:endParaRPr lang="en-US"/>
          </a:p>
        </p:txBody>
      </p:sp>
      <p:sp>
        <p:nvSpPr>
          <p:cNvPr id="2056" name="Rectangle 8"/>
          <p:cNvSpPr>
            <a:spLocks noChangeArrowheads="1"/>
          </p:cNvSpPr>
          <p:nvPr/>
        </p:nvSpPr>
        <p:spPr bwMode="auto">
          <a:xfrm>
            <a:off x="6416675" y="1839913"/>
            <a:ext cx="1935163" cy="1690687"/>
          </a:xfrm>
          <a:prstGeom prst="rect">
            <a:avLst/>
          </a:prstGeom>
          <a:solidFill>
            <a:srgbClr val="33CC33"/>
          </a:solidFill>
          <a:ln w="9525" algn="in">
            <a:noFill/>
            <a:miter lim="800000"/>
            <a:headEnd/>
            <a:tailEnd/>
          </a:ln>
          <a:effectLst/>
        </p:spPr>
        <p:txBody>
          <a:bodyPr lIns="36576" tIns="36576" rIns="36576" bIns="36576"/>
          <a:lstStyle/>
          <a:p>
            <a:endParaRPr lang="en-US"/>
          </a:p>
        </p:txBody>
      </p:sp>
      <p:sp>
        <p:nvSpPr>
          <p:cNvPr id="2058" name="Rectangle 10"/>
          <p:cNvSpPr>
            <a:spLocks noChangeArrowheads="1"/>
          </p:cNvSpPr>
          <p:nvPr/>
        </p:nvSpPr>
        <p:spPr bwMode="auto">
          <a:xfrm>
            <a:off x="609600" y="152400"/>
            <a:ext cx="3886200" cy="1687513"/>
          </a:xfrm>
          <a:prstGeom prst="rect">
            <a:avLst/>
          </a:prstGeom>
          <a:solidFill>
            <a:srgbClr val="FF0000"/>
          </a:solidFill>
          <a:ln w="9525" algn="in">
            <a:noFill/>
            <a:miter lim="800000"/>
            <a:headEnd/>
            <a:tailEnd/>
          </a:ln>
          <a:effectLst/>
        </p:spPr>
        <p:txBody>
          <a:bodyPr lIns="36576" tIns="36576" rIns="36576" bIns="36576"/>
          <a:lstStyle/>
          <a:p>
            <a:endParaRPr lang="en-US"/>
          </a:p>
        </p:txBody>
      </p:sp>
      <p:pic>
        <p:nvPicPr>
          <p:cNvPr id="2059" name="Picture 11" descr="j0408891"/>
          <p:cNvPicPr>
            <a:picLocks noChangeAspect="1" noChangeArrowheads="1"/>
          </p:cNvPicPr>
          <p:nvPr/>
        </p:nvPicPr>
        <p:blipFill>
          <a:blip r:embed="rId3" cstate="print"/>
          <a:srcRect l="4800" t="3589" r="3960" b="37323"/>
          <a:stretch>
            <a:fillRect/>
          </a:stretch>
        </p:blipFill>
        <p:spPr bwMode="auto">
          <a:xfrm>
            <a:off x="4460875" y="152400"/>
            <a:ext cx="3894138" cy="1687513"/>
          </a:xfrm>
          <a:prstGeom prst="rect">
            <a:avLst/>
          </a:prstGeom>
          <a:noFill/>
          <a:ln w="9525" algn="in">
            <a:noFill/>
            <a:miter lim="800000"/>
            <a:headEnd/>
            <a:tailEnd/>
          </a:ln>
          <a:effectLst/>
        </p:spPr>
      </p:pic>
      <p:pic>
        <p:nvPicPr>
          <p:cNvPr id="2060" name="Picture 12" descr="Schools004"/>
          <p:cNvPicPr>
            <a:picLocks noChangeAspect="1" noChangeArrowheads="1"/>
          </p:cNvPicPr>
          <p:nvPr/>
        </p:nvPicPr>
        <p:blipFill>
          <a:blip r:embed="rId4" cstate="print"/>
          <a:srcRect t="3090" r="23657" b="2626"/>
          <a:stretch>
            <a:fillRect/>
          </a:stretch>
        </p:blipFill>
        <p:spPr bwMode="auto">
          <a:xfrm>
            <a:off x="4460875" y="1838325"/>
            <a:ext cx="2063750" cy="1695450"/>
          </a:xfrm>
          <a:prstGeom prst="rect">
            <a:avLst/>
          </a:prstGeom>
          <a:noFill/>
          <a:ln w="9525" algn="in">
            <a:noFill/>
            <a:miter lim="800000"/>
            <a:headEnd/>
            <a:tailEnd/>
          </a:ln>
          <a:effectLst/>
        </p:spPr>
      </p:pic>
      <p:pic>
        <p:nvPicPr>
          <p:cNvPr id="2061" name="Picture 13" descr="MPj04019580000[1]"/>
          <p:cNvPicPr>
            <a:picLocks noChangeAspect="1" noChangeArrowheads="1"/>
          </p:cNvPicPr>
          <p:nvPr/>
        </p:nvPicPr>
        <p:blipFill>
          <a:blip r:embed="rId5" cstate="print"/>
          <a:srcRect l="25781" t="14069" r="26250" b="26729"/>
          <a:stretch>
            <a:fillRect/>
          </a:stretch>
        </p:blipFill>
        <p:spPr bwMode="auto">
          <a:xfrm>
            <a:off x="609600" y="4876800"/>
            <a:ext cx="2008188" cy="1670050"/>
          </a:xfrm>
          <a:prstGeom prst="rect">
            <a:avLst/>
          </a:prstGeom>
          <a:noFill/>
          <a:ln w="9525" algn="in">
            <a:noFill/>
            <a:miter lim="800000"/>
            <a:headEnd/>
            <a:tailEnd/>
          </a:ln>
          <a:effectLst/>
        </p:spPr>
      </p:pic>
      <p:pic>
        <p:nvPicPr>
          <p:cNvPr id="2062" name="Picture 14" descr="MPj04307270000[1]"/>
          <p:cNvPicPr>
            <a:picLocks noChangeAspect="1" noChangeArrowheads="1"/>
          </p:cNvPicPr>
          <p:nvPr/>
        </p:nvPicPr>
        <p:blipFill>
          <a:blip r:embed="rId6" cstate="print"/>
          <a:srcRect b="11954"/>
          <a:stretch>
            <a:fillRect/>
          </a:stretch>
        </p:blipFill>
        <p:spPr bwMode="auto">
          <a:xfrm>
            <a:off x="623888" y="1841500"/>
            <a:ext cx="1911350" cy="1681163"/>
          </a:xfrm>
          <a:prstGeom prst="rect">
            <a:avLst/>
          </a:prstGeom>
          <a:noFill/>
          <a:ln w="9525" algn="in">
            <a:noFill/>
            <a:miter lim="800000"/>
            <a:headEnd/>
            <a:tailEnd/>
          </a:ln>
          <a:effectLst/>
        </p:spPr>
      </p:pic>
      <p:sp>
        <p:nvSpPr>
          <p:cNvPr id="2063" name="Text Box 15"/>
          <p:cNvSpPr txBox="1">
            <a:spLocks noChangeArrowheads="1"/>
          </p:cNvSpPr>
          <p:nvPr/>
        </p:nvSpPr>
        <p:spPr bwMode="auto">
          <a:xfrm>
            <a:off x="4943475" y="5105400"/>
            <a:ext cx="3103563" cy="1325563"/>
          </a:xfrm>
          <a:prstGeom prst="rect">
            <a:avLst/>
          </a:prstGeom>
          <a:noFill/>
          <a:ln w="9525" algn="in">
            <a:noFill/>
            <a:miter lim="800000"/>
            <a:headEnd/>
            <a:tailEnd/>
          </a:ln>
          <a:effectLst/>
        </p:spPr>
        <p:txBody>
          <a:bodyPr lIns="36576" tIns="36576" rIns="36576" bIns="36576"/>
          <a:lstStyle/>
          <a:p>
            <a:pPr algn="ctr"/>
            <a:r>
              <a:rPr lang="en-US" sz="3600" dirty="0" smtClean="0">
                <a:solidFill>
                  <a:srgbClr val="000000"/>
                </a:solidFill>
                <a:latin typeface="Calibri" pitchFamily="34" charset="0"/>
              </a:rPr>
              <a:t>A Presentation to School Staff</a:t>
            </a:r>
            <a:endParaRPr lang="en-US" dirty="0">
              <a:latin typeface="Calibri" pitchFamily="34" charset="0"/>
            </a:endParaRPr>
          </a:p>
        </p:txBody>
      </p:sp>
      <p:sp>
        <p:nvSpPr>
          <p:cNvPr id="14" name="TextBox 13"/>
          <p:cNvSpPr txBox="1"/>
          <p:nvPr/>
        </p:nvSpPr>
        <p:spPr>
          <a:xfrm>
            <a:off x="762000" y="457200"/>
            <a:ext cx="3733800" cy="830997"/>
          </a:xfrm>
          <a:prstGeom prst="rect">
            <a:avLst/>
          </a:prstGeom>
          <a:noFill/>
        </p:spPr>
        <p:txBody>
          <a:bodyPr wrap="square" rtlCol="0">
            <a:spAutoFit/>
          </a:bodyPr>
          <a:lstStyle/>
          <a:p>
            <a:r>
              <a:rPr lang="en-US" sz="2400" dirty="0" smtClean="0">
                <a:latin typeface="Calibri" pitchFamily="34" charset="0"/>
              </a:rPr>
              <a:t>Your Name</a:t>
            </a:r>
          </a:p>
          <a:p>
            <a:r>
              <a:rPr lang="en-US" sz="2400" dirty="0" smtClean="0">
                <a:latin typeface="Calibri" pitchFamily="34" charset="0"/>
              </a:rPr>
              <a:t>Your Affiliation</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rot="10800000">
            <a:off x="0" y="304800"/>
            <a:ext cx="9144000" cy="1027113"/>
          </a:xfrm>
          <a:prstGeom prst="rect">
            <a:avLst/>
          </a:prstGeom>
          <a:solidFill>
            <a:srgbClr val="FF3300"/>
          </a:solidFill>
          <a:ln w="9525" algn="in">
            <a:noFill/>
            <a:miter lim="800000"/>
            <a:headEnd/>
            <a:tailEnd/>
          </a:ln>
          <a:effectLst/>
        </p:spPr>
        <p:txBody>
          <a:bodyPr lIns="36576" tIns="36576" rIns="36576" bIns="36576"/>
          <a:lstStyle/>
          <a:p>
            <a:endParaRPr lang="en-US"/>
          </a:p>
        </p:txBody>
      </p:sp>
      <p:sp>
        <p:nvSpPr>
          <p:cNvPr id="6147" name="Text Box 3"/>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6148" name="Text Box 4"/>
          <p:cNvSpPr txBox="1">
            <a:spLocks noChangeArrowheads="1"/>
          </p:cNvSpPr>
          <p:nvPr/>
        </p:nvSpPr>
        <p:spPr bwMode="auto">
          <a:xfrm>
            <a:off x="381000" y="482025"/>
            <a:ext cx="8610600" cy="584775"/>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bg1"/>
                </a:solidFill>
                <a:effectLst>
                  <a:outerShdw blurRad="38100" dist="38100" dir="2700000" algn="tl">
                    <a:srgbClr val="000000">
                      <a:alpha val="43137"/>
                    </a:srgbClr>
                  </a:outerShdw>
                </a:effectLst>
                <a:latin typeface="Calibri" pitchFamily="34" charset="0"/>
              </a:rPr>
              <a:t>Step 1: Identify students with asthma</a:t>
            </a:r>
          </a:p>
        </p:txBody>
      </p:sp>
      <p:sp>
        <p:nvSpPr>
          <p:cNvPr id="6176" name="Text Box 32"/>
          <p:cNvSpPr txBox="1">
            <a:spLocks noChangeArrowheads="1"/>
          </p:cNvSpPr>
          <p:nvPr/>
        </p:nvSpPr>
        <p:spPr bwMode="auto">
          <a:xfrm>
            <a:off x="990600" y="1600200"/>
            <a:ext cx="7391400" cy="7486650"/>
          </a:xfrm>
          <a:prstGeom prst="rect">
            <a:avLst/>
          </a:prstGeom>
          <a:noFill/>
          <a:ln w="9525" algn="in">
            <a:noFill/>
            <a:miter lim="800000"/>
            <a:headEnd/>
            <a:tailEnd/>
          </a:ln>
          <a:effectLst/>
        </p:spPr>
        <p:txBody>
          <a:bodyPr lIns="36576" tIns="36576" rIns="36576" bIns="36576"/>
          <a:lstStyle/>
          <a:p>
            <a:pPr>
              <a:buFont typeface="Arial" pitchFamily="34" charset="0"/>
              <a:buChar char="•"/>
            </a:pPr>
            <a:r>
              <a:rPr lang="en-US" sz="3200" dirty="0" smtClean="0">
                <a:latin typeface="Calibri" pitchFamily="34" charset="0"/>
              </a:rPr>
              <a:t>Every school needs a process to:</a:t>
            </a:r>
          </a:p>
          <a:p>
            <a:pPr lvl="1">
              <a:buFont typeface="Arial" pitchFamily="34" charset="0"/>
              <a:buChar char="•"/>
            </a:pPr>
            <a:r>
              <a:rPr lang="en-US" sz="2800" dirty="0" smtClean="0">
                <a:latin typeface="Calibri" pitchFamily="34" charset="0"/>
              </a:rPr>
              <a:t>Annually identify all students with asthma</a:t>
            </a:r>
          </a:p>
          <a:p>
            <a:pPr lvl="1">
              <a:buFont typeface="Arial" pitchFamily="34" charset="0"/>
              <a:buChar char="•"/>
            </a:pPr>
            <a:r>
              <a:rPr lang="en-US" sz="2800" dirty="0" smtClean="0">
                <a:latin typeface="Calibri" pitchFamily="34" charset="0"/>
              </a:rPr>
              <a:t>Obtain the proper paperwork to facilitate their care at school</a:t>
            </a:r>
          </a:p>
          <a:p>
            <a:pPr lvl="1">
              <a:buFont typeface="Arial" pitchFamily="34" charset="0"/>
              <a:buChar char="•"/>
            </a:pPr>
            <a:r>
              <a:rPr lang="en-US" sz="2800" dirty="0" smtClean="0">
                <a:latin typeface="Calibri" pitchFamily="34" charset="0"/>
              </a:rPr>
              <a:t>Communicate this information with the appropriate staff</a:t>
            </a:r>
          </a:p>
        </p:txBody>
      </p:sp>
      <p:pic>
        <p:nvPicPr>
          <p:cNvPr id="6177" name="Picture 33" descr="MPj04093050000[1]"/>
          <p:cNvPicPr>
            <a:picLocks noChangeAspect="1" noChangeArrowheads="1"/>
          </p:cNvPicPr>
          <p:nvPr/>
        </p:nvPicPr>
        <p:blipFill>
          <a:blip r:embed="rId3" cstate="print"/>
          <a:srcRect b="21094"/>
          <a:stretch>
            <a:fillRect/>
          </a:stretch>
        </p:blipFill>
        <p:spPr bwMode="auto">
          <a:xfrm>
            <a:off x="6553200" y="4724400"/>
            <a:ext cx="2057400" cy="164147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3" cstate="print"/>
          <a:srcRect/>
          <a:stretch>
            <a:fillRect/>
          </a:stretch>
        </p:blipFill>
        <p:spPr bwMode="auto">
          <a:xfrm>
            <a:off x="1828800" y="1295400"/>
            <a:ext cx="5181600" cy="5562600"/>
          </a:xfrm>
          <a:prstGeom prst="rect">
            <a:avLst/>
          </a:prstGeom>
          <a:noFill/>
          <a:ln w="9525">
            <a:noFill/>
            <a:miter lim="800000"/>
            <a:headEnd/>
            <a:tailEnd/>
          </a:ln>
        </p:spPr>
      </p:pic>
      <p:sp>
        <p:nvSpPr>
          <p:cNvPr id="7" name="Rectangle 2"/>
          <p:cNvSpPr>
            <a:spLocks noChangeArrowheads="1"/>
          </p:cNvSpPr>
          <p:nvPr/>
        </p:nvSpPr>
        <p:spPr bwMode="auto">
          <a:xfrm rot="10800000">
            <a:off x="0" y="304800"/>
            <a:ext cx="9144000" cy="1027113"/>
          </a:xfrm>
          <a:prstGeom prst="rect">
            <a:avLst/>
          </a:prstGeom>
          <a:solidFill>
            <a:srgbClr val="FF3300"/>
          </a:solidFill>
          <a:ln w="9525" algn="in">
            <a:noFill/>
            <a:miter lim="800000"/>
            <a:headEnd/>
            <a:tailEnd/>
          </a:ln>
          <a:effectLst/>
        </p:spPr>
        <p:txBody>
          <a:bodyPr lIns="36576" tIns="36576" rIns="36576" bIns="36576"/>
          <a:lstStyle/>
          <a:p>
            <a:endParaRPr lang="en-US" dirty="0"/>
          </a:p>
        </p:txBody>
      </p:sp>
      <p:sp>
        <p:nvSpPr>
          <p:cNvPr id="8" name="TextBox 7"/>
          <p:cNvSpPr txBox="1"/>
          <p:nvPr/>
        </p:nvSpPr>
        <p:spPr>
          <a:xfrm>
            <a:off x="990600" y="381000"/>
            <a:ext cx="7237943" cy="954107"/>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Calibri" pitchFamily="34" charset="0"/>
              </a:rPr>
              <a:t>Authorization to Possess or Self-Administer Asthma Medication</a:t>
            </a:r>
            <a:endParaRPr lang="en-US" sz="2800" b="1"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rot="10800000">
            <a:off x="0" y="304800"/>
            <a:ext cx="9144000" cy="1027113"/>
          </a:xfrm>
          <a:prstGeom prst="rect">
            <a:avLst/>
          </a:prstGeom>
          <a:solidFill>
            <a:srgbClr val="FF3300"/>
          </a:solidFill>
          <a:ln w="9525" algn="in">
            <a:noFill/>
            <a:miter lim="800000"/>
            <a:headEnd/>
            <a:tailEnd/>
          </a:ln>
          <a:effectLst/>
        </p:spPr>
        <p:txBody>
          <a:bodyPr lIns="36576" tIns="36576" rIns="36576" bIns="36576"/>
          <a:lstStyle/>
          <a:p>
            <a:endParaRPr lang="en-US" dirty="0"/>
          </a:p>
        </p:txBody>
      </p:sp>
      <p:sp>
        <p:nvSpPr>
          <p:cNvPr id="2" name="Title 1"/>
          <p:cNvSpPr>
            <a:spLocks noGrp="1"/>
          </p:cNvSpPr>
          <p:nvPr>
            <p:ph type="title"/>
          </p:nvPr>
        </p:nvSpPr>
        <p:spPr/>
        <p:txBody>
          <a:bodyPr>
            <a:normAutofit/>
          </a:bodyPr>
          <a:lstStyle/>
          <a:p>
            <a:r>
              <a:rPr lang="en-US" sz="4000" dirty="0" smtClean="0">
                <a:solidFill>
                  <a:schemeClr val="bg1"/>
                </a:solidFill>
                <a:latin typeface="Calibri" pitchFamily="34" charset="0"/>
              </a:rPr>
              <a:t>Asthma Action Plan</a:t>
            </a:r>
            <a:endParaRPr lang="en-US" sz="4000" dirty="0">
              <a:solidFill>
                <a:schemeClr val="bg1"/>
              </a:solidFill>
              <a:latin typeface="Calibri" pitchFamily="34" charset="0"/>
            </a:endParaRPr>
          </a:p>
        </p:txBody>
      </p:sp>
      <p:pic>
        <p:nvPicPr>
          <p:cNvPr id="5" name="Picture 1026"/>
          <p:cNvPicPr>
            <a:picLocks noChangeAspect="1" noChangeArrowheads="1"/>
          </p:cNvPicPr>
          <p:nvPr/>
        </p:nvPicPr>
        <p:blipFill>
          <a:blip r:embed="rId3" cstate="print"/>
          <a:srcRect/>
          <a:stretch>
            <a:fillRect/>
          </a:stretch>
        </p:blipFill>
        <p:spPr bwMode="auto">
          <a:xfrm>
            <a:off x="381000" y="1524000"/>
            <a:ext cx="3725333" cy="4191000"/>
          </a:xfrm>
          <a:prstGeom prst="rect">
            <a:avLst/>
          </a:prstGeom>
          <a:noFill/>
          <a:ln w="9525">
            <a:noFill/>
            <a:miter lim="800000"/>
            <a:headEnd/>
            <a:tailEnd/>
          </a:ln>
          <a:effectLst/>
        </p:spPr>
      </p:pic>
      <p:pic>
        <p:nvPicPr>
          <p:cNvPr id="48130" name="Picture 2"/>
          <p:cNvPicPr>
            <a:picLocks noChangeAspect="1" noChangeArrowheads="1"/>
          </p:cNvPicPr>
          <p:nvPr/>
        </p:nvPicPr>
        <p:blipFill>
          <a:blip r:embed="rId4" cstate="print"/>
          <a:srcRect/>
          <a:stretch>
            <a:fillRect/>
          </a:stretch>
        </p:blipFill>
        <p:spPr bwMode="auto">
          <a:xfrm>
            <a:off x="3657600" y="2438400"/>
            <a:ext cx="5271829" cy="4043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a:off x="0" y="304800"/>
            <a:ext cx="9144000" cy="1027113"/>
          </a:xfrm>
          <a:prstGeom prst="rect">
            <a:avLst/>
          </a:prstGeom>
          <a:solidFill>
            <a:srgbClr val="FF3300"/>
          </a:solidFill>
          <a:ln w="9525" algn="in">
            <a:noFill/>
            <a:miter lim="800000"/>
            <a:headEnd/>
            <a:tailEnd/>
          </a:ln>
          <a:effectLst/>
        </p:spPr>
        <p:txBody>
          <a:bodyPr lIns="36576" tIns="36576" rIns="36576" bIns="36576"/>
          <a:lstStyle/>
          <a:p>
            <a:endParaRPr lang="en-US"/>
          </a:p>
        </p:txBody>
      </p:sp>
      <p:sp>
        <p:nvSpPr>
          <p:cNvPr id="4" name="Content Placeholder 3"/>
          <p:cNvSpPr>
            <a:spLocks noGrp="1"/>
          </p:cNvSpPr>
          <p:nvPr>
            <p:ph idx="1"/>
          </p:nvPr>
        </p:nvSpPr>
        <p:spPr/>
        <p:txBody>
          <a:bodyPr/>
          <a:lstStyle/>
          <a:p>
            <a:r>
              <a:rPr lang="en-US" dirty="0" smtClean="0">
                <a:latin typeface="Calibri" pitchFamily="34" charset="0"/>
              </a:rPr>
              <a:t>Add information here specific to your school</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endParaRPr lang="en-US" dirty="0">
              <a:latin typeface="Calibri" pitchFamily="34" charset="0"/>
            </a:endParaRPr>
          </a:p>
        </p:txBody>
      </p:sp>
      <p:sp>
        <p:nvSpPr>
          <p:cNvPr id="3" name="Title 2"/>
          <p:cNvSpPr>
            <a:spLocks noGrp="1"/>
          </p:cNvSpPr>
          <p:nvPr>
            <p:ph type="title"/>
          </p:nvPr>
        </p:nvSpPr>
        <p:spPr>
          <a:xfrm>
            <a:off x="457200" y="381000"/>
            <a:ext cx="8229600" cy="914400"/>
          </a:xfrm>
          <a:ln>
            <a:noFill/>
          </a:ln>
        </p:spPr>
        <p:txBody>
          <a:bodyPr>
            <a:normAutofit/>
          </a:bodyPr>
          <a:lstStyle/>
          <a:p>
            <a:r>
              <a:rPr lang="en-US" sz="4000" dirty="0" smtClean="0">
                <a:solidFill>
                  <a:schemeClr val="bg1"/>
                </a:solidFill>
                <a:latin typeface="Calibri" pitchFamily="34" charset="0"/>
              </a:rPr>
              <a:t>How is Our School Doing?</a:t>
            </a:r>
            <a:endParaRPr lang="en-US" sz="4000" dirty="0">
              <a:solidFill>
                <a:schemeClr val="bg1"/>
              </a:solidFill>
              <a:latin typeface="Calibri" pitchFamily="34" charset="0"/>
            </a:endParaRPr>
          </a:p>
        </p:txBody>
      </p:sp>
      <p:pic>
        <p:nvPicPr>
          <p:cNvPr id="5" name="Picture 4" descr="600px-Circle-question.svg.png"/>
          <p:cNvPicPr>
            <a:picLocks noChangeAspect="1"/>
          </p:cNvPicPr>
          <p:nvPr/>
        </p:nvPicPr>
        <p:blipFill>
          <a:blip r:embed="rId3" cstate="print"/>
          <a:stretch>
            <a:fillRect/>
          </a:stretch>
        </p:blipFill>
        <p:spPr>
          <a:xfrm>
            <a:off x="6934200" y="4648200"/>
            <a:ext cx="1790700" cy="17907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p:txBody>
          <a:bodyPr/>
          <a:lstStyle/>
          <a:p>
            <a:endParaRPr lang="en-US" dirty="0" smtClean="0"/>
          </a:p>
          <a:p>
            <a:endParaRPr lang="en-US" dirty="0" smtClean="0"/>
          </a:p>
          <a:p>
            <a:pPr>
              <a:buFont typeface="Arial" pitchFamily="34" charset="0"/>
              <a:buChar char="•"/>
            </a:pPr>
            <a:r>
              <a:rPr lang="en-US" dirty="0" smtClean="0">
                <a:latin typeface="Calibri" pitchFamily="34" charset="0"/>
              </a:rPr>
              <a:t>Inhalers need to be easily accessible for students who need them, when they need them </a:t>
            </a:r>
          </a:p>
          <a:p>
            <a:pPr lvl="1">
              <a:buFont typeface="Arial" pitchFamily="34" charset="0"/>
              <a:buChar char="•"/>
            </a:pPr>
            <a:r>
              <a:rPr lang="en-US" dirty="0" smtClean="0">
                <a:latin typeface="Calibri" pitchFamily="34" charset="0"/>
              </a:rPr>
              <a:t>This would include: in the classroom, recess, field trips, sporting events, etc.</a:t>
            </a:r>
          </a:p>
          <a:p>
            <a:pPr>
              <a:buFont typeface="Arial" pitchFamily="34" charset="0"/>
              <a:buChar char="•"/>
            </a:pPr>
            <a:r>
              <a:rPr lang="en-US" dirty="0" smtClean="0">
                <a:latin typeface="Calibri" pitchFamily="34" charset="0"/>
              </a:rPr>
              <a:t>Students need quick access to medications in order to prevent their symptoms from worsening</a:t>
            </a:r>
          </a:p>
          <a:p>
            <a:pPr>
              <a:buNone/>
            </a:pPr>
            <a:endParaRPr lang="en-US" dirty="0"/>
          </a:p>
        </p:txBody>
      </p:sp>
      <p:sp>
        <p:nvSpPr>
          <p:cNvPr id="7170" name="Rectangle 2"/>
          <p:cNvSpPr>
            <a:spLocks noChangeArrowheads="1"/>
          </p:cNvSpPr>
          <p:nvPr/>
        </p:nvSpPr>
        <p:spPr bwMode="auto">
          <a:xfrm rot="10800000">
            <a:off x="0" y="304800"/>
            <a:ext cx="9144000" cy="1027113"/>
          </a:xfrm>
          <a:prstGeom prst="rect">
            <a:avLst/>
          </a:prstGeom>
          <a:solidFill>
            <a:srgbClr val="FF9900"/>
          </a:solidFill>
          <a:ln w="9525" algn="in">
            <a:noFill/>
            <a:miter lim="800000"/>
            <a:headEnd/>
            <a:tailEnd/>
          </a:ln>
          <a:effectLst/>
        </p:spPr>
        <p:txBody>
          <a:bodyPr lIns="36576" tIns="36576" rIns="36576" bIns="36576"/>
          <a:lstStyle/>
          <a:p>
            <a:endParaRPr lang="en-US"/>
          </a:p>
        </p:txBody>
      </p:sp>
      <p:sp>
        <p:nvSpPr>
          <p:cNvPr id="7171" name="Text Box 3"/>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7172" name="Text Box 4"/>
          <p:cNvSpPr txBox="1">
            <a:spLocks noChangeArrowheads="1"/>
          </p:cNvSpPr>
          <p:nvPr/>
        </p:nvSpPr>
        <p:spPr bwMode="auto">
          <a:xfrm>
            <a:off x="533400" y="381000"/>
            <a:ext cx="8153400" cy="954107"/>
          </a:xfrm>
          <a:prstGeom prst="rect">
            <a:avLst/>
          </a:prstGeom>
          <a:noFill/>
          <a:ln w="9525">
            <a:noFill/>
            <a:miter lim="800000"/>
            <a:headEnd/>
            <a:tailEnd/>
          </a:ln>
          <a:effectLst/>
        </p:spPr>
        <p:txBody>
          <a:bodyPr wrap="square">
            <a:spAutoFit/>
          </a:bodyPr>
          <a:lstStyle/>
          <a:p>
            <a:pPr>
              <a:spcBef>
                <a:spcPct val="50000"/>
              </a:spcBef>
            </a:pPr>
            <a:r>
              <a:rPr lang="en-US" sz="2800" b="1" dirty="0">
                <a:solidFill>
                  <a:schemeClr val="bg1"/>
                </a:solidFill>
                <a:effectLst>
                  <a:outerShdw blurRad="38100" dist="38100" dir="2700000" algn="tl">
                    <a:srgbClr val="000000">
                      <a:alpha val="43137"/>
                    </a:srgbClr>
                  </a:outerShdw>
                </a:effectLst>
                <a:latin typeface="Constantia" pitchFamily="18" charset="0"/>
              </a:rPr>
              <a:t>Step 2: Allow students easy access to their inhalers</a:t>
            </a:r>
          </a:p>
        </p:txBody>
      </p:sp>
      <p:pic>
        <p:nvPicPr>
          <p:cNvPr id="7175" name="Picture 7" descr="asthma_inhaler[1]"/>
          <p:cNvPicPr>
            <a:picLocks noChangeAspect="1" noChangeArrowheads="1"/>
          </p:cNvPicPr>
          <p:nvPr/>
        </p:nvPicPr>
        <p:blipFill>
          <a:blip r:embed="rId3" cstate="print"/>
          <a:srcRect/>
          <a:stretch>
            <a:fillRect/>
          </a:stretch>
        </p:blipFill>
        <p:spPr bwMode="auto">
          <a:xfrm>
            <a:off x="6858000" y="5105400"/>
            <a:ext cx="2133600" cy="1664208"/>
          </a:xfrm>
          <a:prstGeom prst="rect">
            <a:avLst/>
          </a:prstGeom>
          <a:noFill/>
          <a:ln w="9525" algn="in">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rot="10800000">
            <a:off x="0" y="304800"/>
            <a:ext cx="9144000" cy="1027113"/>
          </a:xfrm>
          <a:prstGeom prst="rect">
            <a:avLst/>
          </a:prstGeom>
          <a:solidFill>
            <a:srgbClr val="FF9900"/>
          </a:solidFill>
          <a:ln w="9525" algn="in">
            <a:noFill/>
            <a:miter lim="800000"/>
            <a:headEnd/>
            <a:tailEnd/>
          </a:ln>
          <a:effectLst/>
        </p:spPr>
        <p:txBody>
          <a:bodyPr lIns="36576" tIns="36576" rIns="36576" bIns="36576"/>
          <a:lstStyle/>
          <a:p>
            <a:endParaRPr lang="en-US"/>
          </a:p>
        </p:txBody>
      </p:sp>
      <p:sp>
        <p:nvSpPr>
          <p:cNvPr id="18434" name="Rectangle 2"/>
          <p:cNvSpPr>
            <a:spLocks noGrp="1" noChangeArrowheads="1"/>
          </p:cNvSpPr>
          <p:nvPr>
            <p:ph type="title"/>
          </p:nvPr>
        </p:nvSpPr>
        <p:spPr>
          <a:xfrm>
            <a:off x="228600" y="304800"/>
            <a:ext cx="8458200" cy="1143000"/>
          </a:xfrm>
        </p:spPr>
        <p:txBody>
          <a:bodyPr>
            <a:noAutofit/>
          </a:bodyPr>
          <a:lstStyle/>
          <a:p>
            <a:pPr algn="ctr"/>
            <a:r>
              <a:rPr lang="en-US" sz="3200" dirty="0" smtClean="0">
                <a:solidFill>
                  <a:schemeClr val="bg1"/>
                </a:solidFill>
                <a:latin typeface="Calibri" pitchFamily="34" charset="0"/>
              </a:rPr>
              <a:t>Overview of Asthma Medications (pg 25) </a:t>
            </a:r>
            <a:endParaRPr lang="en-US" sz="3200" dirty="0">
              <a:solidFill>
                <a:schemeClr val="bg1"/>
              </a:solidFill>
              <a:latin typeface="Calibri" pitchFamily="34" charset="0"/>
            </a:endParaRPr>
          </a:p>
        </p:txBody>
      </p:sp>
      <p:pic>
        <p:nvPicPr>
          <p:cNvPr id="18442" name="Picture 10" descr="symbicort160"/>
          <p:cNvPicPr>
            <a:picLocks noChangeAspect="1" noChangeArrowheads="1"/>
          </p:cNvPicPr>
          <p:nvPr/>
        </p:nvPicPr>
        <p:blipFill>
          <a:blip r:embed="rId3" cstate="print"/>
          <a:srcRect/>
          <a:stretch>
            <a:fillRect/>
          </a:stretch>
        </p:blipFill>
        <p:spPr bwMode="auto">
          <a:xfrm>
            <a:off x="2057400" y="1524000"/>
            <a:ext cx="2857500" cy="2343150"/>
          </a:xfrm>
          <a:prstGeom prst="rect">
            <a:avLst/>
          </a:prstGeom>
          <a:noFill/>
        </p:spPr>
      </p:pic>
      <p:sp>
        <p:nvSpPr>
          <p:cNvPr id="18443" name="Text Box 11"/>
          <p:cNvSpPr txBox="1">
            <a:spLocks noChangeArrowheads="1"/>
          </p:cNvSpPr>
          <p:nvPr/>
        </p:nvSpPr>
        <p:spPr bwMode="auto">
          <a:xfrm>
            <a:off x="5267325" y="2667000"/>
            <a:ext cx="3581400" cy="1785104"/>
          </a:xfrm>
          <a:prstGeom prst="rect">
            <a:avLst/>
          </a:prstGeom>
          <a:noFill/>
          <a:ln w="9525">
            <a:noFill/>
            <a:miter lim="800000"/>
            <a:headEnd/>
            <a:tailEnd/>
          </a:ln>
          <a:effectLst/>
        </p:spPr>
        <p:txBody>
          <a:bodyPr>
            <a:spAutoFit/>
          </a:bodyPr>
          <a:lstStyle/>
          <a:p>
            <a:pPr>
              <a:spcBef>
                <a:spcPct val="50000"/>
              </a:spcBef>
            </a:pPr>
            <a:r>
              <a:rPr lang="en-US" sz="2000" dirty="0">
                <a:latin typeface="Calibri" pitchFamily="34" charset="0"/>
              </a:rPr>
              <a:t>CONTROLLER MEDICATIONS</a:t>
            </a:r>
          </a:p>
          <a:p>
            <a:pPr>
              <a:spcBef>
                <a:spcPct val="50000"/>
              </a:spcBef>
              <a:buFontTx/>
              <a:buChar char="•"/>
            </a:pPr>
            <a:r>
              <a:rPr lang="en-US" sz="2000" dirty="0">
                <a:latin typeface="Calibri" pitchFamily="34" charset="0"/>
              </a:rPr>
              <a:t>Taken to PREVENT symptoms</a:t>
            </a:r>
          </a:p>
          <a:p>
            <a:pPr>
              <a:spcBef>
                <a:spcPct val="50000"/>
              </a:spcBef>
              <a:buFontTx/>
              <a:buChar char="•"/>
            </a:pPr>
            <a:r>
              <a:rPr lang="en-US" sz="2000" dirty="0">
                <a:latin typeface="Calibri" pitchFamily="34" charset="0"/>
              </a:rPr>
              <a:t>Reduce </a:t>
            </a:r>
            <a:r>
              <a:rPr lang="en-US" sz="2000" dirty="0" smtClean="0">
                <a:latin typeface="Calibri" pitchFamily="34" charset="0"/>
              </a:rPr>
              <a:t>swelling</a:t>
            </a:r>
            <a:endParaRPr lang="en-US" sz="2000" dirty="0">
              <a:latin typeface="Calibri" pitchFamily="34" charset="0"/>
            </a:endParaRPr>
          </a:p>
          <a:p>
            <a:pPr>
              <a:spcBef>
                <a:spcPct val="50000"/>
              </a:spcBef>
              <a:buFontTx/>
              <a:buChar char="•"/>
            </a:pPr>
            <a:r>
              <a:rPr lang="en-US" sz="2000" dirty="0" smtClean="0">
                <a:latin typeface="Calibri" pitchFamily="34" charset="0"/>
              </a:rPr>
              <a:t>Taken </a:t>
            </a:r>
            <a:r>
              <a:rPr lang="en-US" sz="2000" dirty="0">
                <a:latin typeface="Calibri" pitchFamily="34" charset="0"/>
              </a:rPr>
              <a:t>daily, usually at </a:t>
            </a:r>
            <a:r>
              <a:rPr lang="en-US" sz="2000" dirty="0" smtClean="0">
                <a:latin typeface="Calibri" pitchFamily="34" charset="0"/>
              </a:rPr>
              <a:t>home</a:t>
            </a:r>
            <a:endParaRPr lang="en-US" sz="2000" dirty="0">
              <a:latin typeface="Calibri" pitchFamily="34" charset="0"/>
            </a:endParaRPr>
          </a:p>
        </p:txBody>
      </p:sp>
      <p:pic>
        <p:nvPicPr>
          <p:cNvPr id="18445" name="Picture 13" descr="ADVAIR_still_03"/>
          <p:cNvPicPr>
            <a:picLocks noChangeAspect="1" noChangeArrowheads="1"/>
          </p:cNvPicPr>
          <p:nvPr/>
        </p:nvPicPr>
        <p:blipFill>
          <a:blip r:embed="rId4" cstate="print"/>
          <a:srcRect l="16791" r="9877"/>
          <a:stretch>
            <a:fillRect/>
          </a:stretch>
        </p:blipFill>
        <p:spPr bwMode="auto">
          <a:xfrm>
            <a:off x="1981200" y="4191000"/>
            <a:ext cx="2905125" cy="22177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rot="10800000">
            <a:off x="0" y="304800"/>
            <a:ext cx="9144000" cy="1027113"/>
          </a:xfrm>
          <a:prstGeom prst="rect">
            <a:avLst/>
          </a:prstGeom>
          <a:solidFill>
            <a:srgbClr val="FF9900"/>
          </a:solidFill>
          <a:ln w="9525" algn="in">
            <a:noFill/>
            <a:miter lim="800000"/>
            <a:headEnd/>
            <a:tailEnd/>
          </a:ln>
          <a:effectLst/>
        </p:spPr>
        <p:txBody>
          <a:bodyPr lIns="36576" tIns="36576" rIns="36576" bIns="36576"/>
          <a:lstStyle/>
          <a:p>
            <a:endParaRPr lang="en-US"/>
          </a:p>
        </p:txBody>
      </p:sp>
      <p:sp>
        <p:nvSpPr>
          <p:cNvPr id="18434" name="Rectangle 2"/>
          <p:cNvSpPr>
            <a:spLocks noGrp="1" noChangeArrowheads="1"/>
          </p:cNvSpPr>
          <p:nvPr>
            <p:ph type="title"/>
          </p:nvPr>
        </p:nvSpPr>
        <p:spPr>
          <a:xfrm>
            <a:off x="457200" y="304800"/>
            <a:ext cx="8229600" cy="1143000"/>
          </a:xfrm>
        </p:spPr>
        <p:txBody>
          <a:bodyPr>
            <a:noAutofit/>
          </a:bodyPr>
          <a:lstStyle/>
          <a:p>
            <a:pPr algn="ctr"/>
            <a:r>
              <a:rPr lang="en-US" sz="3200" dirty="0" smtClean="0">
                <a:solidFill>
                  <a:schemeClr val="bg1"/>
                </a:solidFill>
                <a:latin typeface="Calibri" pitchFamily="34" charset="0"/>
              </a:rPr>
              <a:t>Overview of Asthma Medications (pg 25) </a:t>
            </a:r>
            <a:endParaRPr lang="en-US" sz="3200" dirty="0">
              <a:solidFill>
                <a:schemeClr val="bg1"/>
              </a:solidFill>
              <a:latin typeface="Calibri" pitchFamily="34" charset="0"/>
            </a:endParaRPr>
          </a:p>
        </p:txBody>
      </p:sp>
      <p:sp>
        <p:nvSpPr>
          <p:cNvPr id="18444" name="Text Box 12"/>
          <p:cNvSpPr txBox="1">
            <a:spLocks noChangeArrowheads="1"/>
          </p:cNvSpPr>
          <p:nvPr/>
        </p:nvSpPr>
        <p:spPr bwMode="auto">
          <a:xfrm>
            <a:off x="1304925" y="2209800"/>
            <a:ext cx="3048000" cy="2708434"/>
          </a:xfrm>
          <a:prstGeom prst="rect">
            <a:avLst/>
          </a:prstGeom>
          <a:noFill/>
          <a:ln w="9525">
            <a:noFill/>
            <a:miter lim="800000"/>
            <a:headEnd/>
            <a:tailEnd/>
          </a:ln>
          <a:effectLst/>
        </p:spPr>
        <p:txBody>
          <a:bodyPr>
            <a:spAutoFit/>
          </a:bodyPr>
          <a:lstStyle/>
          <a:p>
            <a:pPr>
              <a:spcBef>
                <a:spcPct val="50000"/>
              </a:spcBef>
            </a:pPr>
            <a:r>
              <a:rPr lang="en-US" sz="2000" dirty="0">
                <a:latin typeface="Calibri" pitchFamily="34" charset="0"/>
              </a:rPr>
              <a:t>RESCUE </a:t>
            </a:r>
            <a:r>
              <a:rPr lang="en-US" sz="2000" dirty="0" smtClean="0">
                <a:latin typeface="Calibri" pitchFamily="34" charset="0"/>
              </a:rPr>
              <a:t>MEDICATIONS</a:t>
            </a:r>
            <a:endParaRPr lang="en-US" sz="2000" dirty="0">
              <a:latin typeface="Calibri" pitchFamily="34" charset="0"/>
            </a:endParaRPr>
          </a:p>
          <a:p>
            <a:pPr>
              <a:spcBef>
                <a:spcPct val="50000"/>
              </a:spcBef>
              <a:buFontTx/>
              <a:buChar char="•"/>
            </a:pPr>
            <a:r>
              <a:rPr lang="en-US" sz="2000" dirty="0">
                <a:latin typeface="Calibri" pitchFamily="34" charset="0"/>
              </a:rPr>
              <a:t>Taken in RESPONSE to symptoms</a:t>
            </a:r>
          </a:p>
          <a:p>
            <a:pPr>
              <a:spcBef>
                <a:spcPct val="50000"/>
              </a:spcBef>
              <a:buFontTx/>
              <a:buChar char="•"/>
            </a:pPr>
            <a:r>
              <a:rPr lang="en-US" sz="2000" dirty="0">
                <a:latin typeface="Calibri" pitchFamily="34" charset="0"/>
              </a:rPr>
              <a:t>Used during an attack</a:t>
            </a:r>
          </a:p>
          <a:p>
            <a:pPr>
              <a:spcBef>
                <a:spcPct val="50000"/>
              </a:spcBef>
              <a:buFontTx/>
              <a:buChar char="•"/>
            </a:pPr>
            <a:r>
              <a:rPr lang="en-US" sz="2000" dirty="0">
                <a:latin typeface="Calibri" pitchFamily="34" charset="0"/>
              </a:rPr>
              <a:t>All children with asthma need access to </a:t>
            </a:r>
            <a:r>
              <a:rPr lang="en-US" sz="2000" dirty="0" smtClean="0">
                <a:latin typeface="Calibri" pitchFamily="34" charset="0"/>
              </a:rPr>
              <a:t>these medications</a:t>
            </a:r>
            <a:endParaRPr lang="en-US" sz="2000" dirty="0">
              <a:latin typeface="Calibri" pitchFamily="34" charset="0"/>
            </a:endParaRPr>
          </a:p>
        </p:txBody>
      </p:sp>
      <p:pic>
        <p:nvPicPr>
          <p:cNvPr id="18441" name="Picture 9" descr="albuterol01"/>
          <p:cNvPicPr>
            <a:picLocks noChangeAspect="1" noChangeArrowheads="1"/>
          </p:cNvPicPr>
          <p:nvPr/>
        </p:nvPicPr>
        <p:blipFill>
          <a:blip r:embed="rId3" cstate="print"/>
          <a:srcRect/>
          <a:stretch>
            <a:fillRect/>
          </a:stretch>
        </p:blipFill>
        <p:spPr bwMode="auto">
          <a:xfrm>
            <a:off x="5495925" y="2438400"/>
            <a:ext cx="2724150" cy="2809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rot="10800000">
            <a:off x="0" y="304800"/>
            <a:ext cx="9144000" cy="1027113"/>
          </a:xfrm>
          <a:prstGeom prst="rect">
            <a:avLst/>
          </a:prstGeom>
          <a:solidFill>
            <a:srgbClr val="FF9900"/>
          </a:solidFill>
          <a:ln w="9525" algn="in">
            <a:noFill/>
            <a:miter lim="800000"/>
            <a:headEnd/>
            <a:tailEnd/>
          </a:ln>
          <a:effectLst/>
        </p:spPr>
        <p:txBody>
          <a:bodyPr lIns="36576" tIns="36576" rIns="36576" bIns="36576"/>
          <a:lstStyle/>
          <a:p>
            <a:endParaRPr lang="en-US"/>
          </a:p>
        </p:txBody>
      </p:sp>
      <p:sp>
        <p:nvSpPr>
          <p:cNvPr id="7171" name="Text Box 3"/>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7172" name="Text Box 4"/>
          <p:cNvSpPr txBox="1">
            <a:spLocks noChangeArrowheads="1"/>
          </p:cNvSpPr>
          <p:nvPr/>
        </p:nvSpPr>
        <p:spPr bwMode="auto">
          <a:xfrm>
            <a:off x="533400" y="543580"/>
            <a:ext cx="8153400" cy="461665"/>
          </a:xfrm>
          <a:prstGeom prst="rect">
            <a:avLst/>
          </a:prstGeom>
          <a:noFill/>
          <a:ln w="9525">
            <a:noFill/>
            <a:miter lim="800000"/>
            <a:headEnd/>
            <a:tailEnd/>
          </a:ln>
          <a:effectLst/>
        </p:spPr>
        <p:txBody>
          <a:bodyPr wrap="square">
            <a:spAutoFit/>
          </a:bodyPr>
          <a:lstStyle/>
          <a:p>
            <a:pPr>
              <a:spcBef>
                <a:spcPct val="50000"/>
              </a:spcBef>
            </a:pPr>
            <a:r>
              <a:rPr lang="en-US" sz="2400" b="1" dirty="0">
                <a:solidFill>
                  <a:schemeClr val="bg1"/>
                </a:solidFill>
                <a:effectLst>
                  <a:outerShdw blurRad="38100" dist="38100" dir="2700000" algn="tl">
                    <a:srgbClr val="000000">
                      <a:alpha val="43137"/>
                    </a:srgbClr>
                  </a:outerShdw>
                </a:effectLst>
                <a:latin typeface="Calibri" pitchFamily="34" charset="0"/>
              </a:rPr>
              <a:t>Step 2: Allow students easy access to their inhalers</a:t>
            </a:r>
          </a:p>
        </p:txBody>
      </p:sp>
      <p:pic>
        <p:nvPicPr>
          <p:cNvPr id="7175" name="Picture 7" descr="asthma_inhaler[1]"/>
          <p:cNvPicPr>
            <a:picLocks noChangeAspect="1" noChangeArrowheads="1"/>
          </p:cNvPicPr>
          <p:nvPr/>
        </p:nvPicPr>
        <p:blipFill>
          <a:blip r:embed="rId3" cstate="print"/>
          <a:srcRect/>
          <a:stretch>
            <a:fillRect/>
          </a:stretch>
        </p:blipFill>
        <p:spPr bwMode="auto">
          <a:xfrm>
            <a:off x="6934200" y="5486400"/>
            <a:ext cx="1465385" cy="1143000"/>
          </a:xfrm>
          <a:prstGeom prst="rect">
            <a:avLst/>
          </a:prstGeom>
          <a:noFill/>
          <a:ln w="9525" algn="in">
            <a:noFill/>
            <a:miter lim="800000"/>
            <a:headEnd/>
            <a:tailEnd/>
          </a:ln>
          <a:effectLst/>
        </p:spPr>
      </p:pic>
      <p:sp>
        <p:nvSpPr>
          <p:cNvPr id="6" name="Text Box 5"/>
          <p:cNvSpPr txBox="1">
            <a:spLocks noChangeArrowheads="1"/>
          </p:cNvSpPr>
          <p:nvPr/>
        </p:nvSpPr>
        <p:spPr bwMode="auto">
          <a:xfrm>
            <a:off x="838200" y="1676400"/>
            <a:ext cx="7848600" cy="7486650"/>
          </a:xfrm>
          <a:prstGeom prst="rect">
            <a:avLst/>
          </a:prstGeom>
          <a:noFill/>
          <a:ln w="9525" algn="in">
            <a:noFill/>
            <a:miter lim="800000"/>
            <a:headEnd/>
            <a:tailEnd/>
          </a:ln>
          <a:effectLst/>
        </p:spPr>
        <p:txBody>
          <a:bodyPr lIns="36576" tIns="36576" rIns="36576" bIns="36576"/>
          <a:lstStyle/>
          <a:p>
            <a:pPr>
              <a:buFontTx/>
              <a:buChar char="•"/>
            </a:pPr>
            <a:r>
              <a:rPr lang="en-US" sz="2800" dirty="0" smtClean="0">
                <a:latin typeface="Calibri" pitchFamily="34" charset="0"/>
              </a:rPr>
              <a:t>Montana law allows students to self-carry their rescue asthma inhaler and severe allergy medication at school</a:t>
            </a:r>
          </a:p>
          <a:p>
            <a:pPr>
              <a:buFontTx/>
              <a:buChar char="•"/>
            </a:pPr>
            <a:r>
              <a:rPr lang="en-US" sz="2800" dirty="0" smtClean="0">
                <a:latin typeface="Calibri" pitchFamily="34" charset="0"/>
              </a:rPr>
              <a:t>The law also provides for the storage of backup medication at school</a:t>
            </a:r>
          </a:p>
          <a:p>
            <a:pPr>
              <a:buFontTx/>
              <a:buChar char="•"/>
            </a:pPr>
            <a:r>
              <a:rPr lang="en-US" sz="2800" dirty="0" smtClean="0">
                <a:latin typeface="Calibri" pitchFamily="34" charset="0"/>
              </a:rPr>
              <a:t>For students who do not self carry their asthma medication, it is still vital that they have access to their rescue medication at all times, including off campus sporting events and field trips</a:t>
            </a:r>
          </a:p>
          <a:p>
            <a:pPr>
              <a:spcBef>
                <a:spcPts val="100"/>
              </a:spcBef>
              <a:spcAft>
                <a:spcPts val="100"/>
              </a:spcAft>
              <a:buFontTx/>
              <a:buChar char="•"/>
            </a:pPr>
            <a:endParaRPr lang="en-US" sz="2000" dirty="0">
              <a:solidFill>
                <a:schemeClr val="bg1"/>
              </a:solidFill>
              <a:latin typeface="Constantia" pitchFamily="18" charset="0"/>
            </a:endParaRPr>
          </a:p>
          <a:p>
            <a:pPr>
              <a:spcBef>
                <a:spcPts val="100"/>
              </a:spcBef>
              <a:spcAft>
                <a:spcPts val="100"/>
              </a:spcAft>
            </a:pPr>
            <a:endParaRPr lang="en-US" sz="2000" dirty="0">
              <a:solidFill>
                <a:schemeClr val="bg1"/>
              </a:solidFill>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rot="10800000">
            <a:off x="0" y="304800"/>
            <a:ext cx="9144000" cy="1027113"/>
          </a:xfrm>
          <a:prstGeom prst="rect">
            <a:avLst/>
          </a:prstGeom>
          <a:solidFill>
            <a:srgbClr val="FF9900"/>
          </a:solidFill>
          <a:ln w="9525" algn="in">
            <a:noFill/>
            <a:miter lim="800000"/>
            <a:headEnd/>
            <a:tailEnd/>
          </a:ln>
          <a:effectLst/>
        </p:spPr>
        <p:txBody>
          <a:bodyPr lIns="36576" tIns="36576" rIns="36576" bIns="36576"/>
          <a:lstStyle/>
          <a:p>
            <a:endParaRPr lang="en-US"/>
          </a:p>
        </p:txBody>
      </p:sp>
      <p:sp>
        <p:nvSpPr>
          <p:cNvPr id="2" name="Title 1"/>
          <p:cNvSpPr>
            <a:spLocks noGrp="1"/>
          </p:cNvSpPr>
          <p:nvPr>
            <p:ph type="title"/>
          </p:nvPr>
        </p:nvSpPr>
        <p:spPr/>
        <p:txBody>
          <a:bodyPr/>
          <a:lstStyle/>
          <a:p>
            <a:r>
              <a:rPr lang="en-US" dirty="0" smtClean="0">
                <a:solidFill>
                  <a:schemeClr val="bg1"/>
                </a:solidFill>
                <a:latin typeface="Calibri" pitchFamily="34" charset="0"/>
              </a:rPr>
              <a:t>How is Our School Doing?</a:t>
            </a:r>
            <a:endParaRPr lang="en-US" dirty="0">
              <a:solidFill>
                <a:schemeClr val="bg1"/>
              </a:solidFill>
              <a:latin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Add information here specific to your school</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p>
          <a:p>
            <a:pPr>
              <a:buNone/>
            </a:pPr>
            <a:endParaRPr lang="en-US" dirty="0"/>
          </a:p>
        </p:txBody>
      </p:sp>
      <p:pic>
        <p:nvPicPr>
          <p:cNvPr id="5" name="Picture 4" descr="600px-Circle-question.svg.png"/>
          <p:cNvPicPr>
            <a:picLocks noChangeAspect="1"/>
          </p:cNvPicPr>
          <p:nvPr/>
        </p:nvPicPr>
        <p:blipFill>
          <a:blip r:embed="rId3" cstate="print"/>
          <a:stretch>
            <a:fillRect/>
          </a:stretch>
        </p:blipFill>
        <p:spPr>
          <a:xfrm>
            <a:off x="6934200" y="4648200"/>
            <a:ext cx="1790700" cy="17907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rot="10800000">
            <a:off x="0" y="304800"/>
            <a:ext cx="9144000" cy="1027113"/>
          </a:xfrm>
          <a:prstGeom prst="rect">
            <a:avLst/>
          </a:prstGeom>
          <a:solidFill>
            <a:srgbClr val="FFFF00"/>
          </a:solidFill>
          <a:ln w="9525" algn="in">
            <a:noFill/>
            <a:miter lim="800000"/>
            <a:headEnd/>
            <a:tailEnd/>
          </a:ln>
          <a:effectLst/>
        </p:spPr>
        <p:txBody>
          <a:bodyPr lIns="36576" tIns="36576" rIns="36576" bIns="36576"/>
          <a:lstStyle/>
          <a:p>
            <a:endParaRPr lang="en-US"/>
          </a:p>
        </p:txBody>
      </p:sp>
      <p:sp>
        <p:nvSpPr>
          <p:cNvPr id="8195" name="Text Box 3"/>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8196" name="Text Box 4"/>
          <p:cNvSpPr txBox="1">
            <a:spLocks noChangeArrowheads="1"/>
          </p:cNvSpPr>
          <p:nvPr/>
        </p:nvSpPr>
        <p:spPr bwMode="auto">
          <a:xfrm>
            <a:off x="914400" y="304800"/>
            <a:ext cx="7086600" cy="954107"/>
          </a:xfrm>
          <a:prstGeom prst="rect">
            <a:avLst/>
          </a:prstGeom>
          <a:noFill/>
          <a:ln w="9525">
            <a:noFill/>
            <a:miter lim="800000"/>
            <a:headEnd/>
            <a:tailEnd/>
          </a:ln>
          <a:effectLst/>
        </p:spPr>
        <p:txBody>
          <a:bodyPr>
            <a:spAutoFit/>
          </a:bodyPr>
          <a:lstStyle/>
          <a:p>
            <a:pPr>
              <a:spcBef>
                <a:spcPct val="50000"/>
              </a:spcBef>
            </a:pPr>
            <a:r>
              <a:rPr lang="en-US" sz="2800" b="1" dirty="0">
                <a:solidFill>
                  <a:schemeClr val="bg1"/>
                </a:solidFill>
                <a:effectLst>
                  <a:outerShdw blurRad="38100" dist="38100" dir="2700000" algn="tl">
                    <a:srgbClr val="000000">
                      <a:alpha val="43137"/>
                    </a:srgbClr>
                  </a:outerShdw>
                </a:effectLst>
                <a:latin typeface="Calibri" pitchFamily="34" charset="0"/>
              </a:rPr>
              <a:t>Step 3: Create a school wide protocol for handling worsening asthma</a:t>
            </a:r>
          </a:p>
        </p:txBody>
      </p:sp>
      <p:sp>
        <p:nvSpPr>
          <p:cNvPr id="8197" name="Text Box 5"/>
          <p:cNvSpPr txBox="1">
            <a:spLocks noChangeArrowheads="1"/>
          </p:cNvSpPr>
          <p:nvPr/>
        </p:nvSpPr>
        <p:spPr bwMode="auto">
          <a:xfrm>
            <a:off x="914400" y="1676400"/>
            <a:ext cx="7467600" cy="7486650"/>
          </a:xfrm>
          <a:prstGeom prst="rect">
            <a:avLst/>
          </a:prstGeom>
          <a:noFill/>
          <a:ln w="9525" algn="in">
            <a:noFill/>
            <a:miter lim="800000"/>
            <a:headEnd/>
            <a:tailEnd/>
          </a:ln>
          <a:effectLst/>
        </p:spPr>
        <p:txBody>
          <a:bodyPr lIns="36576" tIns="36576" rIns="36576" bIns="36576"/>
          <a:lstStyle/>
          <a:p>
            <a:pPr marL="342900" indent="-342900">
              <a:buFontTx/>
              <a:buChar char="•"/>
            </a:pPr>
            <a:r>
              <a:rPr lang="en-US" sz="2800" dirty="0" smtClean="0">
                <a:latin typeface="Calibri" pitchFamily="34" charset="0"/>
              </a:rPr>
              <a:t>In an emergency situation, time is of the essence</a:t>
            </a:r>
          </a:p>
          <a:p>
            <a:pPr marL="342900" indent="-342900">
              <a:buFontTx/>
              <a:buChar char="•"/>
            </a:pPr>
            <a:r>
              <a:rPr lang="en-US" sz="2800" dirty="0" smtClean="0">
                <a:latin typeface="Calibri" pitchFamily="34" charset="0"/>
              </a:rPr>
              <a:t>All staff need to know what to do if a student with asthma begins to have an attack</a:t>
            </a:r>
            <a:endParaRPr lang="en-US" sz="2800" dirty="0">
              <a:latin typeface="Calibri" pitchFamily="34" charset="0"/>
            </a:endParaRPr>
          </a:p>
          <a:p>
            <a:pPr marL="342900" indent="-342900">
              <a:spcBef>
                <a:spcPts val="100"/>
              </a:spcBef>
              <a:spcAft>
                <a:spcPts val="100"/>
              </a:spcAft>
            </a:pPr>
            <a:endParaRPr lang="en-US" sz="2000" dirty="0">
              <a:latin typeface="Constantia" pitchFamily="18" charset="0"/>
            </a:endParaRPr>
          </a:p>
        </p:txBody>
      </p:sp>
      <p:pic>
        <p:nvPicPr>
          <p:cNvPr id="8201" name="Picture 9" descr="MPj04222860000[1]"/>
          <p:cNvPicPr>
            <a:picLocks noChangeAspect="1" noChangeArrowheads="1"/>
          </p:cNvPicPr>
          <p:nvPr/>
        </p:nvPicPr>
        <p:blipFill>
          <a:blip r:embed="rId3" cstate="print"/>
          <a:srcRect/>
          <a:stretch>
            <a:fillRect/>
          </a:stretch>
        </p:blipFill>
        <p:spPr bwMode="auto">
          <a:xfrm>
            <a:off x="6781800" y="4419600"/>
            <a:ext cx="1771650" cy="177165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rot="10800000">
            <a:off x="0" y="304800"/>
            <a:ext cx="9144000" cy="1027113"/>
          </a:xfrm>
          <a:prstGeom prst="rect">
            <a:avLst/>
          </a:prstGeom>
          <a:solidFill>
            <a:srgbClr val="0066FF"/>
          </a:solidFill>
          <a:ln w="9525" algn="in">
            <a:noFill/>
            <a:miter lim="800000"/>
            <a:headEnd/>
            <a:tailEnd/>
          </a:ln>
          <a:effectLst/>
        </p:spPr>
        <p:txBody>
          <a:bodyPr lIns="36576" tIns="36576" rIns="36576" bIns="36576"/>
          <a:lstStyle/>
          <a:p>
            <a:endParaRPr lang="en-US"/>
          </a:p>
        </p:txBody>
      </p:sp>
      <p:sp>
        <p:nvSpPr>
          <p:cNvPr id="2" name="Title 1"/>
          <p:cNvSpPr>
            <a:spLocks noGrp="1"/>
          </p:cNvSpPr>
          <p:nvPr>
            <p:ph type="title"/>
          </p:nvPr>
        </p:nvSpPr>
        <p:spPr/>
        <p:txBody>
          <a:bodyPr/>
          <a:lstStyle/>
          <a:p>
            <a:r>
              <a:rPr lang="en-US" dirty="0" smtClean="0">
                <a:solidFill>
                  <a:schemeClr val="tx1"/>
                </a:solidFill>
                <a:latin typeface="Calibri" pitchFamily="34" charset="0"/>
              </a:rPr>
              <a:t>What is Asthma?</a:t>
            </a:r>
            <a:endParaRPr lang="en-US" dirty="0">
              <a:solidFill>
                <a:schemeClr val="tx1"/>
              </a:solidFill>
              <a:latin typeface="Calibri" pitchFamily="34" charset="0"/>
            </a:endParaRPr>
          </a:p>
        </p:txBody>
      </p:sp>
      <p:sp>
        <p:nvSpPr>
          <p:cNvPr id="3" name="Content Placeholder 2"/>
          <p:cNvSpPr>
            <a:spLocks noGrp="1"/>
          </p:cNvSpPr>
          <p:nvPr>
            <p:ph idx="1"/>
          </p:nvPr>
        </p:nvSpPr>
        <p:spPr>
          <a:xfrm>
            <a:off x="457200" y="1524000"/>
            <a:ext cx="8229600" cy="4709160"/>
          </a:xfrm>
        </p:spPr>
        <p:txBody>
          <a:bodyPr>
            <a:normAutofit/>
          </a:bodyPr>
          <a:lstStyle/>
          <a:p>
            <a:pPr>
              <a:buFont typeface="Arial" pitchFamily="34" charset="0"/>
              <a:buChar char="•"/>
            </a:pPr>
            <a:r>
              <a:rPr lang="en-US" sz="3200" dirty="0" smtClean="0">
                <a:latin typeface="Calibri" pitchFamily="34" charset="0"/>
              </a:rPr>
              <a:t>Asthma is a chronic lung disease that causes episodes of:</a:t>
            </a:r>
          </a:p>
          <a:p>
            <a:pPr lvl="1">
              <a:buFont typeface="Arial" pitchFamily="34" charset="0"/>
              <a:buChar char="•"/>
            </a:pPr>
            <a:r>
              <a:rPr lang="en-US" sz="2800" dirty="0" smtClean="0">
                <a:latin typeface="Calibri" pitchFamily="34" charset="0"/>
              </a:rPr>
              <a:t>Coughing</a:t>
            </a:r>
          </a:p>
          <a:p>
            <a:pPr lvl="1">
              <a:buFont typeface="Arial" pitchFamily="34" charset="0"/>
              <a:buChar char="•"/>
            </a:pPr>
            <a:r>
              <a:rPr lang="en-US" sz="2800" dirty="0" smtClean="0">
                <a:latin typeface="Calibri" pitchFamily="34" charset="0"/>
              </a:rPr>
              <a:t>Shortness of breath</a:t>
            </a:r>
          </a:p>
          <a:p>
            <a:pPr lvl="1">
              <a:buFont typeface="Arial" pitchFamily="34" charset="0"/>
              <a:buChar char="•"/>
            </a:pPr>
            <a:r>
              <a:rPr lang="en-US" sz="2800" dirty="0" smtClean="0">
                <a:latin typeface="Calibri" pitchFamily="34" charset="0"/>
              </a:rPr>
              <a:t>Wheezing</a:t>
            </a:r>
          </a:p>
          <a:p>
            <a:pPr lvl="1">
              <a:buFont typeface="Arial" pitchFamily="34" charset="0"/>
              <a:buChar char="•"/>
            </a:pPr>
            <a:r>
              <a:rPr lang="en-US" sz="2800" dirty="0" smtClean="0">
                <a:latin typeface="Calibri" pitchFamily="34" charset="0"/>
              </a:rPr>
              <a:t>Chest tightness</a:t>
            </a:r>
            <a:endParaRPr lang="en-US" sz="2800" dirty="0">
              <a:latin typeface="Calibri" pitchFamily="34" charset="0"/>
            </a:endParaRPr>
          </a:p>
        </p:txBody>
      </p:sp>
      <p:pic>
        <p:nvPicPr>
          <p:cNvPr id="28674" name="Picture 2" descr="C:\Documents and Settings\CS0207\Local Settings\Temporary Internet Files\Content.IE5\UV8HALWN\MPj04387480000[1].jpg"/>
          <p:cNvPicPr>
            <a:picLocks noChangeAspect="1" noChangeArrowheads="1"/>
          </p:cNvPicPr>
          <p:nvPr/>
        </p:nvPicPr>
        <p:blipFill>
          <a:blip r:embed="rId3" cstate="print"/>
          <a:srcRect/>
          <a:stretch>
            <a:fillRect/>
          </a:stretch>
        </p:blipFill>
        <p:spPr bwMode="auto">
          <a:xfrm>
            <a:off x="4724400" y="3581400"/>
            <a:ext cx="3657600" cy="2743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rot="10800000">
            <a:off x="0" y="304800"/>
            <a:ext cx="9144000" cy="1027113"/>
          </a:xfrm>
          <a:prstGeom prst="rect">
            <a:avLst/>
          </a:prstGeom>
          <a:solidFill>
            <a:srgbClr val="FFFF00"/>
          </a:solidFill>
          <a:ln w="9525" algn="in">
            <a:noFill/>
            <a:miter lim="800000"/>
            <a:headEnd/>
            <a:tailEnd/>
          </a:ln>
          <a:effectLst/>
        </p:spPr>
        <p:txBody>
          <a:bodyPr lIns="36576" tIns="36576" rIns="36576" bIns="36576"/>
          <a:lstStyle/>
          <a:p>
            <a:endParaRPr lang="en-US"/>
          </a:p>
        </p:txBody>
      </p:sp>
      <p:sp>
        <p:nvSpPr>
          <p:cNvPr id="3" name="Title 2"/>
          <p:cNvSpPr>
            <a:spLocks noGrp="1"/>
          </p:cNvSpPr>
          <p:nvPr>
            <p:ph type="title"/>
          </p:nvPr>
        </p:nvSpPr>
        <p:spPr/>
        <p:txBody>
          <a:bodyPr/>
          <a:lstStyle/>
          <a:p>
            <a:r>
              <a:rPr lang="en-US" dirty="0" smtClean="0">
                <a:solidFill>
                  <a:schemeClr val="bg1"/>
                </a:solidFill>
                <a:latin typeface="Calibri" pitchFamily="34" charset="0"/>
              </a:rPr>
              <a:t>School Wide Protocol</a:t>
            </a:r>
            <a:endParaRPr lang="en-US" dirty="0">
              <a:solidFill>
                <a:schemeClr val="bg1"/>
              </a:solidFill>
              <a:latin typeface="Calibri" pitchFamily="34" charset="0"/>
            </a:endParaRPr>
          </a:p>
        </p:txBody>
      </p:sp>
      <p:pic>
        <p:nvPicPr>
          <p:cNvPr id="50178" name="Picture 2"/>
          <p:cNvPicPr>
            <a:picLocks noGrp="1" noChangeAspect="1" noChangeArrowheads="1"/>
          </p:cNvPicPr>
          <p:nvPr>
            <p:ph idx="1"/>
          </p:nvPr>
        </p:nvPicPr>
        <p:blipFill>
          <a:blip r:embed="rId3" cstate="print"/>
          <a:srcRect/>
          <a:stretch>
            <a:fillRect/>
          </a:stretch>
        </p:blipFill>
        <p:spPr bwMode="auto">
          <a:xfrm>
            <a:off x="2209801" y="1447800"/>
            <a:ext cx="4800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rot="10800000">
            <a:off x="0" y="304800"/>
            <a:ext cx="9144000" cy="1027113"/>
          </a:xfrm>
          <a:prstGeom prst="rect">
            <a:avLst/>
          </a:prstGeom>
          <a:solidFill>
            <a:srgbClr val="FFFF00"/>
          </a:solidFill>
          <a:ln w="9525" algn="in">
            <a:noFill/>
            <a:miter lim="800000"/>
            <a:headEnd/>
            <a:tailEnd/>
          </a:ln>
          <a:effectLst/>
        </p:spPr>
        <p:txBody>
          <a:bodyPr lIns="36576" tIns="36576" rIns="36576" bIns="36576"/>
          <a:lstStyle/>
          <a:p>
            <a:endParaRPr lang="en-US"/>
          </a:p>
        </p:txBody>
      </p:sp>
      <p:sp>
        <p:nvSpPr>
          <p:cNvPr id="30725" name="Rectangle 5"/>
          <p:cNvSpPr>
            <a:spLocks noGrp="1" noChangeArrowheads="1"/>
          </p:cNvSpPr>
          <p:nvPr>
            <p:ph type="title"/>
          </p:nvPr>
        </p:nvSpPr>
        <p:spPr/>
        <p:txBody>
          <a:bodyPr>
            <a:normAutofit/>
          </a:bodyPr>
          <a:lstStyle/>
          <a:p>
            <a:pPr fontAlgn="auto">
              <a:spcAft>
                <a:spcPts val="0"/>
              </a:spcAft>
              <a:defRPr/>
            </a:pPr>
            <a:r>
              <a:rPr lang="en-US" sz="3600" dirty="0" smtClean="0">
                <a:solidFill>
                  <a:schemeClr val="bg1"/>
                </a:solidFill>
                <a:latin typeface="Calibri" pitchFamily="34" charset="0"/>
              </a:rPr>
              <a:t>Using the Inhaler and Spacer (pg 26)</a:t>
            </a:r>
          </a:p>
        </p:txBody>
      </p:sp>
      <p:sp>
        <p:nvSpPr>
          <p:cNvPr id="32774" name="Rectangle 6"/>
          <p:cNvSpPr>
            <a:spLocks noGrp="1" noChangeArrowheads="1"/>
          </p:cNvSpPr>
          <p:nvPr>
            <p:ph idx="1"/>
          </p:nvPr>
        </p:nvSpPr>
        <p:spPr>
          <a:xfrm>
            <a:off x="609600" y="1798638"/>
            <a:ext cx="4572000" cy="5059362"/>
          </a:xfrm>
        </p:spPr>
        <p:txBody>
          <a:bodyPr>
            <a:normAutofit fontScale="92500"/>
          </a:bodyPr>
          <a:lstStyle/>
          <a:p>
            <a:pPr>
              <a:buFontTx/>
              <a:buNone/>
            </a:pPr>
            <a:r>
              <a:rPr lang="en-US" sz="2400" dirty="0" smtClean="0">
                <a:latin typeface="Calibri" pitchFamily="34" charset="0"/>
              </a:rPr>
              <a:t>1. Stand or sit up </a:t>
            </a:r>
            <a:r>
              <a:rPr lang="en-US" sz="2400" dirty="0" smtClean="0">
                <a:latin typeface="Calibri" pitchFamily="34" charset="0"/>
              </a:rPr>
              <a:t>straight </a:t>
            </a:r>
            <a:endParaRPr lang="en-US" sz="2400" dirty="0" smtClean="0">
              <a:latin typeface="Calibri" pitchFamily="34" charset="0"/>
            </a:endParaRPr>
          </a:p>
          <a:p>
            <a:pPr>
              <a:buFontTx/>
              <a:buNone/>
            </a:pPr>
            <a:r>
              <a:rPr lang="en-US" sz="2400" dirty="0" smtClean="0">
                <a:latin typeface="Calibri" pitchFamily="34" charset="0"/>
              </a:rPr>
              <a:t>2. Shake the </a:t>
            </a:r>
            <a:r>
              <a:rPr lang="en-US" sz="2400" dirty="0" smtClean="0">
                <a:latin typeface="Calibri" pitchFamily="34" charset="0"/>
              </a:rPr>
              <a:t>inhaler</a:t>
            </a:r>
            <a:endParaRPr lang="en-US" sz="2400" dirty="0" smtClean="0">
              <a:latin typeface="Calibri" pitchFamily="34" charset="0"/>
            </a:endParaRPr>
          </a:p>
          <a:p>
            <a:pPr>
              <a:buFontTx/>
              <a:buNone/>
            </a:pPr>
            <a:r>
              <a:rPr lang="en-US" sz="2400" dirty="0" smtClean="0">
                <a:latin typeface="Calibri" pitchFamily="34" charset="0"/>
              </a:rPr>
              <a:t>3. Put the inhaler in the </a:t>
            </a:r>
            <a:r>
              <a:rPr lang="en-US" sz="2400" dirty="0" smtClean="0">
                <a:latin typeface="Calibri" pitchFamily="34" charset="0"/>
              </a:rPr>
              <a:t>spacer</a:t>
            </a:r>
            <a:endParaRPr lang="en-US" sz="2400" dirty="0" smtClean="0">
              <a:latin typeface="Calibri" pitchFamily="34" charset="0"/>
            </a:endParaRPr>
          </a:p>
          <a:p>
            <a:pPr>
              <a:buFontTx/>
              <a:buNone/>
            </a:pPr>
            <a:r>
              <a:rPr lang="en-US" sz="2400" dirty="0" smtClean="0">
                <a:latin typeface="Calibri" pitchFamily="34" charset="0"/>
              </a:rPr>
              <a:t>4. Put your lips around the spacer mouthpiece and exhale  through your </a:t>
            </a:r>
            <a:r>
              <a:rPr lang="en-US" sz="2400" dirty="0" smtClean="0">
                <a:latin typeface="Calibri" pitchFamily="34" charset="0"/>
              </a:rPr>
              <a:t>nose</a:t>
            </a:r>
            <a:endParaRPr lang="en-US" sz="2400" dirty="0" smtClean="0">
              <a:latin typeface="Calibri" pitchFamily="34" charset="0"/>
            </a:endParaRPr>
          </a:p>
          <a:p>
            <a:pPr>
              <a:buFontTx/>
              <a:buNone/>
            </a:pPr>
            <a:r>
              <a:rPr lang="en-US" sz="2400" dirty="0" smtClean="0">
                <a:latin typeface="Calibri" pitchFamily="34" charset="0"/>
              </a:rPr>
              <a:t>5. Press the inhaler and take a deep, slow breath in (for five seconds) </a:t>
            </a:r>
          </a:p>
          <a:p>
            <a:pPr>
              <a:buFontTx/>
              <a:buNone/>
            </a:pPr>
            <a:r>
              <a:rPr lang="en-US" sz="2400" dirty="0" smtClean="0">
                <a:latin typeface="Calibri" pitchFamily="34" charset="0"/>
              </a:rPr>
              <a:t>6. Hold breath for 10 </a:t>
            </a:r>
            <a:r>
              <a:rPr lang="en-US" sz="2400" dirty="0" smtClean="0">
                <a:latin typeface="Calibri" pitchFamily="34" charset="0"/>
              </a:rPr>
              <a:t>sec </a:t>
            </a:r>
            <a:endParaRPr lang="en-US" sz="2400" dirty="0" smtClean="0">
              <a:latin typeface="Calibri" pitchFamily="34" charset="0"/>
            </a:endParaRPr>
          </a:p>
          <a:p>
            <a:pPr>
              <a:buFontTx/>
              <a:buNone/>
            </a:pPr>
            <a:r>
              <a:rPr lang="en-US" sz="2400" dirty="0" smtClean="0">
                <a:latin typeface="Calibri" pitchFamily="34" charset="0"/>
              </a:rPr>
              <a:t>7. Exhale </a:t>
            </a:r>
          </a:p>
          <a:p>
            <a:pPr>
              <a:buFontTx/>
              <a:buNone/>
            </a:pPr>
            <a:r>
              <a:rPr lang="en-US" sz="2400" dirty="0" smtClean="0">
                <a:latin typeface="Calibri" pitchFamily="34" charset="0"/>
              </a:rPr>
              <a:t>8. Wait one to three minutes before administering a second puff</a:t>
            </a:r>
          </a:p>
        </p:txBody>
      </p:sp>
      <p:pic>
        <p:nvPicPr>
          <p:cNvPr id="32775" name="Picture 8" descr="spacer[3]"/>
          <p:cNvPicPr>
            <a:picLocks noChangeAspect="1" noChangeArrowheads="1"/>
          </p:cNvPicPr>
          <p:nvPr/>
        </p:nvPicPr>
        <p:blipFill>
          <a:blip r:embed="rId3" cstate="print"/>
          <a:srcRect/>
          <a:stretch>
            <a:fillRect/>
          </a:stretch>
        </p:blipFill>
        <p:spPr bwMode="auto">
          <a:xfrm>
            <a:off x="5181600" y="1371600"/>
            <a:ext cx="3962400" cy="2193925"/>
          </a:xfrm>
          <a:prstGeom prst="rect">
            <a:avLst/>
          </a:prstGeom>
          <a:noFill/>
          <a:ln w="9525" algn="in">
            <a:solidFill>
              <a:srgbClr val="0000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rot="10800000">
            <a:off x="0" y="304800"/>
            <a:ext cx="9144000" cy="1027113"/>
          </a:xfrm>
          <a:prstGeom prst="rect">
            <a:avLst/>
          </a:prstGeom>
          <a:solidFill>
            <a:srgbClr val="FFFF00"/>
          </a:solidFill>
          <a:ln w="9525" algn="in">
            <a:noFill/>
            <a:miter lim="800000"/>
            <a:headEnd/>
            <a:tailEnd/>
          </a:ln>
          <a:effectLst/>
        </p:spPr>
        <p:txBody>
          <a:bodyPr lIns="36576" tIns="36576" rIns="36576" bIns="36576"/>
          <a:lstStyle/>
          <a:p>
            <a:endParaRPr lang="en-US"/>
          </a:p>
        </p:txBody>
      </p:sp>
      <p:sp>
        <p:nvSpPr>
          <p:cNvPr id="30725" name="Rectangle 5"/>
          <p:cNvSpPr>
            <a:spLocks noGrp="1" noChangeArrowheads="1"/>
          </p:cNvSpPr>
          <p:nvPr>
            <p:ph type="title"/>
          </p:nvPr>
        </p:nvSpPr>
        <p:spPr/>
        <p:txBody>
          <a:bodyPr>
            <a:normAutofit/>
          </a:bodyPr>
          <a:lstStyle/>
          <a:p>
            <a:pPr fontAlgn="auto">
              <a:spcAft>
                <a:spcPts val="0"/>
              </a:spcAft>
              <a:defRPr/>
            </a:pPr>
            <a:r>
              <a:rPr lang="en-US" sz="3600" dirty="0">
                <a:solidFill>
                  <a:schemeClr val="bg1"/>
                </a:solidFill>
                <a:latin typeface="Calibri" pitchFamily="34" charset="0"/>
              </a:rPr>
              <a:t>Using a Peak Flow Meter</a:t>
            </a:r>
          </a:p>
        </p:txBody>
      </p:sp>
      <p:sp>
        <p:nvSpPr>
          <p:cNvPr id="32774" name="Rectangle 6"/>
          <p:cNvSpPr>
            <a:spLocks noGrp="1" noChangeArrowheads="1"/>
          </p:cNvSpPr>
          <p:nvPr>
            <p:ph idx="1"/>
          </p:nvPr>
        </p:nvSpPr>
        <p:spPr>
          <a:xfrm>
            <a:off x="609600" y="1798638"/>
            <a:ext cx="4572000" cy="5059362"/>
          </a:xfrm>
        </p:spPr>
        <p:txBody>
          <a:bodyPr>
            <a:normAutofit/>
          </a:bodyPr>
          <a:lstStyle/>
          <a:p>
            <a:pPr>
              <a:buFontTx/>
              <a:buNone/>
            </a:pPr>
            <a:r>
              <a:rPr lang="en-US" sz="2400" dirty="0" smtClean="0">
                <a:latin typeface="Constantia" pitchFamily="18" charset="0"/>
              </a:rPr>
              <a:t>1. </a:t>
            </a:r>
            <a:r>
              <a:rPr lang="en-US" sz="2200" dirty="0" smtClean="0">
                <a:latin typeface="Calibri" pitchFamily="34" charset="0"/>
              </a:rPr>
              <a:t>Place </a:t>
            </a:r>
            <a:r>
              <a:rPr lang="en-US" sz="2200" dirty="0">
                <a:latin typeface="Calibri" pitchFamily="34" charset="0"/>
              </a:rPr>
              <a:t>the mouthpiece between </a:t>
            </a:r>
            <a:r>
              <a:rPr lang="en-US" sz="2200" dirty="0" smtClean="0">
                <a:latin typeface="Calibri" pitchFamily="34" charset="0"/>
              </a:rPr>
              <a:t>lips</a:t>
            </a:r>
          </a:p>
          <a:p>
            <a:pPr>
              <a:buFontTx/>
              <a:buNone/>
            </a:pPr>
            <a:r>
              <a:rPr lang="en-US" sz="2200" dirty="0" smtClean="0">
                <a:latin typeface="Calibri" pitchFamily="34" charset="0"/>
              </a:rPr>
              <a:t>    and </a:t>
            </a:r>
            <a:r>
              <a:rPr lang="en-US" sz="2200" dirty="0">
                <a:latin typeface="Calibri" pitchFamily="34" charset="0"/>
              </a:rPr>
              <a:t>teeth, forming a tight </a:t>
            </a:r>
            <a:r>
              <a:rPr lang="en-US" sz="2200" dirty="0" smtClean="0">
                <a:latin typeface="Calibri" pitchFamily="34" charset="0"/>
              </a:rPr>
              <a:t>seal</a:t>
            </a:r>
            <a:endParaRPr lang="en-US" sz="2200" dirty="0">
              <a:latin typeface="Calibri" pitchFamily="34" charset="0"/>
            </a:endParaRPr>
          </a:p>
          <a:p>
            <a:pPr>
              <a:buFontTx/>
              <a:buNone/>
            </a:pPr>
            <a:r>
              <a:rPr lang="en-US" sz="2200" dirty="0">
                <a:latin typeface="Calibri" pitchFamily="34" charset="0"/>
              </a:rPr>
              <a:t>2. </a:t>
            </a:r>
            <a:r>
              <a:rPr lang="en-US" sz="2200" dirty="0">
                <a:latin typeface="Calibri" pitchFamily="34" charset="0"/>
              </a:rPr>
              <a:t>Take a deep breath </a:t>
            </a:r>
            <a:r>
              <a:rPr lang="en-US" sz="2200" dirty="0" smtClean="0">
                <a:latin typeface="Calibri" pitchFamily="34" charset="0"/>
              </a:rPr>
              <a:t>in</a:t>
            </a:r>
            <a:endParaRPr lang="en-US" sz="2200" dirty="0">
              <a:latin typeface="Calibri" pitchFamily="34" charset="0"/>
            </a:endParaRPr>
          </a:p>
          <a:p>
            <a:pPr>
              <a:buFontTx/>
              <a:buNone/>
            </a:pPr>
            <a:r>
              <a:rPr lang="en-US" sz="2200" dirty="0">
                <a:latin typeface="Calibri" pitchFamily="34" charset="0"/>
              </a:rPr>
              <a:t>3. </a:t>
            </a:r>
            <a:r>
              <a:rPr lang="en-US" sz="2200" dirty="0">
                <a:latin typeface="Calibri" pitchFamily="34" charset="0"/>
              </a:rPr>
              <a:t>Exhale quickly and </a:t>
            </a:r>
            <a:r>
              <a:rPr lang="en-US" sz="2200" dirty="0" smtClean="0">
                <a:latin typeface="Calibri" pitchFamily="34" charset="0"/>
              </a:rPr>
              <a:t>strongly</a:t>
            </a:r>
          </a:p>
          <a:p>
            <a:pPr>
              <a:buFontTx/>
              <a:buNone/>
            </a:pPr>
            <a:r>
              <a:rPr lang="en-US" sz="2200" dirty="0">
                <a:latin typeface="Calibri" pitchFamily="34" charset="0"/>
              </a:rPr>
              <a:t> </a:t>
            </a:r>
            <a:r>
              <a:rPr lang="en-US" sz="2200" dirty="0" smtClean="0">
                <a:latin typeface="Calibri" pitchFamily="34" charset="0"/>
              </a:rPr>
              <a:t>   through </a:t>
            </a:r>
            <a:r>
              <a:rPr lang="en-US" sz="2200" dirty="0">
                <a:latin typeface="Calibri" pitchFamily="34" charset="0"/>
              </a:rPr>
              <a:t>the </a:t>
            </a:r>
            <a:r>
              <a:rPr lang="en-US" sz="2200" dirty="0" smtClean="0">
                <a:latin typeface="Calibri" pitchFamily="34" charset="0"/>
              </a:rPr>
              <a:t>mouthpiece</a:t>
            </a:r>
            <a:endParaRPr lang="en-US" sz="2200" dirty="0">
              <a:latin typeface="Calibri" pitchFamily="34" charset="0"/>
            </a:endParaRPr>
          </a:p>
        </p:txBody>
      </p:sp>
      <p:pic>
        <p:nvPicPr>
          <p:cNvPr id="6" name="Picture 5" descr="632px-Two_Peak_Flow_Meters.jpg"/>
          <p:cNvPicPr>
            <a:picLocks noChangeAspect="1"/>
          </p:cNvPicPr>
          <p:nvPr/>
        </p:nvPicPr>
        <p:blipFill>
          <a:blip r:embed="rId3" cstate="print"/>
          <a:stretch>
            <a:fillRect/>
          </a:stretch>
        </p:blipFill>
        <p:spPr>
          <a:xfrm>
            <a:off x="5105400" y="1752600"/>
            <a:ext cx="4038600" cy="4648200"/>
          </a:xfrm>
          <a:prstGeom prst="rect">
            <a:avLst/>
          </a:prstGeom>
        </p:spPr>
      </p:pic>
    </p:spTree>
    <p:extLst>
      <p:ext uri="{BB962C8B-B14F-4D97-AF65-F5344CB8AC3E}">
        <p14:creationId xmlns:p14="http://schemas.microsoft.com/office/powerpoint/2010/main" val="1639696454"/>
      </p:ext>
    </p:extLst>
  </p:cSld>
  <p:clrMapOvr>
    <a:masterClrMapping/>
  </p:clrMapOvr>
  <p:transition advTm="3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rot="10800000">
            <a:off x="0" y="304800"/>
            <a:ext cx="9144000" cy="1027113"/>
          </a:xfrm>
          <a:prstGeom prst="rect">
            <a:avLst/>
          </a:prstGeom>
          <a:solidFill>
            <a:srgbClr val="FFFF00"/>
          </a:solidFill>
          <a:ln w="9525" algn="in">
            <a:noFill/>
            <a:miter lim="800000"/>
            <a:headEnd/>
            <a:tailEnd/>
          </a:ln>
          <a:effectLst/>
        </p:spPr>
        <p:txBody>
          <a:bodyPr lIns="36576" tIns="36576" rIns="36576" bIns="36576"/>
          <a:lstStyle/>
          <a:p>
            <a:endParaRPr lang="en-US"/>
          </a:p>
        </p:txBody>
      </p:sp>
      <p:sp>
        <p:nvSpPr>
          <p:cNvPr id="2" name="Title 1"/>
          <p:cNvSpPr>
            <a:spLocks noGrp="1"/>
          </p:cNvSpPr>
          <p:nvPr>
            <p:ph type="title"/>
          </p:nvPr>
        </p:nvSpPr>
        <p:spPr/>
        <p:txBody>
          <a:bodyPr/>
          <a:lstStyle/>
          <a:p>
            <a:r>
              <a:rPr lang="en-US" dirty="0" smtClean="0">
                <a:solidFill>
                  <a:schemeClr val="bg1"/>
                </a:solidFill>
                <a:latin typeface="Calibri" pitchFamily="34" charset="0"/>
              </a:rPr>
              <a:t>How is Our School Doing?</a:t>
            </a:r>
            <a:endParaRPr lang="en-US" dirty="0">
              <a:solidFill>
                <a:schemeClr val="bg1"/>
              </a:solidFill>
              <a:latin typeface="Calibri" pitchFamily="34" charset="0"/>
            </a:endParaRPr>
          </a:p>
        </p:txBody>
      </p:sp>
      <p:sp>
        <p:nvSpPr>
          <p:cNvPr id="7" name="Content Placeholder 6"/>
          <p:cNvSpPr>
            <a:spLocks noGrp="1"/>
          </p:cNvSpPr>
          <p:nvPr>
            <p:ph idx="1"/>
          </p:nvPr>
        </p:nvSpPr>
        <p:spPr/>
        <p:txBody>
          <a:bodyPr/>
          <a:lstStyle/>
          <a:p>
            <a:r>
              <a:rPr lang="en-US" dirty="0" smtClean="0">
                <a:latin typeface="Calibri" pitchFamily="34" charset="0"/>
              </a:rPr>
              <a:t>Add information here specific to you school</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p>
          <a:p>
            <a:pPr>
              <a:buNone/>
            </a:pPr>
            <a:endParaRPr lang="en-US" dirty="0"/>
          </a:p>
        </p:txBody>
      </p:sp>
      <p:pic>
        <p:nvPicPr>
          <p:cNvPr id="6" name="Picture 5" descr="600px-Circle-question.svg.png"/>
          <p:cNvPicPr>
            <a:picLocks noChangeAspect="1"/>
          </p:cNvPicPr>
          <p:nvPr/>
        </p:nvPicPr>
        <p:blipFill>
          <a:blip r:embed="rId3" cstate="print"/>
          <a:stretch>
            <a:fillRect/>
          </a:stretch>
        </p:blipFill>
        <p:spPr>
          <a:xfrm>
            <a:off x="6934200" y="4648200"/>
            <a:ext cx="1790700" cy="17907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rot="10800000">
            <a:off x="0" y="304800"/>
            <a:ext cx="9144000" cy="1027113"/>
          </a:xfrm>
          <a:prstGeom prst="rect">
            <a:avLst/>
          </a:prstGeom>
          <a:solidFill>
            <a:srgbClr val="FFFF00"/>
          </a:solidFill>
          <a:ln w="9525" algn="in">
            <a:noFill/>
            <a:miter lim="800000"/>
            <a:headEnd/>
            <a:tailEnd/>
          </a:ln>
          <a:effectLst/>
        </p:spPr>
        <p:txBody>
          <a:bodyPr lIns="36576" tIns="36576" rIns="36576" bIns="36576"/>
          <a:lstStyle/>
          <a:p>
            <a:endParaRPr lang="en-US"/>
          </a:p>
        </p:txBody>
      </p:sp>
      <p:sp>
        <p:nvSpPr>
          <p:cNvPr id="26626" name="Rectangle 2"/>
          <p:cNvSpPr>
            <a:spLocks noGrp="1" noChangeArrowheads="1"/>
          </p:cNvSpPr>
          <p:nvPr>
            <p:ph type="title"/>
          </p:nvPr>
        </p:nvSpPr>
        <p:spPr>
          <a:xfrm>
            <a:off x="457200" y="228600"/>
            <a:ext cx="8229600" cy="1143000"/>
          </a:xfrm>
        </p:spPr>
        <p:txBody>
          <a:bodyPr>
            <a:normAutofit/>
          </a:bodyPr>
          <a:lstStyle/>
          <a:p>
            <a:r>
              <a:rPr lang="en-US" dirty="0">
                <a:solidFill>
                  <a:schemeClr val="bg1"/>
                </a:solidFill>
                <a:latin typeface="Calibri" pitchFamily="34" charset="0"/>
              </a:rPr>
              <a:t>A word about anaphylaxis (pg 28-30)</a:t>
            </a:r>
            <a:endParaRPr lang="en-US" dirty="0">
              <a:solidFill>
                <a:schemeClr val="bg1"/>
              </a:solidFill>
              <a:latin typeface="Calibri" pitchFamily="34" charset="0"/>
            </a:endParaRPr>
          </a:p>
        </p:txBody>
      </p:sp>
      <p:sp>
        <p:nvSpPr>
          <p:cNvPr id="26630" name="Rectangle 6"/>
          <p:cNvSpPr>
            <a:spLocks noGrp="1" noChangeArrowheads="1"/>
          </p:cNvSpPr>
          <p:nvPr>
            <p:ph type="body" sz="half" idx="1"/>
          </p:nvPr>
        </p:nvSpPr>
        <p:spPr>
          <a:xfrm>
            <a:off x="609600" y="1828800"/>
            <a:ext cx="7848600" cy="5334000"/>
          </a:xfrm>
          <a:noFill/>
          <a:ln/>
        </p:spPr>
        <p:txBody>
          <a:bodyPr/>
          <a:lstStyle/>
          <a:p>
            <a:pPr>
              <a:buFont typeface="Arial" pitchFamily="34" charset="0"/>
              <a:buChar char="•"/>
            </a:pPr>
            <a:r>
              <a:rPr lang="en-US" sz="2200" dirty="0">
                <a:latin typeface="Calibri" pitchFamily="34" charset="0"/>
              </a:rPr>
              <a:t>Overlap between asthma and allergy</a:t>
            </a:r>
          </a:p>
          <a:p>
            <a:pPr>
              <a:buFont typeface="Arial" pitchFamily="34" charset="0"/>
              <a:buChar char="•"/>
            </a:pPr>
            <a:r>
              <a:rPr lang="en-US" sz="2200" dirty="0">
                <a:latin typeface="Calibri" pitchFamily="34" charset="0"/>
              </a:rPr>
              <a:t>Symptoms </a:t>
            </a:r>
            <a:r>
              <a:rPr lang="en-US" sz="2200" dirty="0">
                <a:latin typeface="Calibri" pitchFamily="34" charset="0"/>
              </a:rPr>
              <a:t>of </a:t>
            </a:r>
            <a:r>
              <a:rPr lang="en-US" sz="2200" dirty="0">
                <a:latin typeface="Calibri" pitchFamily="34" charset="0"/>
              </a:rPr>
              <a:t>anaphylaxis</a:t>
            </a:r>
          </a:p>
          <a:p>
            <a:pPr lvl="1">
              <a:buFont typeface="Arial" pitchFamily="34" charset="0"/>
              <a:buChar char="•"/>
            </a:pPr>
            <a:r>
              <a:rPr lang="en-US" sz="2200" dirty="0">
                <a:latin typeface="Calibri" pitchFamily="34" charset="0"/>
              </a:rPr>
              <a:t>If anaphylaxis is suspected, immediately call 911!</a:t>
            </a:r>
            <a:endParaRPr lang="en-US" sz="2200" dirty="0">
              <a:latin typeface="Calibri" pitchFamily="34" charset="0"/>
            </a:endParaRPr>
          </a:p>
          <a:p>
            <a:pPr>
              <a:buFont typeface="Arial" pitchFamily="34" charset="0"/>
              <a:buChar char="•"/>
            </a:pPr>
            <a:r>
              <a:rPr lang="en-US" sz="2200" dirty="0">
                <a:latin typeface="Calibri" pitchFamily="34" charset="0"/>
              </a:rPr>
              <a:t>Using an </a:t>
            </a:r>
            <a:r>
              <a:rPr lang="en-US" sz="2200" dirty="0">
                <a:latin typeface="Calibri" pitchFamily="34" charset="0"/>
              </a:rPr>
              <a:t>EpiPen</a:t>
            </a:r>
          </a:p>
          <a:p>
            <a:pPr marL="137160" indent="0">
              <a:buNone/>
            </a:pPr>
            <a:endParaRPr lang="en-US" sz="2400" dirty="0" smtClean="0">
              <a:latin typeface="Constantia" pitchFamily="18" charset="0"/>
            </a:endParaRPr>
          </a:p>
          <a:p>
            <a:pPr marL="137160" indent="0">
              <a:buNone/>
            </a:pPr>
            <a:r>
              <a:rPr lang="en-US" sz="1900" u="sng" dirty="0" smtClean="0">
                <a:solidFill>
                  <a:srgbClr val="FFC000"/>
                </a:solidFill>
              </a:rPr>
              <a:t>School Allergy and Anaphylaxis Training </a:t>
            </a:r>
          </a:p>
          <a:p>
            <a:pPr marL="137160" indent="0">
              <a:buNone/>
            </a:pPr>
            <a:r>
              <a:rPr lang="en-US" sz="1800" dirty="0" smtClean="0"/>
              <a:t>dphhs.mt.gov/</a:t>
            </a:r>
            <a:r>
              <a:rPr lang="en-US" sz="1800" dirty="0" err="1" smtClean="0"/>
              <a:t>onlineasthmatrainings</a:t>
            </a:r>
            <a:r>
              <a:rPr lang="en-US" sz="1800" dirty="0" smtClean="0"/>
              <a:t> </a:t>
            </a:r>
            <a:r>
              <a:rPr lang="en-US" sz="2000" dirty="0" smtClean="0"/>
              <a:t> </a:t>
            </a:r>
            <a:r>
              <a:rPr lang="en-US" sz="2000" dirty="0" smtClean="0"/>
              <a:t/>
            </a:r>
            <a:br>
              <a:rPr lang="en-US" sz="2000" dirty="0" smtClean="0"/>
            </a:br>
            <a:endParaRPr lang="en-US" sz="2000" dirty="0"/>
          </a:p>
          <a:p>
            <a:pPr>
              <a:buFont typeface="Arial" pitchFamily="34" charset="0"/>
              <a:buChar char="•"/>
            </a:pPr>
            <a:endParaRPr lang="en-US" sz="2400" dirty="0">
              <a:latin typeface="Candara" pitchFamily="34" charset="0"/>
            </a:endParaRPr>
          </a:p>
        </p:txBody>
      </p:sp>
      <p:pic>
        <p:nvPicPr>
          <p:cNvPr id="26633" name="Picture 9" descr="epipen"/>
          <p:cNvPicPr>
            <a:picLocks noChangeAspect="1" noChangeArrowheads="1"/>
          </p:cNvPicPr>
          <p:nvPr/>
        </p:nvPicPr>
        <p:blipFill>
          <a:blip r:embed="rId4" cstate="print"/>
          <a:srcRect/>
          <a:stretch>
            <a:fillRect/>
          </a:stretch>
        </p:blipFill>
        <p:spPr bwMode="auto">
          <a:xfrm>
            <a:off x="5715000" y="4114800"/>
            <a:ext cx="3149600" cy="2362200"/>
          </a:xfrm>
          <a:prstGeom prst="rect">
            <a:avLst/>
          </a:prstGeom>
          <a:noFill/>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4724400"/>
            <a:ext cx="3849947" cy="1987550"/>
          </a:xfrm>
          <a:prstGeom prst="rect">
            <a:avLst/>
          </a:prstGeom>
        </p:spPr>
      </p:pic>
    </p:spTree>
    <p:custDataLst>
      <p:tags r:id="rId1"/>
    </p:custDataLst>
    <p:extLst>
      <p:ext uri="{BB962C8B-B14F-4D97-AF65-F5344CB8AC3E}">
        <p14:creationId xmlns:p14="http://schemas.microsoft.com/office/powerpoint/2010/main" val="171108196"/>
      </p:ext>
    </p:extLst>
  </p:cSld>
  <p:clrMapOvr>
    <a:masterClrMapping/>
  </p:clrMapOvr>
  <p:transition advTm="1111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rot="10800000">
            <a:off x="0" y="304800"/>
            <a:ext cx="9144000" cy="1027113"/>
          </a:xfrm>
          <a:prstGeom prst="rect">
            <a:avLst/>
          </a:prstGeom>
          <a:solidFill>
            <a:srgbClr val="33CC33"/>
          </a:solidFill>
          <a:ln w="9525" algn="in">
            <a:noFill/>
            <a:miter lim="800000"/>
            <a:headEnd/>
            <a:tailEnd/>
          </a:ln>
          <a:effectLst/>
        </p:spPr>
        <p:txBody>
          <a:bodyPr lIns="36576" tIns="36576" rIns="36576" bIns="36576"/>
          <a:lstStyle/>
          <a:p>
            <a:endParaRPr lang="en-US"/>
          </a:p>
        </p:txBody>
      </p:sp>
      <p:sp>
        <p:nvSpPr>
          <p:cNvPr id="9219" name="Text Box 3"/>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9220" name="Text Box 4"/>
          <p:cNvSpPr txBox="1">
            <a:spLocks noChangeArrowheads="1"/>
          </p:cNvSpPr>
          <p:nvPr/>
        </p:nvSpPr>
        <p:spPr bwMode="auto">
          <a:xfrm>
            <a:off x="0" y="533400"/>
            <a:ext cx="9525000" cy="523220"/>
          </a:xfrm>
          <a:prstGeom prst="rect">
            <a:avLst/>
          </a:prstGeom>
          <a:noFill/>
          <a:ln w="9525">
            <a:noFill/>
            <a:miter lim="800000"/>
            <a:headEnd/>
            <a:tailEnd/>
          </a:ln>
          <a:effectLst/>
        </p:spPr>
        <p:txBody>
          <a:bodyPr wrap="square">
            <a:spAutoFit/>
          </a:bodyPr>
          <a:lstStyle/>
          <a:p>
            <a:pPr>
              <a:spcBef>
                <a:spcPct val="50000"/>
              </a:spcBef>
            </a:pPr>
            <a:r>
              <a:rPr lang="en-US" sz="2800" b="1" dirty="0">
                <a:ln w="6350">
                  <a:noFill/>
                </a:ln>
                <a:solidFill>
                  <a:schemeClr val="bg1"/>
                </a:solidFill>
                <a:effectLst>
                  <a:outerShdw blurRad="114300" dist="101600" dir="2700000" algn="tl" rotWithShape="0">
                    <a:srgbClr val="000000">
                      <a:alpha val="40000"/>
                    </a:srgbClr>
                  </a:outerShdw>
                </a:effectLst>
                <a:latin typeface="Calibri" pitchFamily="34" charset="0"/>
                <a:ea typeface="+mj-ea"/>
                <a:cs typeface="+mj-cs"/>
              </a:rPr>
              <a:t>Step 4: Identify and reduce common asthma triggers</a:t>
            </a:r>
          </a:p>
        </p:txBody>
      </p:sp>
      <p:pic>
        <p:nvPicPr>
          <p:cNvPr id="6" name="Picture 5" descr="800px-Spiny_Mice.jpg"/>
          <p:cNvPicPr>
            <a:picLocks noChangeAspect="1"/>
          </p:cNvPicPr>
          <p:nvPr/>
        </p:nvPicPr>
        <p:blipFill>
          <a:blip r:embed="rId3" cstate="print"/>
          <a:stretch>
            <a:fillRect/>
          </a:stretch>
        </p:blipFill>
        <p:spPr>
          <a:xfrm>
            <a:off x="228600" y="1447800"/>
            <a:ext cx="2306593" cy="1600199"/>
          </a:xfrm>
          <a:prstGeom prst="rect">
            <a:avLst/>
          </a:prstGeom>
        </p:spPr>
      </p:pic>
      <p:pic>
        <p:nvPicPr>
          <p:cNvPr id="8" name="Picture 7" descr="Cigarette_smoke.jpg"/>
          <p:cNvPicPr>
            <a:picLocks noChangeAspect="1"/>
          </p:cNvPicPr>
          <p:nvPr/>
        </p:nvPicPr>
        <p:blipFill>
          <a:blip r:embed="rId4" cstate="print"/>
          <a:stretch>
            <a:fillRect/>
          </a:stretch>
        </p:blipFill>
        <p:spPr>
          <a:xfrm>
            <a:off x="2743200" y="3200400"/>
            <a:ext cx="3537857" cy="1905000"/>
          </a:xfrm>
          <a:prstGeom prst="rect">
            <a:avLst/>
          </a:prstGeom>
        </p:spPr>
      </p:pic>
      <p:pic>
        <p:nvPicPr>
          <p:cNvPr id="9" name="Picture 8" descr="Keeshond_Sibirian_Husky_crossbreed_puppy.jpg"/>
          <p:cNvPicPr>
            <a:picLocks noChangeAspect="1"/>
          </p:cNvPicPr>
          <p:nvPr/>
        </p:nvPicPr>
        <p:blipFill>
          <a:blip r:embed="rId5" cstate="print"/>
          <a:stretch>
            <a:fillRect/>
          </a:stretch>
        </p:blipFill>
        <p:spPr>
          <a:xfrm>
            <a:off x="6705600" y="5029200"/>
            <a:ext cx="2286000" cy="17145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rot="10800000">
            <a:off x="0" y="304800"/>
            <a:ext cx="9144000" cy="1027113"/>
          </a:xfrm>
          <a:prstGeom prst="rect">
            <a:avLst/>
          </a:prstGeom>
          <a:solidFill>
            <a:srgbClr val="33CC33"/>
          </a:solidFill>
          <a:ln w="9525" algn="in">
            <a:noFill/>
            <a:miter lim="800000"/>
            <a:headEnd/>
            <a:tailEnd/>
          </a:ln>
          <a:effectLst/>
        </p:spPr>
        <p:txBody>
          <a:bodyPr lIns="36576" tIns="36576" rIns="36576" bIns="36576"/>
          <a:lstStyle/>
          <a:p>
            <a:endParaRPr lang="en-US"/>
          </a:p>
        </p:txBody>
      </p:sp>
      <p:sp>
        <p:nvSpPr>
          <p:cNvPr id="9219" name="Text Box 3"/>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9220" name="Text Box 4"/>
          <p:cNvSpPr txBox="1">
            <a:spLocks noChangeArrowheads="1"/>
          </p:cNvSpPr>
          <p:nvPr/>
        </p:nvSpPr>
        <p:spPr bwMode="auto">
          <a:xfrm>
            <a:off x="381000" y="533400"/>
            <a:ext cx="8001000" cy="646331"/>
          </a:xfrm>
          <a:prstGeom prst="rect">
            <a:avLst/>
          </a:prstGeom>
          <a:noFill/>
          <a:ln w="9525">
            <a:noFill/>
            <a:miter lim="800000"/>
            <a:headEnd/>
            <a:tailEnd/>
          </a:ln>
          <a:effectLst/>
        </p:spPr>
        <p:txBody>
          <a:bodyPr wrap="square">
            <a:spAutoFit/>
          </a:bodyPr>
          <a:lstStyle/>
          <a:p>
            <a:pPr algn="ctr">
              <a:spcBef>
                <a:spcPct val="50000"/>
              </a:spcBef>
            </a:pPr>
            <a:r>
              <a:rPr lang="en-US" sz="3600" b="1" dirty="0" smtClean="0">
                <a:solidFill>
                  <a:schemeClr val="bg1"/>
                </a:solidFill>
                <a:effectLst>
                  <a:outerShdw blurRad="38100" dist="38100" dir="2700000" algn="tl">
                    <a:srgbClr val="000000">
                      <a:alpha val="43137"/>
                    </a:srgbClr>
                  </a:outerShdw>
                </a:effectLst>
                <a:latin typeface="Calibri" pitchFamily="34" charset="0"/>
              </a:rPr>
              <a:t>What are common asthma triggers? </a:t>
            </a:r>
            <a:endParaRPr lang="en-US" sz="3600" b="1" dirty="0">
              <a:solidFill>
                <a:schemeClr val="bg1"/>
              </a:solidFill>
              <a:effectLst>
                <a:outerShdw blurRad="38100" dist="38100" dir="2700000" algn="tl">
                  <a:srgbClr val="000000">
                    <a:alpha val="43137"/>
                  </a:srgbClr>
                </a:outerShdw>
              </a:effectLst>
              <a:latin typeface="Calibri" pitchFamily="34" charset="0"/>
            </a:endParaRPr>
          </a:p>
        </p:txBody>
      </p:sp>
      <p:pic>
        <p:nvPicPr>
          <p:cNvPr id="9" name="Picture 12" descr="bee_pollen_macro"/>
          <p:cNvPicPr>
            <a:picLocks noChangeAspect="1" noChangeArrowheads="1"/>
          </p:cNvPicPr>
          <p:nvPr/>
        </p:nvPicPr>
        <p:blipFill>
          <a:blip r:embed="rId3" cstate="print"/>
          <a:srcRect/>
          <a:stretch>
            <a:fillRect/>
          </a:stretch>
        </p:blipFill>
        <p:spPr bwMode="auto">
          <a:xfrm>
            <a:off x="4572000" y="1524000"/>
            <a:ext cx="3733800" cy="2473325"/>
          </a:xfrm>
          <a:prstGeom prst="rect">
            <a:avLst/>
          </a:prstGeom>
          <a:noFill/>
        </p:spPr>
      </p:pic>
      <p:pic>
        <p:nvPicPr>
          <p:cNvPr id="10" name="Picture 14" descr="pd_secondhand_smoke_070502_ms"/>
          <p:cNvPicPr>
            <a:picLocks noChangeAspect="1" noChangeArrowheads="1"/>
          </p:cNvPicPr>
          <p:nvPr/>
        </p:nvPicPr>
        <p:blipFill>
          <a:blip r:embed="rId4" cstate="print"/>
          <a:srcRect r="23245"/>
          <a:stretch>
            <a:fillRect/>
          </a:stretch>
        </p:blipFill>
        <p:spPr bwMode="auto">
          <a:xfrm>
            <a:off x="3429000" y="1524000"/>
            <a:ext cx="2632075" cy="2573338"/>
          </a:xfrm>
          <a:prstGeom prst="rect">
            <a:avLst/>
          </a:prstGeom>
          <a:noFill/>
        </p:spPr>
      </p:pic>
      <p:pic>
        <p:nvPicPr>
          <p:cNvPr id="11" name="Picture 10" descr="school_bus_exhaust"/>
          <p:cNvPicPr>
            <a:picLocks noChangeAspect="1" noChangeArrowheads="1"/>
          </p:cNvPicPr>
          <p:nvPr/>
        </p:nvPicPr>
        <p:blipFill>
          <a:blip r:embed="rId5" cstate="print"/>
          <a:srcRect/>
          <a:stretch>
            <a:fillRect/>
          </a:stretch>
        </p:blipFill>
        <p:spPr bwMode="auto">
          <a:xfrm>
            <a:off x="838200" y="1524000"/>
            <a:ext cx="2743200" cy="2536825"/>
          </a:xfrm>
          <a:prstGeom prst="rect">
            <a:avLst/>
          </a:prstGeom>
          <a:noFill/>
        </p:spPr>
      </p:pic>
      <p:pic>
        <p:nvPicPr>
          <p:cNvPr id="12" name="Picture 16" descr="cat2"/>
          <p:cNvPicPr>
            <a:picLocks noChangeAspect="1" noChangeArrowheads="1"/>
          </p:cNvPicPr>
          <p:nvPr/>
        </p:nvPicPr>
        <p:blipFill>
          <a:blip r:embed="rId6" cstate="print"/>
          <a:srcRect/>
          <a:stretch>
            <a:fillRect/>
          </a:stretch>
        </p:blipFill>
        <p:spPr bwMode="auto">
          <a:xfrm>
            <a:off x="838200" y="3986213"/>
            <a:ext cx="2743200" cy="2414587"/>
          </a:xfrm>
          <a:prstGeom prst="rect">
            <a:avLst/>
          </a:prstGeom>
          <a:noFill/>
        </p:spPr>
      </p:pic>
      <p:pic>
        <p:nvPicPr>
          <p:cNvPr id="13" name="Picture 18" descr="cleaning_products"/>
          <p:cNvPicPr>
            <a:picLocks noChangeAspect="1" noChangeArrowheads="1"/>
          </p:cNvPicPr>
          <p:nvPr/>
        </p:nvPicPr>
        <p:blipFill>
          <a:blip r:embed="rId7" cstate="print"/>
          <a:srcRect/>
          <a:stretch>
            <a:fillRect/>
          </a:stretch>
        </p:blipFill>
        <p:spPr bwMode="auto">
          <a:xfrm>
            <a:off x="3581400" y="3962400"/>
            <a:ext cx="2438400" cy="2438400"/>
          </a:xfrm>
          <a:prstGeom prst="rect">
            <a:avLst/>
          </a:prstGeom>
          <a:noFill/>
        </p:spPr>
      </p:pic>
      <p:pic>
        <p:nvPicPr>
          <p:cNvPr id="14" name="Picture 20" descr="boy-breath-cold_article"/>
          <p:cNvPicPr>
            <a:picLocks noChangeAspect="1" noChangeArrowheads="1"/>
          </p:cNvPicPr>
          <p:nvPr/>
        </p:nvPicPr>
        <p:blipFill>
          <a:blip r:embed="rId8" cstate="print"/>
          <a:srcRect t="24214"/>
          <a:stretch>
            <a:fillRect/>
          </a:stretch>
        </p:blipFill>
        <p:spPr bwMode="auto">
          <a:xfrm>
            <a:off x="6019800" y="3968750"/>
            <a:ext cx="2286000" cy="24320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rot="10800000">
            <a:off x="0" y="304800"/>
            <a:ext cx="9144000" cy="1027113"/>
          </a:xfrm>
          <a:prstGeom prst="rect">
            <a:avLst/>
          </a:prstGeom>
          <a:solidFill>
            <a:srgbClr val="33CC33"/>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1800">
              <a:solidFill>
                <a:srgbClr val="FFFFFF"/>
              </a:solidFill>
              <a:latin typeface="Arial" charset="0"/>
            </a:endParaRPr>
          </a:p>
        </p:txBody>
      </p:sp>
      <p:pic>
        <p:nvPicPr>
          <p:cNvPr id="24579" name="Content Placeholder 2" descr="mold.jpg"/>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228600" y="3657600"/>
            <a:ext cx="3944938" cy="2971800"/>
          </a:xfrm>
        </p:spPr>
      </p:pic>
      <p:pic>
        <p:nvPicPr>
          <p:cNvPr id="24580" name="Picture 3" descr="mold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71600"/>
            <a:ext cx="46577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457200"/>
            <a:ext cx="9144000" cy="923925"/>
          </a:xfrm>
          <a:prstGeom prst="rect">
            <a:avLst/>
          </a:prstGeom>
          <a:noFill/>
        </p:spPr>
        <p:txBody>
          <a:bodyPr>
            <a:spAutoFit/>
          </a:bodyPr>
          <a:lstStyle/>
          <a:p>
            <a:pPr algn="ctr">
              <a:defRPr/>
            </a:pPr>
            <a:r>
              <a:rPr lang="en-US" sz="5400" b="1" dirty="0">
                <a:solidFill>
                  <a:prstClr val="black"/>
                </a:solidFill>
                <a:effectLst>
                  <a:outerShdw blurRad="38100" dist="38100" dir="2700000" algn="tl">
                    <a:srgbClr val="000000">
                      <a:alpha val="43137"/>
                    </a:srgbClr>
                  </a:outerShdw>
                </a:effectLst>
                <a:latin typeface="Constantia" pitchFamily="18" charset="0"/>
              </a:rPr>
              <a:t>Mold</a:t>
            </a:r>
          </a:p>
        </p:txBody>
      </p:sp>
      <p:pic>
        <p:nvPicPr>
          <p:cNvPr id="24582" name="Picture 5" descr="shower mo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716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391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3505200" cy="22381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9181" y="1295400"/>
            <a:ext cx="3730278" cy="223816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8" y="3573253"/>
            <a:ext cx="3509008" cy="3284746"/>
          </a:xfrm>
          <a:prstGeom prst="rect">
            <a:avLst/>
          </a:prstGeom>
        </p:spPr>
      </p:pic>
      <p:pic>
        <p:nvPicPr>
          <p:cNvPr id="6" name="Content Placeholder 5"/>
          <p:cNvPicPr>
            <a:picLocks noGrp="1" noChangeAspect="1"/>
          </p:cNvPicPr>
          <p:nvPr>
            <p:ph/>
          </p:nvPr>
        </p:nvPicPr>
        <p:blipFill rotWithShape="1">
          <a:blip r:embed="rId6">
            <a:extLst>
              <a:ext uri="{28A0092B-C50C-407E-A947-70E740481C1C}">
                <a14:useLocalDpi xmlns:a14="http://schemas.microsoft.com/office/drawing/2010/main" val="0"/>
              </a:ext>
            </a:extLst>
          </a:blip>
          <a:srcRect t="8400" r="24000"/>
          <a:stretch/>
        </p:blipFill>
        <p:spPr>
          <a:xfrm>
            <a:off x="5579834" y="3994150"/>
            <a:ext cx="3564166" cy="2863850"/>
          </a:xfr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0109" y="2813049"/>
            <a:ext cx="2809412" cy="2362200"/>
          </a:xfrm>
          <a:prstGeom prst="rect">
            <a:avLst/>
          </a:prstGeom>
        </p:spPr>
      </p:pic>
      <p:sp>
        <p:nvSpPr>
          <p:cNvPr id="25606" name="Rectangle 2"/>
          <p:cNvSpPr>
            <a:spLocks noChangeArrowheads="1"/>
          </p:cNvSpPr>
          <p:nvPr/>
        </p:nvSpPr>
        <p:spPr bwMode="auto">
          <a:xfrm rot="10800000">
            <a:off x="0" y="228600"/>
            <a:ext cx="9144000" cy="1027113"/>
          </a:xfrm>
          <a:prstGeom prst="rect">
            <a:avLst/>
          </a:prstGeom>
          <a:solidFill>
            <a:srgbClr val="33CC33"/>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1800">
              <a:solidFill>
                <a:srgbClr val="FFFFFF"/>
              </a:solidFill>
              <a:latin typeface="Arial" charset="0"/>
            </a:endParaRPr>
          </a:p>
        </p:txBody>
      </p:sp>
      <p:sp>
        <p:nvSpPr>
          <p:cNvPr id="9" name="TextBox 8"/>
          <p:cNvSpPr txBox="1"/>
          <p:nvPr/>
        </p:nvSpPr>
        <p:spPr>
          <a:xfrm>
            <a:off x="0" y="228600"/>
            <a:ext cx="9144000" cy="830263"/>
          </a:xfrm>
          <a:prstGeom prst="rect">
            <a:avLst/>
          </a:prstGeom>
          <a:noFill/>
        </p:spPr>
        <p:txBody>
          <a:bodyPr>
            <a:spAutoFit/>
          </a:bodyPr>
          <a:lstStyle/>
          <a:p>
            <a:pPr algn="ctr">
              <a:defRPr/>
            </a:pPr>
            <a:r>
              <a:rPr lang="en-US" sz="4800" b="1" dirty="0">
                <a:solidFill>
                  <a:prstClr val="black"/>
                </a:solidFill>
                <a:effectLst>
                  <a:outerShdw blurRad="38100" dist="38100" dir="2700000" algn="tl">
                    <a:srgbClr val="000000">
                      <a:alpha val="43137"/>
                    </a:srgbClr>
                  </a:outerShdw>
                </a:effectLst>
                <a:latin typeface="Constantia" pitchFamily="18" charset="0"/>
              </a:rPr>
              <a:t>Furry and Feathered Pets</a:t>
            </a:r>
          </a:p>
        </p:txBody>
      </p:sp>
    </p:spTree>
    <p:extLst>
      <p:ext uri="{BB962C8B-B14F-4D97-AF65-F5344CB8AC3E}">
        <p14:creationId xmlns:p14="http://schemas.microsoft.com/office/powerpoint/2010/main" val="1896149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rot="10800000">
            <a:off x="0" y="304800"/>
            <a:ext cx="9144000" cy="1027113"/>
          </a:xfrm>
          <a:prstGeom prst="rect">
            <a:avLst/>
          </a:prstGeom>
          <a:solidFill>
            <a:srgbClr val="33CC33"/>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1800">
              <a:solidFill>
                <a:srgbClr val="FFFFFF"/>
              </a:solidFill>
              <a:latin typeface="Arial" charset="0"/>
            </a:endParaRPr>
          </a:p>
        </p:txBody>
      </p:sp>
      <p:pic>
        <p:nvPicPr>
          <p:cNvPr id="26627" name="Content Placeholder 6" descr="deer mouse.jpg"/>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228600" y="3581400"/>
            <a:ext cx="4133850" cy="3086100"/>
          </a:xfrm>
        </p:spPr>
      </p:pic>
      <p:pic>
        <p:nvPicPr>
          <p:cNvPr id="26628" name="Picture 7" descr="800px-Rattus_norvegicus-Rochefo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457200"/>
            <a:ext cx="9144000" cy="923925"/>
          </a:xfrm>
          <a:prstGeom prst="rect">
            <a:avLst/>
          </a:prstGeom>
          <a:noFill/>
        </p:spPr>
        <p:txBody>
          <a:bodyPr>
            <a:spAutoFit/>
          </a:bodyPr>
          <a:lstStyle/>
          <a:p>
            <a:pPr algn="ctr">
              <a:defRPr/>
            </a:pPr>
            <a:r>
              <a:rPr lang="en-US" sz="5400" b="1" dirty="0">
                <a:solidFill>
                  <a:prstClr val="black"/>
                </a:solidFill>
                <a:effectLst>
                  <a:outerShdw blurRad="38100" dist="38100" dir="2700000" algn="tl">
                    <a:srgbClr val="000000">
                      <a:alpha val="43137"/>
                    </a:srgbClr>
                  </a:outerShdw>
                </a:effectLst>
                <a:latin typeface="Constantia" pitchFamily="18" charset="0"/>
              </a:rPr>
              <a:t>Rats and Mice</a:t>
            </a:r>
          </a:p>
        </p:txBody>
      </p:sp>
      <p:pic>
        <p:nvPicPr>
          <p:cNvPr id="26630" name="Picture 2" descr="http://4.bp.blogspot.com/-4ZztePwImzc/TxD7dWUyAOI/AAAAAAAABA8/ZR3DGGI6mv8/s400/Disgusting+mice.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447800"/>
            <a:ext cx="28194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697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rot="10800000">
            <a:off x="0" y="304800"/>
            <a:ext cx="9144000" cy="1027113"/>
          </a:xfrm>
          <a:prstGeom prst="rect">
            <a:avLst/>
          </a:prstGeom>
          <a:solidFill>
            <a:srgbClr val="0066FF"/>
          </a:solidFill>
          <a:ln w="9525" algn="in">
            <a:noFill/>
            <a:miter lim="800000"/>
            <a:headEnd/>
            <a:tailEnd/>
          </a:ln>
          <a:effectLst/>
        </p:spPr>
        <p:txBody>
          <a:bodyPr lIns="36576" tIns="36576" rIns="36576" bIns="36576"/>
          <a:lstStyle/>
          <a:p>
            <a:endParaRPr lang="en-US"/>
          </a:p>
        </p:txBody>
      </p:sp>
      <p:sp>
        <p:nvSpPr>
          <p:cNvPr id="2" name="Title 1"/>
          <p:cNvSpPr>
            <a:spLocks noGrp="1"/>
          </p:cNvSpPr>
          <p:nvPr>
            <p:ph type="title"/>
          </p:nvPr>
        </p:nvSpPr>
        <p:spPr/>
        <p:txBody>
          <a:bodyPr/>
          <a:lstStyle/>
          <a:p>
            <a:r>
              <a:rPr lang="en-US" dirty="0" smtClean="0">
                <a:solidFill>
                  <a:schemeClr val="tx1"/>
                </a:solidFill>
                <a:latin typeface="Calibri" pitchFamily="34" charset="0"/>
              </a:rPr>
              <a:t>Anatomy of the Airways</a:t>
            </a:r>
            <a:endParaRPr lang="en-US" dirty="0">
              <a:solidFill>
                <a:schemeClr val="tx1"/>
              </a:solidFill>
              <a:latin typeface="Calibri" pitchFamily="34" charset="0"/>
            </a:endParaRPr>
          </a:p>
        </p:txBody>
      </p:sp>
      <p:pic>
        <p:nvPicPr>
          <p:cNvPr id="6" name="Picture 8" descr="Lung diagram.png"/>
          <p:cNvPicPr>
            <a:picLocks noChangeAspect="1"/>
          </p:cNvPicPr>
          <p:nvPr/>
        </p:nvPicPr>
        <p:blipFill>
          <a:blip r:embed="rId3" cstate="print"/>
          <a:srcRect/>
          <a:stretch>
            <a:fillRect/>
          </a:stretch>
        </p:blipFill>
        <p:spPr bwMode="auto">
          <a:xfrm>
            <a:off x="152400" y="1524000"/>
            <a:ext cx="8305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rot="10800000">
            <a:off x="0" y="304800"/>
            <a:ext cx="9144000" cy="1027113"/>
          </a:xfrm>
          <a:prstGeom prst="rect">
            <a:avLst/>
          </a:prstGeom>
          <a:solidFill>
            <a:srgbClr val="33CC33"/>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1800">
              <a:solidFill>
                <a:srgbClr val="FFFFFF"/>
              </a:solidFill>
              <a:latin typeface="Arial" charset="0"/>
            </a:endParaRPr>
          </a:p>
        </p:txBody>
      </p:sp>
      <p:pic>
        <p:nvPicPr>
          <p:cNvPr id="27651" name="Content Placeholder 8" descr="smog la.jpg"/>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304800" y="3429000"/>
            <a:ext cx="3352800" cy="2166938"/>
          </a:xfrm>
        </p:spPr>
      </p:pic>
      <p:pic>
        <p:nvPicPr>
          <p:cNvPr id="27652" name="Picture 9" descr="wildfi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24000"/>
            <a:ext cx="457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457200"/>
            <a:ext cx="9144000" cy="923925"/>
          </a:xfrm>
          <a:prstGeom prst="rect">
            <a:avLst/>
          </a:prstGeom>
          <a:noFill/>
        </p:spPr>
        <p:txBody>
          <a:bodyPr>
            <a:spAutoFit/>
          </a:bodyPr>
          <a:lstStyle/>
          <a:p>
            <a:pPr algn="ctr">
              <a:defRPr/>
            </a:pPr>
            <a:r>
              <a:rPr lang="en-US" sz="5400" b="1" dirty="0">
                <a:solidFill>
                  <a:prstClr val="black"/>
                </a:solidFill>
                <a:effectLst>
                  <a:outerShdw blurRad="38100" dist="38100" dir="2700000" algn="tl">
                    <a:srgbClr val="000000">
                      <a:alpha val="43137"/>
                    </a:srgbClr>
                  </a:outerShdw>
                </a:effectLst>
                <a:latin typeface="Constantia" pitchFamily="18" charset="0"/>
              </a:rPr>
              <a:t>Outdoor Air Quality</a:t>
            </a:r>
          </a:p>
        </p:txBody>
      </p:sp>
    </p:spTree>
    <p:extLst>
      <p:ext uri="{BB962C8B-B14F-4D97-AF65-F5344CB8AC3E}">
        <p14:creationId xmlns:p14="http://schemas.microsoft.com/office/powerpoint/2010/main" val="3105619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rot="10800000">
            <a:off x="0" y="304800"/>
            <a:ext cx="9144000" cy="1027113"/>
          </a:xfrm>
          <a:prstGeom prst="rect">
            <a:avLst/>
          </a:prstGeom>
          <a:solidFill>
            <a:srgbClr val="33CC33"/>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1800">
              <a:solidFill>
                <a:srgbClr val="FFFFFF"/>
              </a:solidFill>
              <a:latin typeface="Arial" charset="0"/>
            </a:endParaRPr>
          </a:p>
        </p:txBody>
      </p:sp>
      <p:sp>
        <p:nvSpPr>
          <p:cNvPr id="6" name="TextBox 5"/>
          <p:cNvSpPr txBox="1"/>
          <p:nvPr/>
        </p:nvSpPr>
        <p:spPr>
          <a:xfrm>
            <a:off x="0" y="457200"/>
            <a:ext cx="9144000" cy="923925"/>
          </a:xfrm>
          <a:prstGeom prst="rect">
            <a:avLst/>
          </a:prstGeom>
          <a:noFill/>
        </p:spPr>
        <p:txBody>
          <a:bodyPr>
            <a:spAutoFit/>
          </a:bodyPr>
          <a:lstStyle/>
          <a:p>
            <a:pPr algn="ctr">
              <a:defRPr/>
            </a:pPr>
            <a:r>
              <a:rPr lang="en-US" sz="5400" b="1" dirty="0">
                <a:solidFill>
                  <a:prstClr val="black"/>
                </a:solidFill>
                <a:effectLst>
                  <a:outerShdw blurRad="38100" dist="38100" dir="2700000" algn="tl">
                    <a:srgbClr val="000000">
                      <a:alpha val="43137"/>
                    </a:srgbClr>
                  </a:outerShdw>
                </a:effectLst>
                <a:latin typeface="Constantia" pitchFamily="18" charset="0"/>
              </a:rPr>
              <a:t>Indoor Air Quality</a:t>
            </a:r>
          </a:p>
        </p:txBody>
      </p:sp>
      <p:pic>
        <p:nvPicPr>
          <p:cNvPr id="28676" name="Content Placeholder 7" descr="500px-No_Smoking.svg.png"/>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609600" y="1524000"/>
            <a:ext cx="2457450" cy="2457450"/>
          </a:xfrm>
        </p:spPr>
      </p:pic>
      <p:pic>
        <p:nvPicPr>
          <p:cNvPr id="28677" name="Picture 10" descr="tobacco smo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1" descr="smok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987800"/>
            <a:ext cx="1752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3" descr="wood burning stov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9624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39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rot="10800000">
            <a:off x="0" y="304800"/>
            <a:ext cx="9144000" cy="1027113"/>
          </a:xfrm>
          <a:prstGeom prst="rect">
            <a:avLst/>
          </a:prstGeom>
          <a:solidFill>
            <a:srgbClr val="33CC33"/>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1800">
              <a:solidFill>
                <a:srgbClr val="FFFFFF"/>
              </a:solidFill>
              <a:latin typeface="Arial" charset="0"/>
            </a:endParaRPr>
          </a:p>
        </p:txBody>
      </p:sp>
      <p:pic>
        <p:nvPicPr>
          <p:cNvPr id="29699" name="Content Placeholder 6" descr="am_crevice.jpg"/>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304800" y="1600200"/>
            <a:ext cx="5016500" cy="1981200"/>
          </a:xfrm>
        </p:spPr>
      </p:pic>
      <p:sp>
        <p:nvSpPr>
          <p:cNvPr id="6" name="TextBox 5"/>
          <p:cNvSpPr txBox="1"/>
          <p:nvPr/>
        </p:nvSpPr>
        <p:spPr>
          <a:xfrm>
            <a:off x="0" y="457200"/>
            <a:ext cx="9144000" cy="923925"/>
          </a:xfrm>
          <a:prstGeom prst="rect">
            <a:avLst/>
          </a:prstGeom>
          <a:noFill/>
        </p:spPr>
        <p:txBody>
          <a:bodyPr>
            <a:spAutoFit/>
          </a:bodyPr>
          <a:lstStyle/>
          <a:p>
            <a:pPr algn="ctr">
              <a:defRPr/>
            </a:pPr>
            <a:r>
              <a:rPr lang="en-US" sz="5400" b="1" dirty="0">
                <a:solidFill>
                  <a:prstClr val="black"/>
                </a:solidFill>
                <a:effectLst>
                  <a:outerShdw blurRad="38100" dist="38100" dir="2700000" algn="tl">
                    <a:srgbClr val="000000">
                      <a:alpha val="43137"/>
                    </a:srgbClr>
                  </a:outerShdw>
                </a:effectLst>
                <a:latin typeface="Constantia" pitchFamily="18" charset="0"/>
              </a:rPr>
              <a:t>Cockroaches</a:t>
            </a:r>
          </a:p>
        </p:txBody>
      </p:sp>
      <p:pic>
        <p:nvPicPr>
          <p:cNvPr id="29701" name="Picture 2" descr="http://clubs.calvin.edu/chimes/issue_images/105/10/cockroach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86200"/>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275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rot="10800000">
            <a:off x="0" y="304800"/>
            <a:ext cx="9144000" cy="1027113"/>
          </a:xfrm>
          <a:prstGeom prst="rect">
            <a:avLst/>
          </a:prstGeom>
          <a:solidFill>
            <a:srgbClr val="33CC33"/>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1800">
              <a:solidFill>
                <a:srgbClr val="FFFFFF"/>
              </a:solidFill>
              <a:latin typeface="Arial" charset="0"/>
            </a:endParaRPr>
          </a:p>
        </p:txBody>
      </p:sp>
      <p:sp>
        <p:nvSpPr>
          <p:cNvPr id="30723" name="Text Box 3"/>
          <p:cNvSpPr txBox="1">
            <a:spLocks noChangeArrowheads="1"/>
          </p:cNvSpPr>
          <p:nvPr/>
        </p:nvSpPr>
        <p:spPr bwMode="auto">
          <a:xfrm>
            <a:off x="304800" y="5334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endParaRPr lang="en-US" altLang="en-US" sz="2400">
              <a:solidFill>
                <a:srgbClr val="000000"/>
              </a:solidFill>
              <a:latin typeface="Constantia" pitchFamily="18" charset="0"/>
            </a:endParaRPr>
          </a:p>
        </p:txBody>
      </p:sp>
      <p:sp>
        <p:nvSpPr>
          <p:cNvPr id="9220" name="Text Box 4"/>
          <p:cNvSpPr txBox="1">
            <a:spLocks noChangeArrowheads="1"/>
          </p:cNvSpPr>
          <p:nvPr/>
        </p:nvSpPr>
        <p:spPr bwMode="auto">
          <a:xfrm>
            <a:off x="381000" y="533400"/>
            <a:ext cx="8001000" cy="646113"/>
          </a:xfrm>
          <a:prstGeom prst="rect">
            <a:avLst/>
          </a:prstGeom>
          <a:noFill/>
          <a:ln w="9525">
            <a:noFill/>
            <a:miter lim="800000"/>
            <a:headEnd/>
            <a:tailEnd/>
          </a:ln>
          <a:effectLst/>
        </p:spPr>
        <p:txBody>
          <a:bodyPr>
            <a:spAutoFit/>
          </a:bodyPr>
          <a:lstStyle/>
          <a:p>
            <a:pPr algn="ctr">
              <a:spcBef>
                <a:spcPct val="50000"/>
              </a:spcBef>
              <a:defRPr/>
            </a:pPr>
            <a:r>
              <a:rPr lang="en-US" sz="3600" b="1" dirty="0">
                <a:solidFill>
                  <a:prstClr val="black"/>
                </a:solidFill>
                <a:effectLst>
                  <a:outerShdw blurRad="38100" dist="38100" dir="2700000" algn="tl">
                    <a:srgbClr val="000000">
                      <a:alpha val="43137"/>
                    </a:srgbClr>
                  </a:outerShdw>
                </a:effectLst>
                <a:latin typeface="Constantia" pitchFamily="18" charset="0"/>
              </a:rPr>
              <a:t>Dust Mites</a:t>
            </a:r>
          </a:p>
        </p:txBody>
      </p:sp>
      <p:pic>
        <p:nvPicPr>
          <p:cNvPr id="30725" name="Picture 14" descr="house_dust_mite_fi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8989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5" descr="pic_dustmi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667000"/>
            <a:ext cx="40386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572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rot="10800000">
            <a:off x="0" y="304800"/>
            <a:ext cx="9144000" cy="1027113"/>
          </a:xfrm>
          <a:prstGeom prst="rect">
            <a:avLst/>
          </a:prstGeom>
          <a:solidFill>
            <a:srgbClr val="33CC33"/>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1800">
              <a:solidFill>
                <a:srgbClr val="FFFFFF"/>
              </a:solidFill>
              <a:latin typeface="Arial" charset="0"/>
            </a:endParaRPr>
          </a:p>
        </p:txBody>
      </p:sp>
      <p:sp>
        <p:nvSpPr>
          <p:cNvPr id="6" name="TextBox 5"/>
          <p:cNvSpPr txBox="1"/>
          <p:nvPr/>
        </p:nvSpPr>
        <p:spPr>
          <a:xfrm>
            <a:off x="0" y="457200"/>
            <a:ext cx="9144000" cy="923925"/>
          </a:xfrm>
          <a:prstGeom prst="rect">
            <a:avLst/>
          </a:prstGeom>
          <a:noFill/>
        </p:spPr>
        <p:txBody>
          <a:bodyPr>
            <a:spAutoFit/>
          </a:bodyPr>
          <a:lstStyle/>
          <a:p>
            <a:pPr algn="ctr">
              <a:defRPr/>
            </a:pPr>
            <a:r>
              <a:rPr lang="en-US" sz="5400" b="1" dirty="0">
                <a:solidFill>
                  <a:prstClr val="black"/>
                </a:solidFill>
                <a:effectLst>
                  <a:outerShdw blurRad="38100" dist="38100" dir="2700000" algn="tl">
                    <a:srgbClr val="000000">
                      <a:alpha val="43137"/>
                    </a:srgbClr>
                  </a:outerShdw>
                </a:effectLst>
                <a:latin typeface="Constantia" pitchFamily="18" charset="0"/>
              </a:rPr>
              <a:t>Smoking</a:t>
            </a:r>
          </a:p>
        </p:txBody>
      </p:sp>
      <p:sp>
        <p:nvSpPr>
          <p:cNvPr id="31748" name="Content Placeholder 8"/>
          <p:cNvSpPr>
            <a:spLocks noGrp="1"/>
          </p:cNvSpPr>
          <p:nvPr>
            <p:ph/>
          </p:nvPr>
        </p:nvSpPr>
        <p:spPr>
          <a:xfrm>
            <a:off x="457200" y="1371600"/>
            <a:ext cx="8305800" cy="5257800"/>
          </a:xfrm>
        </p:spPr>
        <p:txBody>
          <a:bodyPr>
            <a:normAutofit/>
          </a:bodyPr>
          <a:lstStyle/>
          <a:p>
            <a:pPr eaLnBrk="1" hangingPunct="1">
              <a:buFont typeface="Symbol" panose="05050102010706020507" pitchFamily="18" charset="2"/>
              <a:buChar char="·"/>
            </a:pPr>
            <a:r>
              <a:rPr lang="en-US" altLang="en-US" dirty="0">
                <a:latin typeface="Calibri" pitchFamily="34" charset="0"/>
              </a:rPr>
              <a:t>Cigarette smoking is the leading cause of preventable illness in the US</a:t>
            </a:r>
          </a:p>
          <a:p>
            <a:pPr eaLnBrk="1" hangingPunct="1">
              <a:buFont typeface="Symbol" panose="05050102010706020507" pitchFamily="18" charset="2"/>
              <a:buChar char="·"/>
            </a:pPr>
            <a:r>
              <a:rPr lang="en-US" altLang="en-US" dirty="0">
                <a:latin typeface="Calibri" pitchFamily="34" charset="0"/>
              </a:rPr>
              <a:t>Cigarette smoking causes (in addition to asthma): various cancers, heart disease, stroke, and chronic obstructive pulmonary disease</a:t>
            </a:r>
          </a:p>
          <a:p>
            <a:pPr eaLnBrk="1" hangingPunct="1">
              <a:buFont typeface="Symbol" panose="05050102010706020507" pitchFamily="18" charset="2"/>
              <a:buChar char="·"/>
            </a:pPr>
            <a:r>
              <a:rPr lang="en-US" altLang="en-US" dirty="0">
                <a:latin typeface="Calibri" pitchFamily="34" charset="0"/>
              </a:rPr>
              <a:t>Over 440,000 people die each year in the US from smoking-related disease</a:t>
            </a:r>
          </a:p>
          <a:p>
            <a:pPr eaLnBrk="1" hangingPunct="1">
              <a:buFont typeface="Symbol" panose="05050102010706020507" pitchFamily="18" charset="2"/>
              <a:buChar char="·"/>
            </a:pPr>
            <a:r>
              <a:rPr lang="en-US" altLang="en-US" dirty="0">
                <a:latin typeface="Calibri" pitchFamily="34" charset="0"/>
              </a:rPr>
              <a:t>49,000 of these smoking-related deaths are the result of secondhand smoke exposure</a:t>
            </a:r>
          </a:p>
          <a:p>
            <a:pPr eaLnBrk="1" hangingPunct="1">
              <a:buFont typeface="Symbol" panose="05050102010706020507" pitchFamily="18" charset="2"/>
              <a:buChar char="·"/>
            </a:pPr>
            <a:r>
              <a:rPr lang="en-US" altLang="en-US" dirty="0">
                <a:latin typeface="Calibri" pitchFamily="34" charset="0"/>
              </a:rPr>
              <a:t>If you smoke, quit!</a:t>
            </a:r>
          </a:p>
          <a:p>
            <a:pPr lvl="1" eaLnBrk="1" hangingPunct="1">
              <a:buFont typeface="Symbol" panose="05050102010706020507" pitchFamily="18" charset="2"/>
              <a:buChar char="·"/>
            </a:pPr>
            <a:r>
              <a:rPr lang="en-US" altLang="en-US" sz="2800" dirty="0">
                <a:latin typeface="Calibri" pitchFamily="34" charset="0"/>
              </a:rPr>
              <a:t>Montana </a:t>
            </a:r>
            <a:r>
              <a:rPr lang="en-US" altLang="en-US" sz="2800" dirty="0" err="1">
                <a:latin typeface="Calibri" pitchFamily="34" charset="0"/>
              </a:rPr>
              <a:t>Quitline</a:t>
            </a:r>
            <a:r>
              <a:rPr lang="en-US" altLang="en-US" sz="2800" dirty="0">
                <a:latin typeface="Calibri" pitchFamily="34" charset="0"/>
              </a:rPr>
              <a:t>: 1-800-QUIT-NOW</a:t>
            </a:r>
          </a:p>
        </p:txBody>
      </p:sp>
    </p:spTree>
    <p:extLst>
      <p:ext uri="{BB962C8B-B14F-4D97-AF65-F5344CB8AC3E}">
        <p14:creationId xmlns:p14="http://schemas.microsoft.com/office/powerpoint/2010/main" val="3222150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rot="10800000">
            <a:off x="0" y="304800"/>
            <a:ext cx="9144000" cy="1027113"/>
          </a:xfrm>
          <a:prstGeom prst="rect">
            <a:avLst/>
          </a:prstGeom>
          <a:solidFill>
            <a:srgbClr val="33CC33"/>
          </a:solidFill>
          <a:ln w="9525" algn="in">
            <a:noFill/>
            <a:miter lim="800000"/>
            <a:headEnd/>
            <a:tailEnd/>
          </a:ln>
          <a:effectLst/>
        </p:spPr>
        <p:txBody>
          <a:bodyPr lIns="36576" tIns="36576" rIns="36576" bIns="36576"/>
          <a:lstStyle/>
          <a:p>
            <a:endParaRPr lang="en-US"/>
          </a:p>
        </p:txBody>
      </p:sp>
      <p:sp>
        <p:nvSpPr>
          <p:cNvPr id="9219" name="Text Box 3"/>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9220" name="Text Box 4"/>
          <p:cNvSpPr txBox="1">
            <a:spLocks noChangeArrowheads="1"/>
          </p:cNvSpPr>
          <p:nvPr/>
        </p:nvSpPr>
        <p:spPr bwMode="auto">
          <a:xfrm>
            <a:off x="0" y="619780"/>
            <a:ext cx="9144000" cy="523220"/>
          </a:xfrm>
          <a:prstGeom prst="rect">
            <a:avLst/>
          </a:prstGeom>
          <a:noFill/>
          <a:ln w="9525">
            <a:noFill/>
            <a:miter lim="800000"/>
            <a:headEnd/>
            <a:tailEnd/>
          </a:ln>
          <a:effectLst/>
        </p:spPr>
        <p:txBody>
          <a:bodyPr wrap="square">
            <a:spAutoFit/>
          </a:bodyPr>
          <a:lstStyle/>
          <a:p>
            <a:pPr>
              <a:spcBef>
                <a:spcPct val="50000"/>
              </a:spcBef>
            </a:pPr>
            <a:r>
              <a:rPr lang="en-US" sz="2800" b="1" dirty="0">
                <a:solidFill>
                  <a:schemeClr val="bg1"/>
                </a:solidFill>
                <a:effectLst>
                  <a:outerShdw blurRad="38100" dist="38100" dir="2700000" algn="tl">
                    <a:srgbClr val="000000">
                      <a:alpha val="43137"/>
                    </a:srgbClr>
                  </a:outerShdw>
                </a:effectLst>
                <a:latin typeface="Calibri" pitchFamily="34" charset="0"/>
              </a:rPr>
              <a:t>Step 4: Identify and reduce common asthma triggers</a:t>
            </a:r>
          </a:p>
        </p:txBody>
      </p:sp>
      <p:pic>
        <p:nvPicPr>
          <p:cNvPr id="9225" name="Picture 9" descr="MPj03997650000[1]"/>
          <p:cNvPicPr>
            <a:picLocks noChangeAspect="1" noChangeArrowheads="1"/>
          </p:cNvPicPr>
          <p:nvPr/>
        </p:nvPicPr>
        <p:blipFill>
          <a:blip r:embed="rId3" cstate="print"/>
          <a:srcRect l="7031" r="9375"/>
          <a:stretch>
            <a:fillRect/>
          </a:stretch>
        </p:blipFill>
        <p:spPr bwMode="auto">
          <a:xfrm>
            <a:off x="6553200" y="4800600"/>
            <a:ext cx="2362200" cy="1600200"/>
          </a:xfrm>
          <a:prstGeom prst="rect">
            <a:avLst/>
          </a:prstGeom>
          <a:noFill/>
          <a:ln w="9525" algn="in">
            <a:noFill/>
            <a:miter lim="800000"/>
            <a:headEnd/>
            <a:tailEnd/>
          </a:ln>
          <a:effectLst/>
        </p:spPr>
      </p:pic>
      <p:sp>
        <p:nvSpPr>
          <p:cNvPr id="6" name="Rectangle 5"/>
          <p:cNvSpPr/>
          <p:nvPr/>
        </p:nvSpPr>
        <p:spPr>
          <a:xfrm>
            <a:off x="838200" y="1676400"/>
            <a:ext cx="5715000" cy="4832092"/>
          </a:xfrm>
          <a:prstGeom prst="rect">
            <a:avLst/>
          </a:prstGeom>
        </p:spPr>
        <p:txBody>
          <a:bodyPr wrap="square">
            <a:spAutoFit/>
          </a:bodyPr>
          <a:lstStyle/>
          <a:p>
            <a:pPr marL="342900" indent="-342900">
              <a:buFontTx/>
              <a:buChar char="•"/>
            </a:pPr>
            <a:r>
              <a:rPr lang="en-US" sz="2800" dirty="0" smtClean="0">
                <a:latin typeface="Calibri" pitchFamily="34" charset="0"/>
              </a:rPr>
              <a:t>Asthma triggers in the school environment can exacerbate a child’s asthma</a:t>
            </a:r>
          </a:p>
          <a:p>
            <a:pPr marL="342900" indent="-342900">
              <a:buFontTx/>
              <a:buChar char="•"/>
            </a:pPr>
            <a:r>
              <a:rPr lang="en-US" sz="2800" dirty="0" smtClean="0">
                <a:latin typeface="Calibri" pitchFamily="34" charset="0"/>
              </a:rPr>
              <a:t>Simple steps can be taken to reduce common triggers (page 14)</a:t>
            </a:r>
          </a:p>
          <a:p>
            <a:pPr marL="342900" indent="-342900">
              <a:buFontTx/>
              <a:buChar char="•"/>
            </a:pPr>
            <a:r>
              <a:rPr lang="en-US" sz="2800" dirty="0" smtClean="0">
                <a:latin typeface="Calibri" pitchFamily="34" charset="0"/>
              </a:rPr>
              <a:t>School policies such as the elimination of school bus idling, creating a comprehensive tobacco free school, and practicing integrated pest management can reduce asthma triggers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rot="10800000">
            <a:off x="0" y="304800"/>
            <a:ext cx="9144000" cy="1027113"/>
          </a:xfrm>
          <a:prstGeom prst="rect">
            <a:avLst/>
          </a:prstGeom>
          <a:solidFill>
            <a:srgbClr val="33CC33"/>
          </a:solidFill>
          <a:ln w="9525" algn="in">
            <a:noFill/>
            <a:miter lim="800000"/>
            <a:headEnd/>
            <a:tailEnd/>
          </a:ln>
          <a:effectLst/>
        </p:spPr>
        <p:txBody>
          <a:bodyPr lIns="36576" tIns="36576" rIns="36576" bIns="36576"/>
          <a:lstStyle/>
          <a:p>
            <a:endParaRPr lang="en-US"/>
          </a:p>
        </p:txBody>
      </p:sp>
      <p:sp>
        <p:nvSpPr>
          <p:cNvPr id="2" name="Title 1"/>
          <p:cNvSpPr>
            <a:spLocks noGrp="1"/>
          </p:cNvSpPr>
          <p:nvPr>
            <p:ph type="title"/>
          </p:nvPr>
        </p:nvSpPr>
        <p:spPr/>
        <p:txBody>
          <a:bodyPr/>
          <a:lstStyle/>
          <a:p>
            <a:r>
              <a:rPr lang="en-US" dirty="0" smtClean="0">
                <a:solidFill>
                  <a:schemeClr val="bg1"/>
                </a:solidFill>
                <a:latin typeface="Calibri" pitchFamily="34" charset="0"/>
              </a:rPr>
              <a:t>How is Our School Doing?</a:t>
            </a:r>
            <a:endParaRPr lang="en-US" dirty="0">
              <a:solidFill>
                <a:schemeClr val="bg1"/>
              </a:solidFill>
              <a:latin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Add information here specific to your school</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p>
          <a:p>
            <a:endParaRPr lang="en-US" dirty="0"/>
          </a:p>
        </p:txBody>
      </p:sp>
      <p:pic>
        <p:nvPicPr>
          <p:cNvPr id="5" name="Picture 4" descr="600px-Circle-question.svg.png"/>
          <p:cNvPicPr>
            <a:picLocks noChangeAspect="1"/>
          </p:cNvPicPr>
          <p:nvPr/>
        </p:nvPicPr>
        <p:blipFill>
          <a:blip r:embed="rId3" cstate="print"/>
          <a:stretch>
            <a:fillRect/>
          </a:stretch>
        </p:blipFill>
        <p:spPr>
          <a:xfrm>
            <a:off x="6934200" y="4648200"/>
            <a:ext cx="1790700" cy="17907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rot="10800000">
            <a:off x="0" y="304800"/>
            <a:ext cx="9144000" cy="1027113"/>
          </a:xfrm>
          <a:prstGeom prst="rect">
            <a:avLst/>
          </a:prstGeom>
          <a:solidFill>
            <a:srgbClr val="0066FF"/>
          </a:solidFill>
          <a:ln w="9525" algn="in">
            <a:noFill/>
            <a:miter lim="800000"/>
            <a:headEnd/>
            <a:tailEnd/>
          </a:ln>
          <a:effectLst/>
        </p:spPr>
        <p:txBody>
          <a:bodyPr lIns="36576" tIns="36576" rIns="36576" bIns="36576"/>
          <a:lstStyle/>
          <a:p>
            <a:endParaRPr lang="en-US"/>
          </a:p>
        </p:txBody>
      </p:sp>
      <p:sp>
        <p:nvSpPr>
          <p:cNvPr id="10243" name="Text Box 3"/>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10244" name="Text Box 4"/>
          <p:cNvSpPr txBox="1">
            <a:spLocks noChangeArrowheads="1"/>
          </p:cNvSpPr>
          <p:nvPr/>
        </p:nvSpPr>
        <p:spPr bwMode="auto">
          <a:xfrm>
            <a:off x="457200" y="294382"/>
            <a:ext cx="7620000" cy="1077218"/>
          </a:xfrm>
          <a:prstGeom prst="rect">
            <a:avLst/>
          </a:prstGeom>
          <a:noFill/>
          <a:ln w="9525">
            <a:noFill/>
            <a:miter lim="800000"/>
            <a:headEnd/>
            <a:tailEnd/>
          </a:ln>
          <a:effectLst/>
        </p:spPr>
        <p:txBody>
          <a:bodyPr>
            <a:spAutoFit/>
          </a:bodyPr>
          <a:lstStyle/>
          <a:p>
            <a:pPr>
              <a:spcBef>
                <a:spcPct val="50000"/>
              </a:spcBef>
            </a:pPr>
            <a:r>
              <a:rPr lang="en-US" sz="3200" b="1" dirty="0">
                <a:solidFill>
                  <a:schemeClr val="bg1"/>
                </a:solidFill>
                <a:effectLst>
                  <a:outerShdw blurRad="38100" dist="38100" dir="2700000" algn="tl">
                    <a:srgbClr val="000000">
                      <a:alpha val="43137"/>
                    </a:srgbClr>
                  </a:outerShdw>
                </a:effectLst>
                <a:latin typeface="Calibri" pitchFamily="34" charset="0"/>
              </a:rPr>
              <a:t>Step 5: Enable students with asthma to participate in school activities</a:t>
            </a:r>
          </a:p>
        </p:txBody>
      </p:sp>
      <p:pic>
        <p:nvPicPr>
          <p:cNvPr id="6" name="Picture 10" descr="Gretzky_1997_Corrected.jpg"/>
          <p:cNvPicPr>
            <a:picLocks noChangeAspect="1"/>
          </p:cNvPicPr>
          <p:nvPr/>
        </p:nvPicPr>
        <p:blipFill>
          <a:blip r:embed="rId3" cstate="print"/>
          <a:srcRect/>
          <a:stretch>
            <a:fillRect/>
          </a:stretch>
        </p:blipFill>
        <p:spPr bwMode="auto">
          <a:xfrm>
            <a:off x="152400" y="1371600"/>
            <a:ext cx="2667000" cy="2209800"/>
          </a:xfrm>
          <a:prstGeom prst="rect">
            <a:avLst/>
          </a:prstGeom>
          <a:noFill/>
          <a:ln w="9525">
            <a:noFill/>
            <a:miter lim="800000"/>
            <a:headEnd/>
            <a:tailEnd/>
          </a:ln>
        </p:spPr>
      </p:pic>
      <p:pic>
        <p:nvPicPr>
          <p:cNvPr id="7" name="Picture 11" descr="423px-Sports_cross_country.jpg"/>
          <p:cNvPicPr>
            <a:picLocks noChangeAspect="1"/>
          </p:cNvPicPr>
          <p:nvPr/>
        </p:nvPicPr>
        <p:blipFill>
          <a:blip r:embed="rId4" cstate="print"/>
          <a:srcRect/>
          <a:stretch>
            <a:fillRect/>
          </a:stretch>
        </p:blipFill>
        <p:spPr bwMode="auto">
          <a:xfrm>
            <a:off x="3505200" y="3429000"/>
            <a:ext cx="2438400" cy="2209800"/>
          </a:xfrm>
          <a:prstGeom prst="rect">
            <a:avLst/>
          </a:prstGeom>
          <a:noFill/>
          <a:ln w="9525">
            <a:noFill/>
            <a:miter lim="800000"/>
            <a:headEnd/>
            <a:tailEnd/>
          </a:ln>
        </p:spPr>
      </p:pic>
      <p:pic>
        <p:nvPicPr>
          <p:cNvPr id="8" name="Picture 2" descr="http://ehswebs.itgo.com/images/emmitt_smith_titl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512888"/>
            <a:ext cx="247491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cdn.bleacherreport.net/images_root/slides/photos/000/290/057/PRb_05_henin_110_aeltc_m_hangst_display_image.jpg?1278596047">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050" y="3914775"/>
            <a:ext cx="198437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www.hawaiimagazine.com/images/content/David_Beckham_play_Honolulu/Beckham.bmp">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0663" y="3911600"/>
            <a:ext cx="19812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457200"/>
            <a:ext cx="9144000" cy="762000"/>
          </a:xfrm>
          <a:prstGeom prst="rect">
            <a:avLst/>
          </a:prstGeom>
          <a:solidFill>
            <a:srgbClr val="3366FF"/>
          </a:solidFill>
          <a:ln w="9525">
            <a:solidFill>
              <a:srgbClr val="0000FF"/>
            </a:solidFill>
            <a:miter lim="800000"/>
            <a:headEnd/>
            <a:tailEnd/>
          </a:ln>
        </p:spPr>
        <p:txBody>
          <a:bodyPr wrap="none" anchor="ctr"/>
          <a:lstStyle/>
          <a:p>
            <a:endParaRPr lang="en-US"/>
          </a:p>
        </p:txBody>
      </p:sp>
      <p:sp>
        <p:nvSpPr>
          <p:cNvPr id="15363" name="Rectangle 3"/>
          <p:cNvSpPr>
            <a:spLocks noGrp="1" noChangeArrowheads="1"/>
          </p:cNvSpPr>
          <p:nvPr>
            <p:ph type="title"/>
          </p:nvPr>
        </p:nvSpPr>
        <p:spPr>
          <a:xfrm>
            <a:off x="533400" y="304800"/>
            <a:ext cx="8229600" cy="1143000"/>
          </a:xfrm>
        </p:spPr>
        <p:txBody>
          <a:bodyPr/>
          <a:lstStyle/>
          <a:p>
            <a:pPr fontAlgn="auto">
              <a:spcAft>
                <a:spcPts val="0"/>
              </a:spcAft>
              <a:defRPr/>
            </a:pPr>
            <a:r>
              <a:rPr lang="en-US" sz="4000" dirty="0" smtClean="0">
                <a:solidFill>
                  <a:schemeClr val="bg1"/>
                </a:solidFill>
                <a:latin typeface="Calibri" pitchFamily="34" charset="0"/>
              </a:rPr>
              <a:t>Exercise-Induced Asthma</a:t>
            </a:r>
          </a:p>
        </p:txBody>
      </p:sp>
      <p:sp>
        <p:nvSpPr>
          <p:cNvPr id="17412" name="Rectangle 6"/>
          <p:cNvSpPr>
            <a:spLocks noGrp="1" noChangeArrowheads="1"/>
          </p:cNvSpPr>
          <p:nvPr>
            <p:ph idx="1"/>
          </p:nvPr>
        </p:nvSpPr>
        <p:spPr>
          <a:xfrm>
            <a:off x="533400" y="1524000"/>
            <a:ext cx="7924800" cy="4525962"/>
          </a:xfrm>
        </p:spPr>
        <p:txBody>
          <a:bodyPr>
            <a:normAutofit/>
          </a:bodyPr>
          <a:lstStyle/>
          <a:p>
            <a:pPr>
              <a:lnSpc>
                <a:spcPct val="90000"/>
              </a:lnSpc>
              <a:buFont typeface="Arial" pitchFamily="34" charset="0"/>
              <a:buChar char="•"/>
            </a:pPr>
            <a:r>
              <a:rPr lang="en-US" dirty="0" smtClean="0">
                <a:latin typeface="Calibri" pitchFamily="34" charset="0"/>
              </a:rPr>
              <a:t>Around 90% of people with asthma have their symptoms worsened by exercise</a:t>
            </a:r>
          </a:p>
          <a:p>
            <a:pPr>
              <a:lnSpc>
                <a:spcPct val="90000"/>
              </a:lnSpc>
              <a:buFont typeface="Arial" pitchFamily="34" charset="0"/>
              <a:buChar char="•"/>
            </a:pPr>
            <a:r>
              <a:rPr lang="en-US" dirty="0" smtClean="0">
                <a:latin typeface="Calibri" pitchFamily="34" charset="0"/>
              </a:rPr>
              <a:t>The symptoms are the same as with all asthma attacks</a:t>
            </a:r>
          </a:p>
          <a:p>
            <a:pPr>
              <a:lnSpc>
                <a:spcPct val="90000"/>
              </a:lnSpc>
              <a:buFont typeface="Arial" pitchFamily="34" charset="0"/>
              <a:buChar char="•"/>
            </a:pPr>
            <a:r>
              <a:rPr lang="en-US" dirty="0" smtClean="0">
                <a:latin typeface="Calibri" pitchFamily="34" charset="0"/>
              </a:rPr>
              <a:t>Symptoms may begin during exercise and can be worse five to ten minutes after exercise</a:t>
            </a:r>
          </a:p>
          <a:p>
            <a:pPr>
              <a:lnSpc>
                <a:spcPct val="90000"/>
              </a:lnSpc>
              <a:buFont typeface="Arial" pitchFamily="34" charset="0"/>
              <a:buChar char="•"/>
            </a:pPr>
            <a:r>
              <a:rPr lang="en-US" dirty="0" smtClean="0">
                <a:latin typeface="Calibri" pitchFamily="34" charset="0"/>
              </a:rPr>
              <a:t>Symptoms can spontaneously resolve 20-60 minutes after starting, but may persist for a longer time period</a:t>
            </a:r>
          </a:p>
          <a:p>
            <a:pPr>
              <a:lnSpc>
                <a:spcPct val="90000"/>
              </a:lnSpc>
            </a:pPr>
            <a:endParaRPr lang="en-US" dirty="0" smtClean="0">
              <a:latin typeface="Constantia" pitchFamily="18" charset="0"/>
            </a:endParaRPr>
          </a:p>
        </p:txBody>
      </p:sp>
      <p:pic>
        <p:nvPicPr>
          <p:cNvPr id="17415" name="Picture 10" descr="MPj04385230000[1]"/>
          <p:cNvPicPr>
            <a:picLocks noChangeAspect="1" noChangeArrowheads="1"/>
          </p:cNvPicPr>
          <p:nvPr/>
        </p:nvPicPr>
        <p:blipFill>
          <a:blip r:embed="rId3" cstate="print"/>
          <a:srcRect/>
          <a:stretch>
            <a:fillRect/>
          </a:stretch>
        </p:blipFill>
        <p:spPr bwMode="auto">
          <a:xfrm>
            <a:off x="6248400" y="5105400"/>
            <a:ext cx="2286000" cy="14437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rot="10800000">
            <a:off x="0" y="304800"/>
            <a:ext cx="9144000" cy="1027113"/>
          </a:xfrm>
          <a:prstGeom prst="rect">
            <a:avLst/>
          </a:prstGeom>
          <a:solidFill>
            <a:srgbClr val="0066FF"/>
          </a:solidFill>
          <a:ln w="9525" algn="in">
            <a:noFill/>
            <a:miter lim="800000"/>
            <a:headEnd/>
            <a:tailEnd/>
          </a:ln>
          <a:effectLst/>
        </p:spPr>
        <p:txBody>
          <a:bodyPr lIns="36576" tIns="36576" rIns="36576" bIns="36576"/>
          <a:lstStyle/>
          <a:p>
            <a:endParaRPr lang="en-US"/>
          </a:p>
        </p:txBody>
      </p:sp>
      <p:sp>
        <p:nvSpPr>
          <p:cNvPr id="10243" name="Text Box 3"/>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10244" name="Text Box 4"/>
          <p:cNvSpPr txBox="1">
            <a:spLocks noChangeArrowheads="1"/>
          </p:cNvSpPr>
          <p:nvPr/>
        </p:nvSpPr>
        <p:spPr bwMode="auto">
          <a:xfrm>
            <a:off x="457200" y="294382"/>
            <a:ext cx="7620000" cy="1077218"/>
          </a:xfrm>
          <a:prstGeom prst="rect">
            <a:avLst/>
          </a:prstGeom>
          <a:noFill/>
          <a:ln w="9525">
            <a:noFill/>
            <a:miter lim="800000"/>
            <a:headEnd/>
            <a:tailEnd/>
          </a:ln>
          <a:effectLst/>
        </p:spPr>
        <p:txBody>
          <a:bodyPr>
            <a:spAutoFit/>
          </a:bodyPr>
          <a:lstStyle/>
          <a:p>
            <a:pPr>
              <a:spcBef>
                <a:spcPct val="50000"/>
              </a:spcBef>
            </a:pPr>
            <a:r>
              <a:rPr lang="en-US" sz="3200" b="1" dirty="0">
                <a:solidFill>
                  <a:schemeClr val="bg1"/>
                </a:solidFill>
                <a:effectLst>
                  <a:outerShdw blurRad="38100" dist="38100" dir="2700000" algn="tl">
                    <a:srgbClr val="000000">
                      <a:alpha val="43137"/>
                    </a:srgbClr>
                  </a:outerShdw>
                </a:effectLst>
                <a:latin typeface="Calibri" pitchFamily="34" charset="0"/>
              </a:rPr>
              <a:t>Step 5: Enable students with asthma to participate in school activities</a:t>
            </a:r>
          </a:p>
        </p:txBody>
      </p:sp>
      <p:sp>
        <p:nvSpPr>
          <p:cNvPr id="10245" name="Text Box 5"/>
          <p:cNvSpPr txBox="1">
            <a:spLocks noChangeArrowheads="1"/>
          </p:cNvSpPr>
          <p:nvPr/>
        </p:nvSpPr>
        <p:spPr bwMode="auto">
          <a:xfrm>
            <a:off x="304800" y="1752600"/>
            <a:ext cx="8382000" cy="7486650"/>
          </a:xfrm>
          <a:prstGeom prst="rect">
            <a:avLst/>
          </a:prstGeom>
          <a:noFill/>
          <a:ln w="9525" algn="in">
            <a:noFill/>
            <a:miter lim="800000"/>
            <a:headEnd/>
            <a:tailEnd/>
          </a:ln>
          <a:effectLst/>
        </p:spPr>
        <p:txBody>
          <a:bodyPr lIns="36576" tIns="36576" rIns="36576" bIns="36576"/>
          <a:lstStyle/>
          <a:p>
            <a:pPr marL="342900" indent="-342900">
              <a:buFontTx/>
              <a:buChar char="•"/>
            </a:pPr>
            <a:r>
              <a:rPr lang="en-US" sz="2800" dirty="0">
                <a:latin typeface="Calibri" pitchFamily="34" charset="0"/>
              </a:rPr>
              <a:t>Students with </a:t>
            </a:r>
            <a:r>
              <a:rPr lang="en-US" sz="2800" dirty="0" smtClean="0">
                <a:latin typeface="Calibri" pitchFamily="34" charset="0"/>
              </a:rPr>
              <a:t>well-controlled </a:t>
            </a:r>
            <a:r>
              <a:rPr lang="en-US" sz="2800" dirty="0">
                <a:latin typeface="Calibri" pitchFamily="34" charset="0"/>
              </a:rPr>
              <a:t>asthma should be able to participate fully in school </a:t>
            </a:r>
            <a:r>
              <a:rPr lang="en-US" sz="2800" dirty="0" smtClean="0">
                <a:latin typeface="Calibri" pitchFamily="34" charset="0"/>
              </a:rPr>
              <a:t>activities</a:t>
            </a:r>
            <a:endParaRPr lang="en-US" sz="2800" dirty="0">
              <a:latin typeface="Calibri" pitchFamily="34" charset="0"/>
            </a:endParaRPr>
          </a:p>
          <a:p>
            <a:pPr marL="342900" indent="-342900">
              <a:spcBef>
                <a:spcPts val="100"/>
              </a:spcBef>
              <a:spcAft>
                <a:spcPts val="100"/>
              </a:spcAft>
              <a:buFontTx/>
              <a:buChar char="•"/>
            </a:pPr>
            <a:r>
              <a:rPr lang="en-US" sz="2800" dirty="0" smtClean="0">
                <a:latin typeface="Calibri" pitchFamily="34" charset="0"/>
              </a:rPr>
              <a:t>As necessary, modify activities for children with asthma symptoms</a:t>
            </a:r>
          </a:p>
          <a:p>
            <a:pPr marL="342900" indent="-342900">
              <a:spcBef>
                <a:spcPts val="100"/>
              </a:spcBef>
              <a:spcAft>
                <a:spcPts val="100"/>
              </a:spcAft>
              <a:buFontTx/>
              <a:buChar char="•"/>
            </a:pPr>
            <a:r>
              <a:rPr lang="en-US" sz="2800" dirty="0" smtClean="0">
                <a:latin typeface="Calibri" pitchFamily="34" charset="0"/>
              </a:rPr>
              <a:t>Allow students to pre-treat their asthma with quick-relief medications several minutes before exercising</a:t>
            </a:r>
          </a:p>
          <a:p>
            <a:pPr marL="342900" indent="-342900">
              <a:spcBef>
                <a:spcPts val="100"/>
              </a:spcBef>
              <a:spcAft>
                <a:spcPts val="100"/>
              </a:spcAft>
              <a:buFontTx/>
              <a:buChar char="•"/>
            </a:pPr>
            <a:r>
              <a:rPr lang="en-US" sz="2800" dirty="0" smtClean="0">
                <a:latin typeface="Calibri" pitchFamily="34" charset="0"/>
              </a:rPr>
              <a:t>Educate coaches about asthma and its relationship to exercise: www.winningwithasthma.org</a:t>
            </a:r>
            <a:endParaRPr lang="en-US" sz="2800" dirty="0">
              <a:latin typeface="Calibri" pitchFamily="34" charset="0"/>
            </a:endParaRPr>
          </a:p>
          <a:p>
            <a:pPr marL="342900" indent="-342900">
              <a:spcBef>
                <a:spcPts val="100"/>
              </a:spcBef>
              <a:spcAft>
                <a:spcPts val="100"/>
              </a:spcAft>
            </a:pPr>
            <a:endParaRPr lang="en-US" sz="2000" dirty="0">
              <a:solidFill>
                <a:schemeClr val="bg1"/>
              </a:solidFill>
              <a:latin typeface="Constantia" pitchFamily="18" charset="0"/>
            </a:endParaRPr>
          </a:p>
        </p:txBody>
      </p:sp>
      <p:pic>
        <p:nvPicPr>
          <p:cNvPr id="10249" name="Picture 9" descr="MPj04221570000[1]"/>
          <p:cNvPicPr>
            <a:picLocks noChangeAspect="1" noChangeArrowheads="1"/>
          </p:cNvPicPr>
          <p:nvPr/>
        </p:nvPicPr>
        <p:blipFill>
          <a:blip r:embed="rId3" cstate="print"/>
          <a:srcRect/>
          <a:stretch>
            <a:fillRect/>
          </a:stretch>
        </p:blipFill>
        <p:spPr bwMode="auto">
          <a:xfrm>
            <a:off x="7086600" y="5029200"/>
            <a:ext cx="1600200" cy="16002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rot="10800000">
            <a:off x="0" y="304800"/>
            <a:ext cx="9144000" cy="1027113"/>
          </a:xfrm>
          <a:prstGeom prst="rect">
            <a:avLst/>
          </a:prstGeom>
          <a:solidFill>
            <a:srgbClr val="0066FF"/>
          </a:solidFill>
          <a:ln w="9525" algn="in">
            <a:noFill/>
            <a:miter lim="800000"/>
            <a:headEnd/>
            <a:tailEnd/>
          </a:ln>
          <a:effectLst/>
        </p:spPr>
        <p:txBody>
          <a:bodyPr lIns="36576" tIns="36576" rIns="36576" bIns="36576"/>
          <a:lstStyle/>
          <a:p>
            <a:endParaRPr lang="en-US"/>
          </a:p>
        </p:txBody>
      </p:sp>
      <p:sp>
        <p:nvSpPr>
          <p:cNvPr id="2" name="Title 1"/>
          <p:cNvSpPr>
            <a:spLocks noGrp="1"/>
          </p:cNvSpPr>
          <p:nvPr>
            <p:ph type="title"/>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Calibri" pitchFamily="34" charset="0"/>
              </a:rPr>
              <a:t>The Airways in an Asthma Attack</a:t>
            </a:r>
            <a:endParaRPr lang="en-US" dirty="0">
              <a:solidFill>
                <a:schemeClr val="tx1"/>
              </a:solidFill>
              <a:effectLst>
                <a:outerShdw blurRad="38100" dist="38100" dir="2700000" algn="tl">
                  <a:srgbClr val="000000">
                    <a:alpha val="43137"/>
                  </a:srgbClr>
                </a:outerShdw>
              </a:effectLst>
              <a:latin typeface="Calibri" pitchFamily="34" charset="0"/>
            </a:endParaRPr>
          </a:p>
        </p:txBody>
      </p:sp>
      <p:pic>
        <p:nvPicPr>
          <p:cNvPr id="5" name="Picture 4" descr="asthma.jpg"/>
          <p:cNvPicPr>
            <a:picLocks noChangeAspect="1"/>
          </p:cNvPicPr>
          <p:nvPr/>
        </p:nvPicPr>
        <p:blipFill>
          <a:blip r:embed="rId3" cstate="print"/>
          <a:stretch>
            <a:fillRect/>
          </a:stretch>
        </p:blipFill>
        <p:spPr>
          <a:xfrm>
            <a:off x="838200" y="1524000"/>
            <a:ext cx="7468810" cy="51054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57200"/>
            <a:ext cx="8915400" cy="762000"/>
          </a:xfrm>
          <a:prstGeom prst="rect">
            <a:avLst/>
          </a:prstGeom>
          <a:solidFill>
            <a:srgbClr val="3366FF"/>
          </a:solidFill>
          <a:ln w="9525">
            <a:solidFill>
              <a:srgbClr val="0000FF"/>
            </a:solidFill>
            <a:miter lim="800000"/>
            <a:headEnd/>
            <a:tailEnd/>
          </a:ln>
        </p:spPr>
        <p:txBody>
          <a:bodyPr wrap="none" anchor="ctr"/>
          <a:lstStyle/>
          <a:p>
            <a:endParaRPr lang="en-US"/>
          </a:p>
        </p:txBody>
      </p:sp>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latin typeface="Calibri" pitchFamily="34" charset="0"/>
              </a:rPr>
              <a:t>How is Our School Doing?</a:t>
            </a:r>
            <a:endParaRPr lang="en-US" dirty="0">
              <a:solidFill>
                <a:schemeClr val="bg1"/>
              </a:solidFill>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Add information here specific to your school</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p>
          <a:p>
            <a:pPr>
              <a:buNone/>
            </a:pPr>
            <a:endParaRPr lang="en-US" dirty="0" smtClean="0"/>
          </a:p>
          <a:p>
            <a:endParaRPr lang="en-US" dirty="0"/>
          </a:p>
        </p:txBody>
      </p:sp>
      <p:pic>
        <p:nvPicPr>
          <p:cNvPr id="5" name="Picture 4" descr="600px-Circle-question.svg.png"/>
          <p:cNvPicPr>
            <a:picLocks noChangeAspect="1"/>
          </p:cNvPicPr>
          <p:nvPr/>
        </p:nvPicPr>
        <p:blipFill>
          <a:blip r:embed="rId3" cstate="print"/>
          <a:stretch>
            <a:fillRect/>
          </a:stretch>
        </p:blipFill>
        <p:spPr>
          <a:xfrm>
            <a:off x="6934200" y="4648200"/>
            <a:ext cx="1790700" cy="17907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rot="10800000">
            <a:off x="0" y="304800"/>
            <a:ext cx="9144000" cy="1027113"/>
          </a:xfrm>
          <a:prstGeom prst="rect">
            <a:avLst/>
          </a:prstGeom>
          <a:solidFill>
            <a:srgbClr val="9933FF"/>
          </a:solidFill>
          <a:ln w="9525" algn="in">
            <a:noFill/>
            <a:miter lim="800000"/>
            <a:headEnd/>
            <a:tailEnd/>
          </a:ln>
          <a:effectLst/>
        </p:spPr>
        <p:txBody>
          <a:bodyPr lIns="36576" tIns="36576" rIns="36576" bIns="36576"/>
          <a:lstStyle/>
          <a:p>
            <a:endParaRPr lang="en-US"/>
          </a:p>
        </p:txBody>
      </p:sp>
      <p:sp>
        <p:nvSpPr>
          <p:cNvPr id="11267" name="Text Box 3"/>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11268" name="Text Box 4"/>
          <p:cNvSpPr txBox="1">
            <a:spLocks noChangeArrowheads="1"/>
          </p:cNvSpPr>
          <p:nvPr/>
        </p:nvSpPr>
        <p:spPr bwMode="auto">
          <a:xfrm>
            <a:off x="457200" y="396875"/>
            <a:ext cx="7620000" cy="1107996"/>
          </a:xfrm>
          <a:prstGeom prst="rect">
            <a:avLst/>
          </a:prstGeom>
          <a:noFill/>
          <a:ln w="9525">
            <a:noFill/>
            <a:miter lim="800000"/>
            <a:headEnd/>
            <a:tailEnd/>
          </a:ln>
          <a:effectLst/>
        </p:spPr>
        <p:txBody>
          <a:bodyPr>
            <a:spAutoFit/>
          </a:bodyPr>
          <a:lstStyle/>
          <a:p>
            <a:r>
              <a:rPr lang="en-US" sz="2400" b="1" dirty="0" smtClean="0">
                <a:solidFill>
                  <a:schemeClr val="bg1"/>
                </a:solidFill>
                <a:effectLst>
                  <a:outerShdw blurRad="38100" dist="38100" dir="2700000" algn="tl">
                    <a:srgbClr val="000000">
                      <a:alpha val="43137"/>
                    </a:srgbClr>
                  </a:outerShdw>
                </a:effectLst>
                <a:latin typeface="Calibri" pitchFamily="34" charset="0"/>
              </a:rPr>
              <a:t>Step 6</a:t>
            </a:r>
            <a:r>
              <a:rPr lang="en-US" sz="2400" b="1" dirty="0">
                <a:solidFill>
                  <a:schemeClr val="bg1"/>
                </a:solidFill>
                <a:effectLst>
                  <a:outerShdw blurRad="38100" dist="38100" dir="2700000" algn="tl">
                    <a:srgbClr val="000000">
                      <a:alpha val="43137"/>
                    </a:srgbClr>
                  </a:outerShdw>
                </a:effectLst>
                <a:latin typeface="Calibri" pitchFamily="34" charset="0"/>
              </a:rPr>
              <a:t>: Provide education to personnel,                              parents and students</a:t>
            </a:r>
          </a:p>
          <a:p>
            <a:r>
              <a:rPr lang="en-US" dirty="0"/>
              <a:t> </a:t>
            </a:r>
          </a:p>
        </p:txBody>
      </p:sp>
      <p:sp>
        <p:nvSpPr>
          <p:cNvPr id="11269" name="Text Box 5"/>
          <p:cNvSpPr txBox="1">
            <a:spLocks noChangeArrowheads="1"/>
          </p:cNvSpPr>
          <p:nvPr/>
        </p:nvSpPr>
        <p:spPr bwMode="auto">
          <a:xfrm>
            <a:off x="685800" y="1752600"/>
            <a:ext cx="7391400" cy="7486650"/>
          </a:xfrm>
          <a:prstGeom prst="rect">
            <a:avLst/>
          </a:prstGeom>
          <a:noFill/>
          <a:ln w="9525" algn="in">
            <a:noFill/>
            <a:miter lim="800000"/>
            <a:headEnd/>
            <a:tailEnd/>
          </a:ln>
          <a:effectLst/>
        </p:spPr>
        <p:txBody>
          <a:bodyPr lIns="36576" tIns="36576" rIns="36576" bIns="36576"/>
          <a:lstStyle/>
          <a:p>
            <a:pPr marL="342900" indent="-342900">
              <a:buFontTx/>
              <a:buChar char="•"/>
            </a:pPr>
            <a:r>
              <a:rPr lang="en-US" sz="2400" dirty="0">
                <a:latin typeface="Calibri" pitchFamily="34" charset="0"/>
              </a:rPr>
              <a:t>Asthma </a:t>
            </a:r>
            <a:r>
              <a:rPr lang="en-US" sz="2400" dirty="0" smtClean="0">
                <a:latin typeface="Calibri" pitchFamily="34" charset="0"/>
              </a:rPr>
              <a:t>is a common disease and affects </a:t>
            </a:r>
            <a:r>
              <a:rPr lang="en-US" sz="2400" dirty="0">
                <a:latin typeface="Calibri" pitchFamily="34" charset="0"/>
              </a:rPr>
              <a:t>children in </a:t>
            </a:r>
            <a:r>
              <a:rPr lang="en-US" sz="2400" dirty="0" smtClean="0">
                <a:latin typeface="Calibri" pitchFamily="34" charset="0"/>
              </a:rPr>
              <a:t>virtually every </a:t>
            </a:r>
            <a:r>
              <a:rPr lang="en-US" sz="2400" dirty="0">
                <a:latin typeface="Calibri" pitchFamily="34" charset="0"/>
              </a:rPr>
              <a:t>school in Montana</a:t>
            </a:r>
          </a:p>
          <a:p>
            <a:pPr marL="342900" indent="-342900">
              <a:buFontTx/>
              <a:buChar char="•"/>
            </a:pPr>
            <a:r>
              <a:rPr lang="en-US" sz="2400" dirty="0" smtClean="0">
                <a:latin typeface="Calibri" pitchFamily="34" charset="0"/>
              </a:rPr>
              <a:t>Few teachers have received recent training on asthma, and many want additional education</a:t>
            </a:r>
            <a:endParaRPr lang="en-US" sz="2400" dirty="0">
              <a:latin typeface="Calibri" pitchFamily="34" charset="0"/>
            </a:endParaRPr>
          </a:p>
          <a:p>
            <a:pPr marL="342900" indent="-342900">
              <a:spcBef>
                <a:spcPts val="100"/>
              </a:spcBef>
              <a:spcAft>
                <a:spcPts val="100"/>
              </a:spcAft>
              <a:buFontTx/>
              <a:buChar char="•"/>
            </a:pPr>
            <a:r>
              <a:rPr lang="en-US" sz="2400" dirty="0" smtClean="0">
                <a:latin typeface="Calibri" pitchFamily="34" charset="0"/>
              </a:rPr>
              <a:t>The resource guide contains information on asthma </a:t>
            </a:r>
            <a:r>
              <a:rPr lang="en-US" sz="2400" dirty="0">
                <a:latin typeface="Calibri" pitchFamily="34" charset="0"/>
              </a:rPr>
              <a:t>education resources for:</a:t>
            </a:r>
          </a:p>
          <a:p>
            <a:pPr marL="800100" lvl="1" indent="-342900">
              <a:spcBef>
                <a:spcPts val="100"/>
              </a:spcBef>
              <a:spcAft>
                <a:spcPts val="100"/>
              </a:spcAft>
              <a:buFontTx/>
              <a:buChar char="•"/>
            </a:pPr>
            <a:r>
              <a:rPr lang="en-US" sz="2400" dirty="0">
                <a:latin typeface="Calibri" pitchFamily="34" charset="0"/>
              </a:rPr>
              <a:t>Students</a:t>
            </a:r>
          </a:p>
          <a:p>
            <a:pPr marL="800100" lvl="1" indent="-342900">
              <a:spcBef>
                <a:spcPts val="100"/>
              </a:spcBef>
              <a:spcAft>
                <a:spcPts val="100"/>
              </a:spcAft>
              <a:buFontTx/>
              <a:buChar char="•"/>
            </a:pPr>
            <a:r>
              <a:rPr lang="en-US" sz="2400" dirty="0">
                <a:latin typeface="Calibri" pitchFamily="34" charset="0"/>
              </a:rPr>
              <a:t>School staff</a:t>
            </a:r>
          </a:p>
          <a:p>
            <a:pPr marL="800100" lvl="1" indent="-342900">
              <a:spcBef>
                <a:spcPts val="100"/>
              </a:spcBef>
              <a:spcAft>
                <a:spcPts val="100"/>
              </a:spcAft>
              <a:buFontTx/>
              <a:buChar char="•"/>
            </a:pPr>
            <a:r>
              <a:rPr lang="en-US" sz="2400" dirty="0" smtClean="0">
                <a:latin typeface="Calibri" pitchFamily="34" charset="0"/>
              </a:rPr>
              <a:t>Parents</a:t>
            </a:r>
            <a:endParaRPr lang="en-US" sz="2400" dirty="0">
              <a:latin typeface="Calibri" pitchFamily="34" charset="0"/>
            </a:endParaRPr>
          </a:p>
          <a:p>
            <a:pPr marL="342900" indent="-342900">
              <a:spcBef>
                <a:spcPts val="100"/>
              </a:spcBef>
              <a:spcAft>
                <a:spcPts val="100"/>
              </a:spcAft>
            </a:pPr>
            <a:endParaRPr lang="en-US" sz="2000" dirty="0">
              <a:solidFill>
                <a:schemeClr val="bg1"/>
              </a:solidFill>
              <a:latin typeface="Constantia" pitchFamily="18" charset="0"/>
            </a:endParaRPr>
          </a:p>
        </p:txBody>
      </p:sp>
      <p:pic>
        <p:nvPicPr>
          <p:cNvPr id="11273" name="Picture 9" descr="MPj04276850000[1]"/>
          <p:cNvPicPr>
            <a:picLocks noChangeAspect="1" noChangeArrowheads="1"/>
          </p:cNvPicPr>
          <p:nvPr/>
        </p:nvPicPr>
        <p:blipFill>
          <a:blip r:embed="rId3" cstate="print"/>
          <a:srcRect t="15469" b="12656"/>
          <a:stretch>
            <a:fillRect/>
          </a:stretch>
        </p:blipFill>
        <p:spPr bwMode="auto">
          <a:xfrm>
            <a:off x="7086600" y="4876800"/>
            <a:ext cx="1616075" cy="1741488"/>
          </a:xfrm>
          <a:prstGeom prst="rect">
            <a:avLst/>
          </a:prstGeom>
          <a:noFill/>
          <a:ln w="9525" algn="in">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600200"/>
            <a:ext cx="8382000" cy="4876800"/>
          </a:xfrm>
        </p:spPr>
        <p:txBody>
          <a:bodyPr>
            <a:normAutofit fontScale="92500" lnSpcReduction="10000"/>
          </a:bodyPr>
          <a:lstStyle/>
          <a:p>
            <a:pPr marL="137160" indent="0" algn="ctr">
              <a:buNone/>
            </a:pPr>
            <a:r>
              <a:rPr lang="en-US" sz="2400" dirty="0" smtClean="0"/>
              <a:t>Managing </a:t>
            </a:r>
            <a:r>
              <a:rPr lang="en-US" sz="2400" dirty="0"/>
              <a:t>Asthma: A Guide for Schools (2014 Edition</a:t>
            </a:r>
            <a:r>
              <a:rPr lang="en-US" sz="2400" dirty="0" smtClean="0"/>
              <a:t>) </a:t>
            </a:r>
            <a:br>
              <a:rPr lang="en-US" sz="2400" dirty="0" smtClean="0"/>
            </a:br>
            <a:r>
              <a:rPr lang="en-US" sz="2400" dirty="0" smtClean="0"/>
              <a:t>National Heart, Lung, and Blood Institute</a:t>
            </a:r>
            <a:endParaRPr lang="en-US" sz="2400"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pPr marL="137160" indent="0">
              <a:buNone/>
            </a:pPr>
            <a:r>
              <a:rPr lang="en-US" sz="2000" dirty="0" smtClean="0">
                <a:latin typeface="Constantia" pitchFamily="18" charset="0"/>
              </a:rPr>
              <a:t>Available at: </a:t>
            </a:r>
            <a:r>
              <a:rPr lang="en-US" sz="1800" dirty="0">
                <a:latin typeface="Constantia" pitchFamily="18" charset="0"/>
              </a:rPr>
              <a:t>http://</a:t>
            </a:r>
            <a:r>
              <a:rPr lang="en-US" sz="1800" dirty="0" smtClean="0">
                <a:latin typeface="Constantia" pitchFamily="18" charset="0"/>
              </a:rPr>
              <a:t>www.nhlbi.nih.gov/health-pro/resources/lung/asthma-management-school-guide </a:t>
            </a:r>
            <a:endParaRPr lang="en-US" sz="1800" dirty="0">
              <a:latin typeface="Constantia" pitchFamily="18" charset="0"/>
            </a:endParaRPr>
          </a:p>
        </p:txBody>
      </p:sp>
      <p:sp>
        <p:nvSpPr>
          <p:cNvPr id="10" name="Rectangle 2"/>
          <p:cNvSpPr>
            <a:spLocks noChangeArrowheads="1"/>
          </p:cNvSpPr>
          <p:nvPr/>
        </p:nvSpPr>
        <p:spPr bwMode="auto">
          <a:xfrm rot="10800000">
            <a:off x="0" y="304800"/>
            <a:ext cx="9144000" cy="1027113"/>
          </a:xfrm>
          <a:prstGeom prst="rect">
            <a:avLst/>
          </a:prstGeom>
          <a:solidFill>
            <a:srgbClr val="9933FF"/>
          </a:solidFill>
          <a:ln w="9525" algn="in">
            <a:noFill/>
            <a:miter lim="800000"/>
            <a:headEnd/>
            <a:tailEnd/>
          </a:ln>
          <a:effectLst/>
        </p:spPr>
        <p:txBody>
          <a:bodyPr lIns="36576" tIns="36576" rIns="36576" bIns="36576"/>
          <a:lstStyle/>
          <a:p>
            <a:endParaRPr lang="en-US"/>
          </a:p>
        </p:txBody>
      </p:sp>
      <p:sp>
        <p:nvSpPr>
          <p:cNvPr id="8" name="Title 7"/>
          <p:cNvSpPr>
            <a:spLocks noGrp="1"/>
          </p:cNvSpPr>
          <p:nvPr>
            <p:ph type="title"/>
          </p:nvPr>
        </p:nvSpPr>
        <p:spPr/>
        <p:txBody>
          <a:bodyPr>
            <a:normAutofit/>
          </a:bodyPr>
          <a:lstStyle/>
          <a:p>
            <a:r>
              <a:rPr lang="en-US" dirty="0" smtClean="0">
                <a:solidFill>
                  <a:schemeClr val="bg1"/>
                </a:solidFill>
                <a:latin typeface="Constantia" pitchFamily="18" charset="0"/>
              </a:rPr>
              <a:t>Additional Educational Material</a:t>
            </a:r>
            <a:endParaRPr lang="en-US" dirty="0">
              <a:solidFill>
                <a:schemeClr val="bg1"/>
              </a:solidFill>
              <a:latin typeface="Constant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362200"/>
            <a:ext cx="2642963" cy="3337560"/>
          </a:xfrm>
          <a:prstGeom prst="rect">
            <a:avLst/>
          </a:prstGeom>
        </p:spPr>
      </p:pic>
    </p:spTree>
    <p:extLst>
      <p:ext uri="{BB962C8B-B14F-4D97-AF65-F5344CB8AC3E}">
        <p14:creationId xmlns:p14="http://schemas.microsoft.com/office/powerpoint/2010/main" val="680233701"/>
      </p:ext>
    </p:extLst>
  </p:cSld>
  <p:clrMapOvr>
    <a:masterClrMapping/>
  </p:clrMapOvr>
  <p:transition advTm="4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rot="10800000">
            <a:off x="0" y="304800"/>
            <a:ext cx="9144000" cy="1027113"/>
          </a:xfrm>
          <a:prstGeom prst="rect">
            <a:avLst/>
          </a:prstGeom>
          <a:solidFill>
            <a:srgbClr val="9933FF"/>
          </a:solidFill>
          <a:ln w="9525" algn="in">
            <a:noFill/>
            <a:miter lim="800000"/>
            <a:headEnd/>
            <a:tailEnd/>
          </a:ln>
          <a:effectLst/>
        </p:spPr>
        <p:txBody>
          <a:bodyPr lIns="36576" tIns="36576" rIns="36576" bIns="36576"/>
          <a:lstStyle/>
          <a:p>
            <a:endParaRPr lang="en-US"/>
          </a:p>
        </p:txBody>
      </p:sp>
      <p:sp>
        <p:nvSpPr>
          <p:cNvPr id="2" name="Title 1"/>
          <p:cNvSpPr>
            <a:spLocks noGrp="1"/>
          </p:cNvSpPr>
          <p:nvPr>
            <p:ph type="title"/>
          </p:nvPr>
        </p:nvSpPr>
        <p:spPr/>
        <p:txBody>
          <a:bodyPr/>
          <a:lstStyle/>
          <a:p>
            <a:r>
              <a:rPr lang="en-US" dirty="0" smtClean="0">
                <a:solidFill>
                  <a:schemeClr val="bg1"/>
                </a:solidFill>
                <a:latin typeface="Calibri" pitchFamily="34" charset="0"/>
              </a:rPr>
              <a:t>How is Our School Doing?</a:t>
            </a:r>
            <a:endParaRPr lang="en-US" dirty="0">
              <a:solidFill>
                <a:schemeClr val="bg1"/>
              </a:solidFill>
              <a:latin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Add information here specific to your school</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endParaRPr lang="en-US" dirty="0">
              <a:latin typeface="Calibri" pitchFamily="34" charset="0"/>
            </a:endParaRPr>
          </a:p>
        </p:txBody>
      </p:sp>
      <p:pic>
        <p:nvPicPr>
          <p:cNvPr id="5" name="Picture 4" descr="600px-Circle-question.svg.png"/>
          <p:cNvPicPr>
            <a:picLocks noChangeAspect="1"/>
          </p:cNvPicPr>
          <p:nvPr/>
        </p:nvPicPr>
        <p:blipFill>
          <a:blip r:embed="rId3" cstate="print"/>
          <a:stretch>
            <a:fillRect/>
          </a:stretch>
        </p:blipFill>
        <p:spPr>
          <a:xfrm>
            <a:off x="6934200" y="4648200"/>
            <a:ext cx="1790700" cy="17907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rot="10800000">
            <a:off x="0" y="304800"/>
            <a:ext cx="9144000" cy="1027113"/>
          </a:xfrm>
          <a:prstGeom prst="rect">
            <a:avLst/>
          </a:prstGeom>
          <a:solidFill>
            <a:srgbClr val="FF99CC"/>
          </a:solidFill>
          <a:ln w="9525" algn="in">
            <a:noFill/>
            <a:miter lim="800000"/>
            <a:headEnd/>
            <a:tailEnd/>
          </a:ln>
          <a:effectLst/>
        </p:spPr>
        <p:txBody>
          <a:bodyPr lIns="36576" tIns="36576" rIns="36576" bIns="36576"/>
          <a:lstStyle/>
          <a:p>
            <a:endParaRPr lang="en-US"/>
          </a:p>
        </p:txBody>
      </p:sp>
      <p:sp>
        <p:nvSpPr>
          <p:cNvPr id="12291" name="Text Box 3"/>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12292" name="Text Box 4"/>
          <p:cNvSpPr txBox="1">
            <a:spLocks noChangeArrowheads="1"/>
          </p:cNvSpPr>
          <p:nvPr/>
        </p:nvSpPr>
        <p:spPr bwMode="auto">
          <a:xfrm>
            <a:off x="457200" y="396875"/>
            <a:ext cx="7620000" cy="1107996"/>
          </a:xfrm>
          <a:prstGeom prst="rect">
            <a:avLst/>
          </a:prstGeom>
          <a:noFill/>
          <a:ln w="9525">
            <a:noFill/>
            <a:miter lim="800000"/>
            <a:headEnd/>
            <a:tailEnd/>
          </a:ln>
          <a:effectLst/>
        </p:spPr>
        <p:txBody>
          <a:bodyPr>
            <a:spAutoFit/>
          </a:bodyPr>
          <a:lstStyle/>
          <a:p>
            <a:r>
              <a:rPr lang="en-US" sz="2400" b="1" dirty="0" smtClean="0">
                <a:solidFill>
                  <a:schemeClr val="bg1"/>
                </a:solidFill>
                <a:effectLst>
                  <a:outerShdw blurRad="38100" dist="38100" dir="2700000" algn="tl">
                    <a:srgbClr val="000000">
                      <a:alpha val="43137"/>
                    </a:srgbClr>
                  </a:outerShdw>
                </a:effectLst>
                <a:latin typeface="Calibri" pitchFamily="34" charset="0"/>
              </a:rPr>
              <a:t>Step #7: </a:t>
            </a:r>
            <a:r>
              <a:rPr lang="en-US" sz="2400" b="1" dirty="0">
                <a:solidFill>
                  <a:schemeClr val="bg1"/>
                </a:solidFill>
                <a:effectLst>
                  <a:outerShdw blurRad="38100" dist="38100" dir="2700000" algn="tl">
                    <a:srgbClr val="000000">
                      <a:alpha val="43137"/>
                    </a:srgbClr>
                  </a:outerShdw>
                </a:effectLst>
                <a:latin typeface="Calibri" pitchFamily="34" charset="0"/>
              </a:rPr>
              <a:t>Collaborate with families, students, staff and health care providers</a:t>
            </a:r>
          </a:p>
          <a:p>
            <a:r>
              <a:rPr lang="en-US" dirty="0"/>
              <a:t> </a:t>
            </a:r>
          </a:p>
        </p:txBody>
      </p:sp>
      <p:sp>
        <p:nvSpPr>
          <p:cNvPr id="12293" name="Text Box 5"/>
          <p:cNvSpPr txBox="1">
            <a:spLocks noChangeArrowheads="1"/>
          </p:cNvSpPr>
          <p:nvPr/>
        </p:nvSpPr>
        <p:spPr bwMode="auto">
          <a:xfrm>
            <a:off x="228600" y="1752600"/>
            <a:ext cx="7848600" cy="5105400"/>
          </a:xfrm>
          <a:prstGeom prst="rect">
            <a:avLst/>
          </a:prstGeom>
          <a:noFill/>
          <a:ln w="9525" algn="in">
            <a:noFill/>
            <a:miter lim="800000"/>
            <a:headEnd/>
            <a:tailEnd/>
          </a:ln>
          <a:effectLst/>
        </p:spPr>
        <p:txBody>
          <a:bodyPr lIns="36576" tIns="36576" rIns="36576" bIns="36576"/>
          <a:lstStyle/>
          <a:p>
            <a:pPr marL="342900" indent="-342900">
              <a:buFontTx/>
              <a:buChar char="•"/>
            </a:pPr>
            <a:r>
              <a:rPr lang="en-US" sz="2400" dirty="0" smtClean="0">
                <a:latin typeface="Calibri" pitchFamily="34" charset="0"/>
              </a:rPr>
              <a:t>Responsibility for creating an asthma friendly school is not the responsibility of just one person or group</a:t>
            </a:r>
            <a:endParaRPr lang="en-US" sz="2400" dirty="0">
              <a:latin typeface="Calibri" pitchFamily="34" charset="0"/>
            </a:endParaRPr>
          </a:p>
          <a:p>
            <a:pPr marL="342900" indent="-342900">
              <a:buFontTx/>
              <a:buChar char="•"/>
            </a:pPr>
            <a:r>
              <a:rPr lang="en-US" sz="2400" dirty="0">
                <a:latin typeface="Calibri" pitchFamily="34" charset="0"/>
              </a:rPr>
              <a:t>Controlling asthma in the school setting requires </a:t>
            </a:r>
            <a:r>
              <a:rPr lang="en-US" sz="2400" dirty="0" smtClean="0">
                <a:latin typeface="Calibri" pitchFamily="34" charset="0"/>
              </a:rPr>
              <a:t>collaboration and cooperation between all affected parties</a:t>
            </a:r>
            <a:endParaRPr lang="en-US" sz="2400" dirty="0">
              <a:latin typeface="Calibri" pitchFamily="34" charset="0"/>
            </a:endParaRPr>
          </a:p>
          <a:p>
            <a:pPr marL="342900" indent="-342900">
              <a:spcBef>
                <a:spcPts val="100"/>
              </a:spcBef>
              <a:spcAft>
                <a:spcPts val="100"/>
              </a:spcAft>
              <a:buFontTx/>
              <a:buChar char="•"/>
            </a:pPr>
            <a:r>
              <a:rPr lang="en-US" sz="2400" dirty="0" smtClean="0">
                <a:latin typeface="Calibri" pitchFamily="34" charset="0"/>
              </a:rPr>
              <a:t>There are roles </a:t>
            </a:r>
            <a:r>
              <a:rPr lang="en-US" sz="2400" dirty="0">
                <a:latin typeface="Calibri" pitchFamily="34" charset="0"/>
              </a:rPr>
              <a:t>and responsibilities </a:t>
            </a:r>
            <a:r>
              <a:rPr lang="en-US" sz="2400" dirty="0" smtClean="0">
                <a:latin typeface="Calibri" pitchFamily="34" charset="0"/>
              </a:rPr>
              <a:t>in </a:t>
            </a:r>
            <a:r>
              <a:rPr lang="en-US" sz="2400" dirty="0">
                <a:latin typeface="Calibri" pitchFamily="34" charset="0"/>
              </a:rPr>
              <a:t>creating asthma friendly schools for:</a:t>
            </a:r>
          </a:p>
          <a:p>
            <a:pPr marL="800100" lvl="1" indent="-342900">
              <a:spcBef>
                <a:spcPts val="100"/>
              </a:spcBef>
              <a:spcAft>
                <a:spcPts val="100"/>
              </a:spcAft>
            </a:pPr>
            <a:r>
              <a:rPr lang="en-US" sz="2000" dirty="0">
                <a:latin typeface="Calibri" pitchFamily="34" charset="0"/>
              </a:rPr>
              <a:t>Administrators	School boards</a:t>
            </a:r>
          </a:p>
          <a:p>
            <a:pPr marL="800100" lvl="1" indent="-342900">
              <a:spcBef>
                <a:spcPts val="100"/>
              </a:spcBef>
              <a:spcAft>
                <a:spcPts val="100"/>
              </a:spcAft>
            </a:pPr>
            <a:r>
              <a:rPr lang="en-US" sz="2000" dirty="0">
                <a:latin typeface="Calibri" pitchFamily="34" charset="0"/>
              </a:rPr>
              <a:t>Teachers		School nurses</a:t>
            </a:r>
          </a:p>
          <a:p>
            <a:pPr marL="800100" lvl="1" indent="-342900">
              <a:spcBef>
                <a:spcPts val="100"/>
              </a:spcBef>
              <a:spcAft>
                <a:spcPts val="100"/>
              </a:spcAft>
            </a:pPr>
            <a:r>
              <a:rPr lang="en-US" sz="2000" dirty="0">
                <a:latin typeface="Calibri" pitchFamily="34" charset="0"/>
              </a:rPr>
              <a:t>Office staff	</a:t>
            </a:r>
            <a:r>
              <a:rPr lang="en-US" sz="2000" dirty="0" smtClean="0">
                <a:latin typeface="Calibri" pitchFamily="34" charset="0"/>
              </a:rPr>
              <a:t>	Maintenance </a:t>
            </a:r>
            <a:r>
              <a:rPr lang="en-US" sz="2000" dirty="0">
                <a:latin typeface="Calibri" pitchFamily="34" charset="0"/>
              </a:rPr>
              <a:t>staff</a:t>
            </a:r>
          </a:p>
          <a:p>
            <a:pPr marL="800100" lvl="1" indent="-342900">
              <a:spcBef>
                <a:spcPts val="100"/>
              </a:spcBef>
              <a:spcAft>
                <a:spcPts val="100"/>
              </a:spcAft>
            </a:pPr>
            <a:r>
              <a:rPr lang="en-US" sz="2000" dirty="0">
                <a:latin typeface="Calibri" pitchFamily="34" charset="0"/>
              </a:rPr>
              <a:t>Bus drivers	</a:t>
            </a:r>
            <a:r>
              <a:rPr lang="en-US" sz="2000" dirty="0" smtClean="0">
                <a:latin typeface="Calibri" pitchFamily="34" charset="0"/>
              </a:rPr>
              <a:t>	Healthcare </a:t>
            </a:r>
            <a:r>
              <a:rPr lang="en-US" sz="2000" dirty="0">
                <a:latin typeface="Calibri" pitchFamily="34" charset="0"/>
              </a:rPr>
              <a:t>providers</a:t>
            </a:r>
          </a:p>
          <a:p>
            <a:pPr marL="800100" lvl="1" indent="-342900">
              <a:spcBef>
                <a:spcPts val="100"/>
              </a:spcBef>
              <a:spcAft>
                <a:spcPts val="100"/>
              </a:spcAft>
            </a:pPr>
            <a:r>
              <a:rPr lang="en-US" sz="2000" dirty="0">
                <a:latin typeface="Calibri" pitchFamily="34" charset="0"/>
              </a:rPr>
              <a:t>Parents		Students</a:t>
            </a:r>
            <a:r>
              <a:rPr lang="en-US" dirty="0">
                <a:latin typeface="Calibri" pitchFamily="34" charset="0"/>
              </a:rPr>
              <a:t>	</a:t>
            </a:r>
          </a:p>
          <a:p>
            <a:pPr marL="800100" lvl="1" indent="-342900">
              <a:spcBef>
                <a:spcPts val="100"/>
              </a:spcBef>
              <a:spcAft>
                <a:spcPts val="100"/>
              </a:spcAft>
            </a:pPr>
            <a:r>
              <a:rPr lang="en-US" dirty="0">
                <a:latin typeface="Calibri" pitchFamily="34" charset="0"/>
              </a:rPr>
              <a:t>(</a:t>
            </a:r>
            <a:r>
              <a:rPr lang="en-US" dirty="0" smtClean="0">
                <a:latin typeface="Calibri" pitchFamily="34" charset="0"/>
              </a:rPr>
              <a:t>pp. </a:t>
            </a:r>
            <a:r>
              <a:rPr lang="en-US" dirty="0">
                <a:latin typeface="Calibri" pitchFamily="34" charset="0"/>
              </a:rPr>
              <a:t>20-24)</a:t>
            </a:r>
          </a:p>
          <a:p>
            <a:pPr marL="342900" indent="-342900">
              <a:spcBef>
                <a:spcPts val="100"/>
              </a:spcBef>
              <a:spcAft>
                <a:spcPts val="100"/>
              </a:spcAft>
            </a:pPr>
            <a:endParaRPr lang="en-US" sz="2000" dirty="0">
              <a:solidFill>
                <a:schemeClr val="bg1"/>
              </a:solidFill>
              <a:latin typeface="Constantia" pitchFamily="18" charset="0"/>
            </a:endParaRPr>
          </a:p>
        </p:txBody>
      </p:sp>
      <p:pic>
        <p:nvPicPr>
          <p:cNvPr id="12305" name="Picture 17" descr="MPj04221590000[1]"/>
          <p:cNvPicPr>
            <a:picLocks noChangeAspect="1" noChangeArrowheads="1"/>
          </p:cNvPicPr>
          <p:nvPr/>
        </p:nvPicPr>
        <p:blipFill>
          <a:blip r:embed="rId3" cstate="print"/>
          <a:srcRect/>
          <a:stretch>
            <a:fillRect/>
          </a:stretch>
        </p:blipFill>
        <p:spPr bwMode="auto">
          <a:xfrm>
            <a:off x="6400800" y="4495800"/>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rot="10800000">
            <a:off x="0" y="304800"/>
            <a:ext cx="9144000" cy="1027113"/>
          </a:xfrm>
          <a:prstGeom prst="rect">
            <a:avLst/>
          </a:prstGeom>
          <a:solidFill>
            <a:srgbClr val="FF99CC"/>
          </a:solidFill>
          <a:ln w="9525" algn="in">
            <a:noFill/>
            <a:miter lim="800000"/>
            <a:headEnd/>
            <a:tailEnd/>
          </a:ln>
          <a:effectLst/>
        </p:spPr>
        <p:txBody>
          <a:bodyPr lIns="36576" tIns="36576" rIns="36576" bIns="36576"/>
          <a:lstStyle/>
          <a:p>
            <a:endParaRPr lang="en-US"/>
          </a:p>
        </p:txBody>
      </p:sp>
      <p:sp>
        <p:nvSpPr>
          <p:cNvPr id="2" name="Title 1"/>
          <p:cNvSpPr>
            <a:spLocks noGrp="1"/>
          </p:cNvSpPr>
          <p:nvPr>
            <p:ph type="title"/>
          </p:nvPr>
        </p:nvSpPr>
        <p:spPr/>
        <p:txBody>
          <a:bodyPr/>
          <a:lstStyle/>
          <a:p>
            <a:r>
              <a:rPr lang="en-US" dirty="0" smtClean="0">
                <a:solidFill>
                  <a:schemeClr val="bg1"/>
                </a:solidFill>
                <a:latin typeface="Calibri" pitchFamily="34" charset="0"/>
              </a:rPr>
              <a:t>How is Our School Doing?</a:t>
            </a:r>
            <a:endParaRPr lang="en-US" dirty="0">
              <a:solidFill>
                <a:schemeClr val="bg1"/>
              </a:solidFill>
              <a:latin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Add information here specific to your school</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p>
          <a:p>
            <a:r>
              <a:rPr lang="en-US" dirty="0" smtClean="0">
                <a:latin typeface="Calibri" pitchFamily="34" charset="0"/>
              </a:rPr>
              <a:t>Information</a:t>
            </a:r>
            <a:endParaRPr lang="en-US" dirty="0">
              <a:latin typeface="Calibri" pitchFamily="34" charset="0"/>
            </a:endParaRPr>
          </a:p>
        </p:txBody>
      </p:sp>
      <p:pic>
        <p:nvPicPr>
          <p:cNvPr id="5" name="Picture 4" descr="600px-Circle-question.svg.png"/>
          <p:cNvPicPr>
            <a:picLocks noChangeAspect="1"/>
          </p:cNvPicPr>
          <p:nvPr/>
        </p:nvPicPr>
        <p:blipFill>
          <a:blip r:embed="rId3" cstate="print"/>
          <a:stretch>
            <a:fillRect/>
          </a:stretch>
        </p:blipFill>
        <p:spPr>
          <a:xfrm>
            <a:off x="6934200" y="4648200"/>
            <a:ext cx="1790700" cy="17907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rot="10800000">
            <a:off x="0" y="304800"/>
            <a:ext cx="9144000" cy="1027113"/>
          </a:xfrm>
          <a:prstGeom prst="rect">
            <a:avLst/>
          </a:prstGeom>
          <a:solidFill>
            <a:srgbClr val="0066FF"/>
          </a:solidFill>
          <a:ln w="9525" algn="in">
            <a:noFill/>
            <a:miter lim="800000"/>
            <a:headEnd/>
            <a:tailEnd/>
          </a:ln>
          <a:effectLst/>
        </p:spPr>
        <p:txBody>
          <a:bodyPr lIns="36576" tIns="36576" rIns="36576" bIns="36576"/>
          <a:lstStyle/>
          <a:p>
            <a:endParaRPr lang="en-US"/>
          </a:p>
        </p:txBody>
      </p:sp>
      <p:sp>
        <p:nvSpPr>
          <p:cNvPr id="2" name="Title 1"/>
          <p:cNvSpPr>
            <a:spLocks noGrp="1"/>
          </p:cNvSpPr>
          <p:nvPr>
            <p:ph type="title"/>
          </p:nvPr>
        </p:nvSpPr>
        <p:spPr/>
        <p:txBody>
          <a:bodyPr/>
          <a:lstStyle/>
          <a:p>
            <a:r>
              <a:rPr lang="en-US" dirty="0" smtClean="0">
                <a:latin typeface="Calibri" pitchFamily="34" charset="0"/>
              </a:rPr>
              <a:t>Summary</a:t>
            </a:r>
            <a:endParaRPr lang="en-US" dirty="0">
              <a:latin typeface="Calibri" pitchFamily="34" charset="0"/>
            </a:endParaRPr>
          </a:p>
        </p:txBody>
      </p:sp>
      <p:sp>
        <p:nvSpPr>
          <p:cNvPr id="3" name="Content Placeholder 2"/>
          <p:cNvSpPr>
            <a:spLocks noGrp="1"/>
          </p:cNvSpPr>
          <p:nvPr>
            <p:ph idx="1"/>
          </p:nvPr>
        </p:nvSpPr>
        <p:spPr/>
        <p:txBody>
          <a:bodyPr>
            <a:normAutofit fontScale="92500" lnSpcReduction="20000"/>
          </a:bodyPr>
          <a:lstStyle/>
          <a:p>
            <a:pPr>
              <a:buFont typeface="Arial" pitchFamily="34" charset="0"/>
              <a:buChar char="•"/>
            </a:pPr>
            <a:r>
              <a:rPr lang="en-US" dirty="0" smtClean="0">
                <a:latin typeface="Calibri" pitchFamily="34" charset="0"/>
              </a:rPr>
              <a:t>Asthma causes narrowed airways by:</a:t>
            </a:r>
          </a:p>
          <a:p>
            <a:pPr lvl="1">
              <a:buFont typeface="Arial" pitchFamily="34" charset="0"/>
              <a:buChar char="•"/>
            </a:pPr>
            <a:r>
              <a:rPr lang="en-US" dirty="0" smtClean="0">
                <a:latin typeface="Calibri" pitchFamily="34" charset="0"/>
              </a:rPr>
              <a:t>Inflammation; and</a:t>
            </a:r>
          </a:p>
          <a:p>
            <a:pPr lvl="1">
              <a:buFont typeface="Arial" pitchFamily="34" charset="0"/>
              <a:buChar char="•"/>
            </a:pPr>
            <a:r>
              <a:rPr lang="en-US" dirty="0" smtClean="0">
                <a:latin typeface="Calibri" pitchFamily="34" charset="0"/>
              </a:rPr>
              <a:t>Muscle contraction</a:t>
            </a:r>
          </a:p>
          <a:p>
            <a:pPr>
              <a:buFont typeface="Arial" pitchFamily="34" charset="0"/>
              <a:buChar char="•"/>
            </a:pPr>
            <a:r>
              <a:rPr lang="en-US" dirty="0" smtClean="0">
                <a:latin typeface="Calibri" pitchFamily="34" charset="0"/>
              </a:rPr>
              <a:t>The two types of asthma medications are:</a:t>
            </a:r>
          </a:p>
          <a:p>
            <a:pPr lvl="1">
              <a:buFont typeface="Arial" pitchFamily="34" charset="0"/>
              <a:buChar char="•"/>
            </a:pPr>
            <a:r>
              <a:rPr lang="en-US" dirty="0" smtClean="0">
                <a:latin typeface="Calibri" pitchFamily="34" charset="0"/>
              </a:rPr>
              <a:t>Controller medications</a:t>
            </a:r>
          </a:p>
          <a:p>
            <a:pPr lvl="1">
              <a:buFont typeface="Arial" pitchFamily="34" charset="0"/>
              <a:buChar char="•"/>
            </a:pPr>
            <a:r>
              <a:rPr lang="en-US" dirty="0" smtClean="0">
                <a:latin typeface="Calibri" pitchFamily="34" charset="0"/>
              </a:rPr>
              <a:t>Rescue medications</a:t>
            </a:r>
          </a:p>
          <a:p>
            <a:pPr>
              <a:buFont typeface="Arial" pitchFamily="34" charset="0"/>
              <a:buChar char="•"/>
            </a:pPr>
            <a:r>
              <a:rPr lang="en-US" dirty="0" smtClean="0">
                <a:latin typeface="Calibri" pitchFamily="34" charset="0"/>
              </a:rPr>
              <a:t>With proper authorization, students are allowed to self-carry their own asthma medication by Montana state law</a:t>
            </a:r>
          </a:p>
          <a:p>
            <a:pPr>
              <a:buFont typeface="Arial" pitchFamily="34" charset="0"/>
              <a:buChar char="•"/>
            </a:pPr>
            <a:r>
              <a:rPr lang="en-US" dirty="0" smtClean="0">
                <a:latin typeface="Calibri" pitchFamily="34" charset="0"/>
              </a:rPr>
              <a:t>Asthma triggers can cause students to experience asthma attacks</a:t>
            </a:r>
          </a:p>
          <a:p>
            <a:pPr lvl="1">
              <a:buFont typeface="Arial" pitchFamily="34" charset="0"/>
              <a:buChar char="•"/>
            </a:pPr>
            <a:r>
              <a:rPr lang="en-US" dirty="0" smtClean="0">
                <a:latin typeface="Calibri" pitchFamily="34" charset="0"/>
              </a:rPr>
              <a:t>Common triggers at school include: school bus exhaust, animal dander, and strong cleaning products</a:t>
            </a:r>
          </a:p>
          <a:p>
            <a:endParaRPr lang="en-US" dirty="0" smtClean="0"/>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990600" y="2514600"/>
            <a:ext cx="8153400" cy="1676400"/>
          </a:xfrm>
          <a:prstGeom prst="rect">
            <a:avLst/>
          </a:prstGeom>
          <a:solidFill>
            <a:schemeClr val="bg1"/>
          </a:solidFill>
          <a:ln w="9525" algn="in">
            <a:noFill/>
            <a:miter lim="800000"/>
            <a:headEnd/>
            <a:tailEnd/>
          </a:ln>
          <a:effectLst/>
        </p:spPr>
        <p:txBody>
          <a:bodyPr lIns="36576" tIns="36576" rIns="36576" bIns="36576"/>
          <a:lstStyle/>
          <a:p>
            <a:pPr>
              <a:buFont typeface="Arial" pitchFamily="34" charset="0"/>
              <a:buChar char="•"/>
            </a:pPr>
            <a:r>
              <a:rPr lang="en-US" sz="3600" dirty="0" smtClean="0">
                <a:latin typeface="Calibri" pitchFamily="34" charset="0"/>
              </a:rPr>
              <a:t>Thank you for your time!</a:t>
            </a:r>
          </a:p>
          <a:p>
            <a:pPr>
              <a:buFont typeface="Arial" pitchFamily="34" charset="0"/>
              <a:buChar char="•"/>
            </a:pPr>
            <a:r>
              <a:rPr lang="en-US" sz="3600" dirty="0" smtClean="0">
                <a:latin typeface="Calibri" pitchFamily="34" charset="0"/>
              </a:rPr>
              <a:t>Questions?</a:t>
            </a:r>
          </a:p>
          <a:p>
            <a:pPr>
              <a:buFont typeface="Arial" pitchFamily="34" charset="0"/>
              <a:buChar char="•"/>
            </a:pPr>
            <a:r>
              <a:rPr lang="en-US" sz="3600" dirty="0" smtClean="0">
                <a:latin typeface="Calibri" pitchFamily="34" charset="0"/>
              </a:rPr>
              <a:t>Post-class assessment</a:t>
            </a:r>
          </a:p>
          <a:p>
            <a:pPr>
              <a:buFont typeface="Arial" pitchFamily="34" charset="0"/>
              <a:buChar char="•"/>
            </a:pPr>
            <a:endParaRPr lang="en-US" sz="3600" dirty="0">
              <a:latin typeface="Constantia" pitchFamily="18" charset="0"/>
            </a:endParaRPr>
          </a:p>
        </p:txBody>
      </p:sp>
      <p:pic>
        <p:nvPicPr>
          <p:cNvPr id="29705" name="Picture 9" descr="MPj04278100000[1]"/>
          <p:cNvPicPr>
            <a:picLocks noChangeAspect="1" noChangeArrowheads="1"/>
          </p:cNvPicPr>
          <p:nvPr/>
        </p:nvPicPr>
        <p:blipFill>
          <a:blip r:embed="rId3" cstate="print"/>
          <a:srcRect/>
          <a:stretch>
            <a:fillRect/>
          </a:stretch>
        </p:blipFill>
        <p:spPr bwMode="auto">
          <a:xfrm>
            <a:off x="5943600" y="4021335"/>
            <a:ext cx="2667000" cy="2379465"/>
          </a:xfrm>
          <a:prstGeom prst="rect">
            <a:avLst/>
          </a:prstGeom>
          <a:noFill/>
        </p:spPr>
      </p:pic>
      <p:sp>
        <p:nvSpPr>
          <p:cNvPr id="12" name="TextBox 11"/>
          <p:cNvSpPr txBox="1"/>
          <p:nvPr/>
        </p:nvSpPr>
        <p:spPr>
          <a:xfrm>
            <a:off x="457200" y="533400"/>
            <a:ext cx="2806922" cy="400110"/>
          </a:xfrm>
          <a:prstGeom prst="rect">
            <a:avLst/>
          </a:prstGeom>
          <a:noFill/>
        </p:spPr>
        <p:txBody>
          <a:bodyPr wrap="none" rtlCol="0">
            <a:spAutoFit/>
          </a:bodyPr>
          <a:lstStyle/>
          <a:p>
            <a:r>
              <a:rPr lang="en-US" sz="2000" dirty="0" smtClean="0">
                <a:latin typeface="Calibri" pitchFamily="34" charset="0"/>
              </a:rPr>
              <a:t>Your Contact Information</a:t>
            </a:r>
            <a:endParaRPr lang="en-US" sz="2000" dirty="0">
              <a:latin typeface="Calibri" pitchFamily="34" charset="0"/>
            </a:endParaRPr>
          </a:p>
        </p:txBody>
      </p:sp>
      <p:sp>
        <p:nvSpPr>
          <p:cNvPr id="13" name="TextBox 12"/>
          <p:cNvSpPr txBox="1"/>
          <p:nvPr/>
        </p:nvSpPr>
        <p:spPr>
          <a:xfrm>
            <a:off x="4648200" y="152400"/>
            <a:ext cx="4038600" cy="400110"/>
          </a:xfrm>
          <a:prstGeom prst="rect">
            <a:avLst/>
          </a:prstGeom>
          <a:noFill/>
        </p:spPr>
        <p:txBody>
          <a:bodyPr wrap="square" rtlCol="0">
            <a:spAutoFit/>
          </a:bodyPr>
          <a:lstStyle/>
          <a:p>
            <a:r>
              <a:rPr lang="en-US" sz="2000" dirty="0" smtClean="0">
                <a:latin typeface="Calibri" pitchFamily="34" charset="0"/>
              </a:rPr>
              <a:t>     Montana Asthma Control Program </a:t>
            </a:r>
            <a:endParaRPr lang="en-US" sz="2000" dirty="0">
              <a:latin typeface="Calibri" pitchFamily="34" charset="0"/>
            </a:endParaRPr>
          </a:p>
        </p:txBody>
      </p:sp>
      <p:sp>
        <p:nvSpPr>
          <p:cNvPr id="14" name="TextBox 13"/>
          <p:cNvSpPr txBox="1"/>
          <p:nvPr/>
        </p:nvSpPr>
        <p:spPr>
          <a:xfrm>
            <a:off x="3352800" y="587514"/>
            <a:ext cx="5334000" cy="707886"/>
          </a:xfrm>
          <a:prstGeom prst="rect">
            <a:avLst/>
          </a:prstGeom>
          <a:noFill/>
        </p:spPr>
        <p:txBody>
          <a:bodyPr wrap="square" rtlCol="0">
            <a:spAutoFit/>
          </a:bodyPr>
          <a:lstStyle/>
          <a:p>
            <a:r>
              <a:rPr lang="en-US" sz="2000" dirty="0" smtClean="0">
                <a:latin typeface="Calibri" pitchFamily="34" charset="0"/>
              </a:rPr>
              <a:t>	                                        William Biskupiak</a:t>
            </a:r>
          </a:p>
          <a:p>
            <a:endParaRPr lang="en-US" sz="2000" dirty="0"/>
          </a:p>
        </p:txBody>
      </p:sp>
      <p:sp>
        <p:nvSpPr>
          <p:cNvPr id="15" name="TextBox 14"/>
          <p:cNvSpPr txBox="1"/>
          <p:nvPr/>
        </p:nvSpPr>
        <p:spPr>
          <a:xfrm>
            <a:off x="6019800" y="914400"/>
            <a:ext cx="2736647" cy="707886"/>
          </a:xfrm>
          <a:prstGeom prst="rect">
            <a:avLst/>
          </a:prstGeom>
          <a:noFill/>
        </p:spPr>
        <p:txBody>
          <a:bodyPr wrap="none" rtlCol="0">
            <a:spAutoFit/>
          </a:bodyPr>
          <a:lstStyle/>
          <a:p>
            <a:r>
              <a:rPr lang="en-US" sz="2000" dirty="0" smtClean="0">
                <a:latin typeface="Calibri" pitchFamily="34" charset="0"/>
              </a:rPr>
              <a:t>      wbiskupiak@mt.gov</a:t>
            </a:r>
          </a:p>
          <a:p>
            <a:r>
              <a:rPr lang="en-US" sz="2000" dirty="0" smtClean="0">
                <a:latin typeface="Calibri" pitchFamily="34" charset="0"/>
              </a:rPr>
              <a:t>                  406-444-0995</a:t>
            </a:r>
            <a:endParaRPr lang="en-US" sz="2000" dirty="0">
              <a:latin typeface="Calibri" pitchFamily="34" charset="0"/>
            </a:endParaRPr>
          </a:p>
        </p:txBody>
      </p:sp>
      <p:sp>
        <p:nvSpPr>
          <p:cNvPr id="16" name="TextBox 15"/>
          <p:cNvSpPr txBox="1"/>
          <p:nvPr/>
        </p:nvSpPr>
        <p:spPr>
          <a:xfrm>
            <a:off x="457200" y="133290"/>
            <a:ext cx="1329275" cy="400110"/>
          </a:xfrm>
          <a:prstGeom prst="rect">
            <a:avLst/>
          </a:prstGeom>
          <a:noFill/>
        </p:spPr>
        <p:txBody>
          <a:bodyPr wrap="none" rtlCol="0">
            <a:spAutoFit/>
          </a:bodyPr>
          <a:lstStyle/>
          <a:p>
            <a:r>
              <a:rPr lang="en-US" sz="2000" dirty="0" smtClean="0">
                <a:latin typeface="Calibri" pitchFamily="34" charset="0"/>
              </a:rPr>
              <a:t>Your Name</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rot="10800000">
            <a:off x="0" y="228600"/>
            <a:ext cx="9144000" cy="1027113"/>
          </a:xfrm>
          <a:prstGeom prst="rect">
            <a:avLst/>
          </a:prstGeom>
          <a:solidFill>
            <a:srgbClr val="0066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FFFFFF"/>
              </a:solidFill>
            </a:endParaRPr>
          </a:p>
        </p:txBody>
      </p:sp>
      <p:sp>
        <p:nvSpPr>
          <p:cNvPr id="4100" name="Text Box 4"/>
          <p:cNvSpPr txBox="1">
            <a:spLocks noChangeArrowheads="1"/>
          </p:cNvSpPr>
          <p:nvPr/>
        </p:nvSpPr>
        <p:spPr bwMode="auto">
          <a:xfrm>
            <a:off x="457200" y="1066800"/>
            <a:ext cx="6756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dirty="0">
              <a:solidFill>
                <a:schemeClr val="bg1"/>
              </a:solidFill>
              <a:latin typeface="Constantia" pitchFamily="18" charset="0"/>
            </a:endParaRPr>
          </a:p>
          <a:p>
            <a:pPr>
              <a:spcBef>
                <a:spcPct val="0"/>
              </a:spcBef>
              <a:buFontTx/>
              <a:buNone/>
            </a:pPr>
            <a:r>
              <a:rPr lang="en-US" altLang="en-US" sz="2400" dirty="0">
                <a:solidFill>
                  <a:schemeClr val="bg1"/>
                </a:solidFill>
                <a:latin typeface="Constantia" pitchFamily="18" charset="0"/>
              </a:rPr>
              <a:t>Every day in America:</a:t>
            </a:r>
          </a:p>
          <a:p>
            <a:pPr>
              <a:spcBef>
                <a:spcPct val="0"/>
              </a:spcBef>
            </a:pPr>
            <a:r>
              <a:rPr lang="en-US" altLang="en-US" sz="2000" dirty="0">
                <a:solidFill>
                  <a:schemeClr val="bg1"/>
                </a:solidFill>
                <a:latin typeface="Constantia" pitchFamily="18" charset="0"/>
              </a:rPr>
              <a:t>44,000 people have an asthma attack. </a:t>
            </a:r>
          </a:p>
          <a:p>
            <a:pPr>
              <a:spcBef>
                <a:spcPct val="0"/>
              </a:spcBef>
            </a:pPr>
            <a:r>
              <a:rPr lang="en-US" altLang="en-US" sz="2000" dirty="0">
                <a:solidFill>
                  <a:schemeClr val="bg1"/>
                </a:solidFill>
                <a:latin typeface="Constantia" pitchFamily="18" charset="0"/>
              </a:rPr>
              <a:t>36,000 kids miss school due to asthma. </a:t>
            </a:r>
          </a:p>
          <a:p>
            <a:pPr>
              <a:spcBef>
                <a:spcPct val="0"/>
              </a:spcBef>
            </a:pPr>
            <a:r>
              <a:rPr lang="en-US" altLang="en-US" sz="2000" dirty="0">
                <a:solidFill>
                  <a:schemeClr val="bg1"/>
                </a:solidFill>
                <a:latin typeface="Constantia" pitchFamily="18" charset="0"/>
              </a:rPr>
              <a:t>27,000 adults miss work due to asthma. </a:t>
            </a:r>
          </a:p>
          <a:p>
            <a:pPr>
              <a:spcBef>
                <a:spcPct val="0"/>
              </a:spcBef>
            </a:pPr>
            <a:r>
              <a:rPr lang="en-US" altLang="en-US" sz="2000" dirty="0">
                <a:solidFill>
                  <a:schemeClr val="bg1"/>
                </a:solidFill>
                <a:latin typeface="Constantia" pitchFamily="18" charset="0"/>
              </a:rPr>
              <a:t>4,700 people visit the emergency room due to asthma. </a:t>
            </a:r>
          </a:p>
          <a:p>
            <a:pPr>
              <a:spcBef>
                <a:spcPct val="0"/>
              </a:spcBef>
            </a:pPr>
            <a:r>
              <a:rPr lang="en-US" altLang="en-US" sz="2000" dirty="0">
                <a:solidFill>
                  <a:schemeClr val="bg1"/>
                </a:solidFill>
                <a:latin typeface="Constantia" pitchFamily="18" charset="0"/>
              </a:rPr>
              <a:t>1,200 people are admitted to the hospital due to asthma. </a:t>
            </a:r>
          </a:p>
          <a:p>
            <a:pPr>
              <a:spcBef>
                <a:spcPct val="0"/>
              </a:spcBef>
            </a:pPr>
            <a:r>
              <a:rPr lang="en-US" altLang="en-US" sz="2000" dirty="0">
                <a:solidFill>
                  <a:schemeClr val="bg1"/>
                </a:solidFill>
                <a:latin typeface="Constantia" pitchFamily="18" charset="0"/>
              </a:rPr>
              <a:t>9 people die from asthma.</a:t>
            </a:r>
          </a:p>
        </p:txBody>
      </p:sp>
      <p:sp>
        <p:nvSpPr>
          <p:cNvPr id="4105" name="Text Box 9"/>
          <p:cNvSpPr txBox="1">
            <a:spLocks noChangeArrowheads="1"/>
          </p:cNvSpPr>
          <p:nvPr/>
        </p:nvSpPr>
        <p:spPr bwMode="auto">
          <a:xfrm>
            <a:off x="304800" y="381000"/>
            <a:ext cx="8534400" cy="646113"/>
          </a:xfrm>
          <a:prstGeom prst="rect">
            <a:avLst/>
          </a:prstGeom>
          <a:noFill/>
          <a:ln w="9525">
            <a:noFill/>
            <a:miter lim="800000"/>
            <a:headEnd/>
            <a:tailEnd/>
          </a:ln>
          <a:effectLst/>
        </p:spPr>
        <p:txBody>
          <a:bodyPr>
            <a:spAutoFit/>
          </a:bodyPr>
          <a:lstStyle/>
          <a:p>
            <a:pPr algn="ctr">
              <a:spcBef>
                <a:spcPct val="50000"/>
              </a:spcBef>
              <a:defRPr/>
            </a:pPr>
            <a:r>
              <a:rPr lang="en-US" sz="3600" b="1" dirty="0">
                <a:solidFill>
                  <a:prstClr val="black"/>
                </a:solidFill>
                <a:effectLst>
                  <a:outerShdw blurRad="38100" dist="38100" dir="2700000" algn="tl">
                    <a:srgbClr val="000000">
                      <a:alpha val="43137"/>
                    </a:srgbClr>
                  </a:outerShdw>
                </a:effectLst>
                <a:latin typeface="Constantia" pitchFamily="18" charset="0"/>
              </a:rPr>
              <a:t>Impact of Asthma</a:t>
            </a:r>
          </a:p>
        </p:txBody>
      </p:sp>
      <p:grpSp>
        <p:nvGrpSpPr>
          <p:cNvPr id="6149" name="Group 56"/>
          <p:cNvGrpSpPr>
            <a:grpSpLocks/>
          </p:cNvGrpSpPr>
          <p:nvPr/>
        </p:nvGrpSpPr>
        <p:grpSpPr bwMode="auto">
          <a:xfrm>
            <a:off x="304800" y="1717675"/>
            <a:ext cx="8534400" cy="4489450"/>
            <a:chOff x="192" y="1082"/>
            <a:chExt cx="5040" cy="2828"/>
          </a:xfrm>
        </p:grpSpPr>
        <p:pic>
          <p:nvPicPr>
            <p:cNvPr id="6154" name="Picture 22" descr="MCj029193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1680"/>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49" descr="MCj029193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 y="1728"/>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0" descr="MCj0291930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 y="1824"/>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8" descr="MCj0291930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3216"/>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9" descr="MCj0291930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 y="1082"/>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0" descr="MCj029193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6" y="3242"/>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1" descr="MCj0291930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 y="3264"/>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3" descr="MCj0291930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4" y="2352"/>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4" descr="MCj0291930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6" y="3242"/>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5" descr="MCj029193000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6" y="3216"/>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6" descr="MCj0291930000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4" y="3216"/>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7" descr="MCj0291930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2" y="3216"/>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33" descr="MCj0291930000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 y="3312"/>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34" descr="MCj0291930000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4" y="3408"/>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35" descr="MCj0291930000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2" y="3360"/>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36" descr="MCj0291930000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8" y="3456"/>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37" descr="MCj0291930000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32" y="3338"/>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38" descr="MCj0291930000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28" y="3434"/>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39" descr="MCj02919300000[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52" y="3338"/>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40" descr="MCj02919300000[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48" y="3434"/>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41" descr="MCj02919300000[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72" y="3312"/>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42" descr="MCj02919300000[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68" y="3408"/>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43" descr="MCj02919300000[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40" y="3312"/>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44" descr="MCj02919300000[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36" y="3408"/>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45" descr="MCj02919300000[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08" y="3312"/>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46" descr="MCj02919300000[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704" y="3408"/>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47" descr="MCj02919300000[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60" y="2448"/>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Picture 48" descr="MCj02919300000[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56" y="2496"/>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54" descr="MCj02919300000[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60" y="1178"/>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3" name="Picture 55" descr="MCj02919300000[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56" y="1274"/>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0" name="Group 32"/>
          <p:cNvGrpSpPr>
            <a:grpSpLocks/>
          </p:cNvGrpSpPr>
          <p:nvPr/>
        </p:nvGrpSpPr>
        <p:grpSpPr bwMode="auto">
          <a:xfrm>
            <a:off x="1600200" y="2936875"/>
            <a:ext cx="6629400" cy="3235325"/>
            <a:chOff x="816" y="1632"/>
            <a:chExt cx="4176" cy="2038"/>
          </a:xfrm>
        </p:grpSpPr>
        <p:pic>
          <p:nvPicPr>
            <p:cNvPr id="6151" name="Picture 28" descr="MCj02919300000[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16" y="3216"/>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9" descr="MCj02919300000[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256" y="3194"/>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30" descr="MCj02919300000[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64" y="1632"/>
              <a:ext cx="52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Text Box 4"/>
          <p:cNvSpPr txBox="1">
            <a:spLocks noChangeArrowheads="1"/>
          </p:cNvSpPr>
          <p:nvPr/>
        </p:nvSpPr>
        <p:spPr bwMode="auto">
          <a:xfrm>
            <a:off x="609600" y="1219200"/>
            <a:ext cx="6756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dirty="0">
              <a:latin typeface="Constantia" pitchFamily="18" charset="0"/>
            </a:endParaRPr>
          </a:p>
          <a:p>
            <a:pPr>
              <a:spcBef>
                <a:spcPct val="0"/>
              </a:spcBef>
              <a:buFontTx/>
              <a:buNone/>
            </a:pPr>
            <a:r>
              <a:rPr lang="en-US" altLang="en-US" sz="2400" dirty="0">
                <a:latin typeface="Constantia" pitchFamily="18" charset="0"/>
              </a:rPr>
              <a:t>Every day in America:</a:t>
            </a:r>
          </a:p>
          <a:p>
            <a:pPr>
              <a:spcBef>
                <a:spcPct val="0"/>
              </a:spcBef>
            </a:pPr>
            <a:r>
              <a:rPr lang="en-US" altLang="en-US" sz="2000" dirty="0">
                <a:latin typeface="Constantia" pitchFamily="18" charset="0"/>
              </a:rPr>
              <a:t>44,000 people have an asthma attack. </a:t>
            </a:r>
          </a:p>
          <a:p>
            <a:pPr>
              <a:spcBef>
                <a:spcPct val="0"/>
              </a:spcBef>
            </a:pPr>
            <a:r>
              <a:rPr lang="en-US" altLang="en-US" sz="2000" dirty="0">
                <a:latin typeface="Constantia" pitchFamily="18" charset="0"/>
              </a:rPr>
              <a:t>36,000 kids miss school due to asthma. </a:t>
            </a:r>
          </a:p>
          <a:p>
            <a:pPr>
              <a:spcBef>
                <a:spcPct val="0"/>
              </a:spcBef>
            </a:pPr>
            <a:r>
              <a:rPr lang="en-US" altLang="en-US" sz="2000" dirty="0">
                <a:latin typeface="Constantia" pitchFamily="18" charset="0"/>
              </a:rPr>
              <a:t>27,000 adults miss work due to asthma. </a:t>
            </a:r>
          </a:p>
          <a:p>
            <a:pPr>
              <a:spcBef>
                <a:spcPct val="0"/>
              </a:spcBef>
            </a:pPr>
            <a:r>
              <a:rPr lang="en-US" altLang="en-US" sz="2000" dirty="0">
                <a:latin typeface="Constantia" pitchFamily="18" charset="0"/>
              </a:rPr>
              <a:t>4,700 people visit the emergency room due to asthma. </a:t>
            </a:r>
          </a:p>
          <a:p>
            <a:pPr>
              <a:spcBef>
                <a:spcPct val="0"/>
              </a:spcBef>
            </a:pPr>
            <a:r>
              <a:rPr lang="en-US" altLang="en-US" sz="2000" dirty="0">
                <a:latin typeface="Constantia" pitchFamily="18" charset="0"/>
              </a:rPr>
              <a:t>1,200 people are admitted to the hospital due to asthma. </a:t>
            </a:r>
          </a:p>
          <a:p>
            <a:pPr>
              <a:spcBef>
                <a:spcPct val="0"/>
              </a:spcBef>
            </a:pPr>
            <a:r>
              <a:rPr lang="en-US" altLang="en-US" sz="2000" dirty="0">
                <a:latin typeface="Constantia" pitchFamily="18" charset="0"/>
              </a:rPr>
              <a:t>9 people die from asthma.</a:t>
            </a:r>
          </a:p>
        </p:txBody>
      </p:sp>
    </p:spTree>
    <p:extLst>
      <p:ext uri="{BB962C8B-B14F-4D97-AF65-F5344CB8AC3E}">
        <p14:creationId xmlns:p14="http://schemas.microsoft.com/office/powerpoint/2010/main" val="927122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0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P spid="4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ChangeArrowheads="1"/>
          </p:cNvSpPr>
          <p:nvPr/>
        </p:nvSpPr>
        <p:spPr bwMode="auto">
          <a:xfrm rot="10800000">
            <a:off x="0" y="228601"/>
            <a:ext cx="9144000" cy="1027113"/>
          </a:xfrm>
          <a:prstGeom prst="rect">
            <a:avLst/>
          </a:prstGeom>
          <a:solidFill>
            <a:srgbClr val="0066FF"/>
          </a:solidFill>
          <a:ln w="9525" algn="in">
            <a:noFill/>
            <a:miter lim="800000"/>
            <a:headEnd/>
            <a:tailEnd/>
          </a:ln>
          <a:effectLst/>
        </p:spPr>
        <p:txBody>
          <a:bodyPr lIns="36576" tIns="36576" rIns="36576" bIns="36576"/>
          <a:lstStyle/>
          <a:p>
            <a:endParaRPr lang="en-US"/>
          </a:p>
        </p:txBody>
      </p:sp>
      <p:sp>
        <p:nvSpPr>
          <p:cNvPr id="4100" name="Text Box 4"/>
          <p:cNvSpPr txBox="1">
            <a:spLocks noChangeArrowheads="1"/>
          </p:cNvSpPr>
          <p:nvPr/>
        </p:nvSpPr>
        <p:spPr bwMode="auto">
          <a:xfrm>
            <a:off x="457200" y="1066800"/>
            <a:ext cx="6477000" cy="7486650"/>
          </a:xfrm>
          <a:prstGeom prst="rect">
            <a:avLst/>
          </a:prstGeom>
          <a:noFill/>
          <a:ln w="9525" algn="in">
            <a:noFill/>
            <a:miter lim="800000"/>
            <a:headEnd/>
            <a:tailEnd/>
          </a:ln>
          <a:effectLst/>
        </p:spPr>
        <p:txBody>
          <a:bodyPr lIns="36576" tIns="36576" rIns="36576" bIns="36576"/>
          <a:lstStyle/>
          <a:p>
            <a:pPr>
              <a:buFontTx/>
              <a:buChar char="•"/>
            </a:pPr>
            <a:endParaRPr lang="en-US" sz="2000" dirty="0">
              <a:latin typeface="Constantia" pitchFamily="18" charset="0"/>
            </a:endParaRPr>
          </a:p>
          <a:p>
            <a:pPr>
              <a:spcBef>
                <a:spcPts val="100"/>
              </a:spcBef>
              <a:spcAft>
                <a:spcPts val="100"/>
              </a:spcAft>
              <a:buFontTx/>
              <a:buChar char="•"/>
            </a:pPr>
            <a:r>
              <a:rPr lang="en-US" sz="2200" dirty="0">
                <a:latin typeface="Constantia" pitchFamily="18" charset="0"/>
              </a:rPr>
              <a:t>Asthma is a common disease among Montana </a:t>
            </a:r>
            <a:r>
              <a:rPr lang="en-US" sz="2200" dirty="0" smtClean="0">
                <a:latin typeface="Constantia" pitchFamily="18" charset="0"/>
              </a:rPr>
              <a:t>students </a:t>
            </a:r>
          </a:p>
          <a:p>
            <a:pPr lvl="1">
              <a:spcBef>
                <a:spcPts val="100"/>
              </a:spcBef>
              <a:spcAft>
                <a:spcPts val="100"/>
              </a:spcAft>
              <a:buFontTx/>
              <a:buChar char="•"/>
            </a:pPr>
            <a:r>
              <a:rPr lang="en-US" sz="2200" dirty="0" smtClean="0">
                <a:latin typeface="Constantia" pitchFamily="18" charset="0"/>
              </a:rPr>
              <a:t>7.1% or an estimated 15,400 Montana children ages 0-17 have asthma. </a:t>
            </a:r>
          </a:p>
          <a:p>
            <a:pPr lvl="1">
              <a:spcBef>
                <a:spcPts val="100"/>
              </a:spcBef>
              <a:spcAft>
                <a:spcPts val="100"/>
              </a:spcAft>
              <a:buFontTx/>
              <a:buChar char="•"/>
            </a:pPr>
            <a:r>
              <a:rPr lang="en-US" sz="2200" dirty="0" smtClean="0">
                <a:latin typeface="Constantia" pitchFamily="18" charset="0"/>
              </a:rPr>
              <a:t>10.1% of Montana children ages 12-17 report that they currently have asthma.</a:t>
            </a:r>
            <a:endParaRPr lang="en-US" sz="2200" dirty="0">
              <a:latin typeface="Constantia" pitchFamily="18" charset="0"/>
            </a:endParaRPr>
          </a:p>
          <a:p>
            <a:pPr>
              <a:spcBef>
                <a:spcPts val="100"/>
              </a:spcBef>
              <a:spcAft>
                <a:spcPts val="100"/>
              </a:spcAft>
              <a:buFontTx/>
              <a:buChar char="•"/>
            </a:pPr>
            <a:r>
              <a:rPr lang="en-US" sz="2200" dirty="0">
                <a:latin typeface="Constantia" pitchFamily="18" charset="0"/>
              </a:rPr>
              <a:t>Asthma affects school attendance and </a:t>
            </a:r>
            <a:r>
              <a:rPr lang="en-US" sz="2200" dirty="0" smtClean="0">
                <a:latin typeface="Constantia" pitchFamily="18" charset="0"/>
              </a:rPr>
              <a:t>performance</a:t>
            </a:r>
            <a:endParaRPr lang="en-US" sz="2200" dirty="0">
              <a:latin typeface="Constantia" pitchFamily="18" charset="0"/>
            </a:endParaRPr>
          </a:p>
          <a:p>
            <a:pPr>
              <a:spcBef>
                <a:spcPts val="100"/>
              </a:spcBef>
              <a:spcAft>
                <a:spcPts val="100"/>
              </a:spcAft>
              <a:buFontTx/>
              <a:buChar char="•"/>
            </a:pPr>
            <a:r>
              <a:rPr lang="en-US" sz="2200" dirty="0">
                <a:latin typeface="Constantia" pitchFamily="18" charset="0"/>
              </a:rPr>
              <a:t>With planning, asthma can be </a:t>
            </a:r>
            <a:r>
              <a:rPr lang="en-US" sz="2200" dirty="0" smtClean="0">
                <a:latin typeface="Constantia" pitchFamily="18" charset="0"/>
              </a:rPr>
              <a:t>managed in the</a:t>
            </a:r>
          </a:p>
          <a:p>
            <a:pPr>
              <a:spcBef>
                <a:spcPts val="100"/>
              </a:spcBef>
              <a:spcAft>
                <a:spcPts val="100"/>
              </a:spcAft>
            </a:pPr>
            <a:r>
              <a:rPr lang="en-US" sz="2200" dirty="0">
                <a:latin typeface="Constantia" pitchFamily="18" charset="0"/>
              </a:rPr>
              <a:t> </a:t>
            </a:r>
            <a:r>
              <a:rPr lang="en-US" sz="2200" dirty="0" smtClean="0">
                <a:latin typeface="Constantia" pitchFamily="18" charset="0"/>
              </a:rPr>
              <a:t> school setting</a:t>
            </a:r>
          </a:p>
          <a:p>
            <a:pPr>
              <a:spcBef>
                <a:spcPts val="100"/>
              </a:spcBef>
              <a:spcAft>
                <a:spcPts val="100"/>
              </a:spcAft>
              <a:buFontTx/>
              <a:buChar char="•"/>
            </a:pPr>
            <a:endParaRPr lang="en-US" sz="2200" dirty="0">
              <a:latin typeface="Constantia" pitchFamily="18" charset="0"/>
            </a:endParaRPr>
          </a:p>
        </p:txBody>
      </p:sp>
      <p:sp>
        <p:nvSpPr>
          <p:cNvPr id="4105" name="Text Box 9"/>
          <p:cNvSpPr txBox="1">
            <a:spLocks noChangeArrowheads="1"/>
          </p:cNvSpPr>
          <p:nvPr/>
        </p:nvSpPr>
        <p:spPr bwMode="auto">
          <a:xfrm>
            <a:off x="304800" y="381000"/>
            <a:ext cx="8534400" cy="646331"/>
          </a:xfrm>
          <a:prstGeom prst="rect">
            <a:avLst/>
          </a:prstGeom>
          <a:noFill/>
          <a:ln w="9525">
            <a:noFill/>
            <a:miter lim="800000"/>
            <a:headEnd/>
            <a:tailEnd/>
          </a:ln>
          <a:effectLst/>
        </p:spPr>
        <p:txBody>
          <a:bodyPr wrap="square">
            <a:spAutoFit/>
          </a:bodyPr>
          <a:lstStyle/>
          <a:p>
            <a:pPr algn="ctr">
              <a:spcBef>
                <a:spcPct val="50000"/>
              </a:spcBef>
            </a:pPr>
            <a:r>
              <a:rPr lang="en-US" sz="3600" b="1" dirty="0" smtClean="0">
                <a:effectLst>
                  <a:outerShdw blurRad="38100" dist="38100" dir="2700000" algn="tl">
                    <a:srgbClr val="000000">
                      <a:alpha val="43137"/>
                    </a:srgbClr>
                  </a:outerShdw>
                </a:effectLst>
                <a:latin typeface="Constantia" pitchFamily="18" charset="0"/>
              </a:rPr>
              <a:t>Asthma in Montana </a:t>
            </a:r>
            <a:r>
              <a:rPr lang="en-US" sz="3600" b="1" dirty="0">
                <a:effectLst>
                  <a:outerShdw blurRad="38100" dist="38100" dir="2700000" algn="tl">
                    <a:srgbClr val="000000">
                      <a:alpha val="43137"/>
                    </a:srgbClr>
                  </a:outerShdw>
                </a:effectLst>
                <a:latin typeface="Constantia" pitchFamily="18" charset="0"/>
              </a:rPr>
              <a:t>Youth</a:t>
            </a:r>
          </a:p>
        </p:txBody>
      </p:sp>
      <p:grpSp>
        <p:nvGrpSpPr>
          <p:cNvPr id="4152" name="Group 56"/>
          <p:cNvGrpSpPr>
            <a:grpSpLocks/>
          </p:cNvGrpSpPr>
          <p:nvPr/>
        </p:nvGrpSpPr>
        <p:grpSpPr bwMode="auto">
          <a:xfrm>
            <a:off x="304800" y="1717674"/>
            <a:ext cx="8001000" cy="4911725"/>
            <a:chOff x="192" y="1082"/>
            <a:chExt cx="5040" cy="2828"/>
          </a:xfrm>
        </p:grpSpPr>
        <p:pic>
          <p:nvPicPr>
            <p:cNvPr id="4118" name="Picture 22" descr="MCj02919300000[1]"/>
            <p:cNvPicPr>
              <a:picLocks noChangeAspect="1" noChangeArrowheads="1"/>
            </p:cNvPicPr>
            <p:nvPr/>
          </p:nvPicPr>
          <p:blipFill>
            <a:blip r:embed="rId4" cstate="print"/>
            <a:srcRect/>
            <a:stretch>
              <a:fillRect/>
            </a:stretch>
          </p:blipFill>
          <p:spPr bwMode="auto">
            <a:xfrm>
              <a:off x="4464" y="1680"/>
              <a:ext cx="528" cy="454"/>
            </a:xfrm>
            <a:prstGeom prst="rect">
              <a:avLst/>
            </a:prstGeom>
            <a:noFill/>
          </p:spPr>
        </p:pic>
        <p:pic>
          <p:nvPicPr>
            <p:cNvPr id="4145" name="Picture 49" descr="MCj02919300000[1]"/>
            <p:cNvPicPr>
              <a:picLocks noChangeAspect="1" noChangeArrowheads="1"/>
            </p:cNvPicPr>
            <p:nvPr/>
          </p:nvPicPr>
          <p:blipFill>
            <a:blip r:embed="rId5" cstate="print"/>
            <a:srcRect/>
            <a:stretch>
              <a:fillRect/>
            </a:stretch>
          </p:blipFill>
          <p:spPr bwMode="auto">
            <a:xfrm>
              <a:off x="4560" y="1728"/>
              <a:ext cx="528" cy="454"/>
            </a:xfrm>
            <a:prstGeom prst="rect">
              <a:avLst/>
            </a:prstGeom>
            <a:noFill/>
          </p:spPr>
        </p:pic>
        <p:pic>
          <p:nvPicPr>
            <p:cNvPr id="4146" name="Picture 50" descr="MCj02919300000[1]"/>
            <p:cNvPicPr>
              <a:picLocks noChangeAspect="1" noChangeArrowheads="1"/>
            </p:cNvPicPr>
            <p:nvPr/>
          </p:nvPicPr>
          <p:blipFill>
            <a:blip r:embed="rId6" cstate="print"/>
            <a:srcRect/>
            <a:stretch>
              <a:fillRect/>
            </a:stretch>
          </p:blipFill>
          <p:spPr bwMode="auto">
            <a:xfrm>
              <a:off x="4656" y="1824"/>
              <a:ext cx="528" cy="454"/>
            </a:xfrm>
            <a:prstGeom prst="rect">
              <a:avLst/>
            </a:prstGeom>
            <a:noFill/>
          </p:spPr>
        </p:pic>
        <p:pic>
          <p:nvPicPr>
            <p:cNvPr id="4114" name="Picture 18" descr="MCj02919300000[1]"/>
            <p:cNvPicPr>
              <a:picLocks noChangeAspect="1" noChangeArrowheads="1"/>
            </p:cNvPicPr>
            <p:nvPr/>
          </p:nvPicPr>
          <p:blipFill>
            <a:blip r:embed="rId7" cstate="print"/>
            <a:srcRect/>
            <a:stretch>
              <a:fillRect/>
            </a:stretch>
          </p:blipFill>
          <p:spPr bwMode="auto">
            <a:xfrm>
              <a:off x="192" y="3216"/>
              <a:ext cx="528" cy="454"/>
            </a:xfrm>
            <a:prstGeom prst="rect">
              <a:avLst/>
            </a:prstGeom>
            <a:noFill/>
          </p:spPr>
        </p:pic>
        <p:pic>
          <p:nvPicPr>
            <p:cNvPr id="4115" name="Picture 19" descr="MCj02919300000[1]"/>
            <p:cNvPicPr>
              <a:picLocks noChangeAspect="1" noChangeArrowheads="1"/>
            </p:cNvPicPr>
            <p:nvPr/>
          </p:nvPicPr>
          <p:blipFill>
            <a:blip r:embed="rId8" cstate="print"/>
            <a:srcRect/>
            <a:stretch>
              <a:fillRect/>
            </a:stretch>
          </p:blipFill>
          <p:spPr bwMode="auto">
            <a:xfrm>
              <a:off x="4464" y="1082"/>
              <a:ext cx="528" cy="454"/>
            </a:xfrm>
            <a:prstGeom prst="rect">
              <a:avLst/>
            </a:prstGeom>
            <a:noFill/>
          </p:spPr>
        </p:pic>
        <p:pic>
          <p:nvPicPr>
            <p:cNvPr id="4116" name="Picture 20" descr="MCj02919300000[1]"/>
            <p:cNvPicPr>
              <a:picLocks noChangeAspect="1" noChangeArrowheads="1"/>
            </p:cNvPicPr>
            <p:nvPr/>
          </p:nvPicPr>
          <p:blipFill>
            <a:blip r:embed="rId9" cstate="print"/>
            <a:srcRect/>
            <a:stretch>
              <a:fillRect/>
            </a:stretch>
          </p:blipFill>
          <p:spPr bwMode="auto">
            <a:xfrm>
              <a:off x="1536" y="3242"/>
              <a:ext cx="528" cy="454"/>
            </a:xfrm>
            <a:prstGeom prst="rect">
              <a:avLst/>
            </a:prstGeom>
            <a:noFill/>
          </p:spPr>
        </p:pic>
        <p:pic>
          <p:nvPicPr>
            <p:cNvPr id="4117" name="Picture 21" descr="MCj02919300000[1]"/>
            <p:cNvPicPr>
              <a:picLocks noChangeAspect="1" noChangeArrowheads="1"/>
            </p:cNvPicPr>
            <p:nvPr/>
          </p:nvPicPr>
          <p:blipFill>
            <a:blip r:embed="rId10" cstate="print"/>
            <a:srcRect/>
            <a:stretch>
              <a:fillRect/>
            </a:stretch>
          </p:blipFill>
          <p:spPr bwMode="auto">
            <a:xfrm>
              <a:off x="816" y="3264"/>
              <a:ext cx="528" cy="454"/>
            </a:xfrm>
            <a:prstGeom prst="rect">
              <a:avLst/>
            </a:prstGeom>
            <a:noFill/>
          </p:spPr>
        </p:pic>
        <p:pic>
          <p:nvPicPr>
            <p:cNvPr id="4119" name="Picture 23" descr="MCj02919300000[1]"/>
            <p:cNvPicPr>
              <a:picLocks noChangeAspect="1" noChangeArrowheads="1"/>
            </p:cNvPicPr>
            <p:nvPr/>
          </p:nvPicPr>
          <p:blipFill>
            <a:blip r:embed="rId11" cstate="print"/>
            <a:srcRect/>
            <a:stretch>
              <a:fillRect/>
            </a:stretch>
          </p:blipFill>
          <p:spPr bwMode="auto">
            <a:xfrm>
              <a:off x="4464" y="2352"/>
              <a:ext cx="528" cy="454"/>
            </a:xfrm>
            <a:prstGeom prst="rect">
              <a:avLst/>
            </a:prstGeom>
            <a:noFill/>
          </p:spPr>
        </p:pic>
        <p:pic>
          <p:nvPicPr>
            <p:cNvPr id="4120" name="Picture 24" descr="MCj02919300000[1]"/>
            <p:cNvPicPr>
              <a:picLocks noChangeAspect="1" noChangeArrowheads="1"/>
            </p:cNvPicPr>
            <p:nvPr/>
          </p:nvPicPr>
          <p:blipFill>
            <a:blip r:embed="rId12" cstate="print"/>
            <a:srcRect/>
            <a:stretch>
              <a:fillRect/>
            </a:stretch>
          </p:blipFill>
          <p:spPr bwMode="auto">
            <a:xfrm>
              <a:off x="2256" y="3242"/>
              <a:ext cx="528" cy="454"/>
            </a:xfrm>
            <a:prstGeom prst="rect">
              <a:avLst/>
            </a:prstGeom>
            <a:noFill/>
          </p:spPr>
        </p:pic>
        <p:pic>
          <p:nvPicPr>
            <p:cNvPr id="4121" name="Picture 25" descr="MCj02919300000[1]"/>
            <p:cNvPicPr>
              <a:picLocks noChangeAspect="1" noChangeArrowheads="1"/>
            </p:cNvPicPr>
            <p:nvPr/>
          </p:nvPicPr>
          <p:blipFill>
            <a:blip r:embed="rId13" cstate="print"/>
            <a:srcRect/>
            <a:stretch>
              <a:fillRect/>
            </a:stretch>
          </p:blipFill>
          <p:spPr bwMode="auto">
            <a:xfrm>
              <a:off x="2976" y="3216"/>
              <a:ext cx="528" cy="454"/>
            </a:xfrm>
            <a:prstGeom prst="rect">
              <a:avLst/>
            </a:prstGeom>
            <a:noFill/>
          </p:spPr>
        </p:pic>
        <p:pic>
          <p:nvPicPr>
            <p:cNvPr id="4122" name="Picture 26" descr="MCj02919300000[1]"/>
            <p:cNvPicPr>
              <a:picLocks noChangeAspect="1" noChangeArrowheads="1"/>
            </p:cNvPicPr>
            <p:nvPr/>
          </p:nvPicPr>
          <p:blipFill>
            <a:blip r:embed="rId14" cstate="print"/>
            <a:srcRect/>
            <a:stretch>
              <a:fillRect/>
            </a:stretch>
          </p:blipFill>
          <p:spPr bwMode="auto">
            <a:xfrm>
              <a:off x="3744" y="3216"/>
              <a:ext cx="528" cy="454"/>
            </a:xfrm>
            <a:prstGeom prst="rect">
              <a:avLst/>
            </a:prstGeom>
            <a:noFill/>
          </p:spPr>
        </p:pic>
        <p:pic>
          <p:nvPicPr>
            <p:cNvPr id="4123" name="Picture 27" descr="MCj02919300000[1]"/>
            <p:cNvPicPr>
              <a:picLocks noChangeAspect="1" noChangeArrowheads="1"/>
            </p:cNvPicPr>
            <p:nvPr/>
          </p:nvPicPr>
          <p:blipFill>
            <a:blip r:embed="rId15" cstate="print"/>
            <a:srcRect/>
            <a:stretch>
              <a:fillRect/>
            </a:stretch>
          </p:blipFill>
          <p:spPr bwMode="auto">
            <a:xfrm>
              <a:off x="4512" y="3216"/>
              <a:ext cx="528" cy="454"/>
            </a:xfrm>
            <a:prstGeom prst="rect">
              <a:avLst/>
            </a:prstGeom>
            <a:noFill/>
          </p:spPr>
        </p:pic>
        <p:pic>
          <p:nvPicPr>
            <p:cNvPr id="4129" name="Picture 33" descr="MCj02919300000[1]"/>
            <p:cNvPicPr>
              <a:picLocks noChangeAspect="1" noChangeArrowheads="1"/>
            </p:cNvPicPr>
            <p:nvPr/>
          </p:nvPicPr>
          <p:blipFill>
            <a:blip r:embed="rId16" cstate="print"/>
            <a:srcRect/>
            <a:stretch>
              <a:fillRect/>
            </a:stretch>
          </p:blipFill>
          <p:spPr bwMode="auto">
            <a:xfrm>
              <a:off x="288" y="3312"/>
              <a:ext cx="528" cy="454"/>
            </a:xfrm>
            <a:prstGeom prst="rect">
              <a:avLst/>
            </a:prstGeom>
            <a:noFill/>
          </p:spPr>
        </p:pic>
        <p:pic>
          <p:nvPicPr>
            <p:cNvPr id="4130" name="Picture 34" descr="MCj02919300000[1]"/>
            <p:cNvPicPr>
              <a:picLocks noChangeAspect="1" noChangeArrowheads="1"/>
            </p:cNvPicPr>
            <p:nvPr/>
          </p:nvPicPr>
          <p:blipFill>
            <a:blip r:embed="rId17" cstate="print"/>
            <a:srcRect/>
            <a:stretch>
              <a:fillRect/>
            </a:stretch>
          </p:blipFill>
          <p:spPr bwMode="auto">
            <a:xfrm>
              <a:off x="384" y="3408"/>
              <a:ext cx="528" cy="454"/>
            </a:xfrm>
            <a:prstGeom prst="rect">
              <a:avLst/>
            </a:prstGeom>
            <a:noFill/>
          </p:spPr>
        </p:pic>
        <p:pic>
          <p:nvPicPr>
            <p:cNvPr id="4131" name="Picture 35" descr="MCj02919300000[1]"/>
            <p:cNvPicPr>
              <a:picLocks noChangeAspect="1" noChangeArrowheads="1"/>
            </p:cNvPicPr>
            <p:nvPr/>
          </p:nvPicPr>
          <p:blipFill>
            <a:blip r:embed="rId18" cstate="print"/>
            <a:srcRect/>
            <a:stretch>
              <a:fillRect/>
            </a:stretch>
          </p:blipFill>
          <p:spPr bwMode="auto">
            <a:xfrm>
              <a:off x="912" y="3360"/>
              <a:ext cx="528" cy="454"/>
            </a:xfrm>
            <a:prstGeom prst="rect">
              <a:avLst/>
            </a:prstGeom>
            <a:noFill/>
          </p:spPr>
        </p:pic>
        <p:pic>
          <p:nvPicPr>
            <p:cNvPr id="4132" name="Picture 36" descr="MCj02919300000[1]"/>
            <p:cNvPicPr>
              <a:picLocks noChangeAspect="1" noChangeArrowheads="1"/>
            </p:cNvPicPr>
            <p:nvPr/>
          </p:nvPicPr>
          <p:blipFill>
            <a:blip r:embed="rId19" cstate="print"/>
            <a:srcRect/>
            <a:stretch>
              <a:fillRect/>
            </a:stretch>
          </p:blipFill>
          <p:spPr bwMode="auto">
            <a:xfrm>
              <a:off x="1008" y="3456"/>
              <a:ext cx="528" cy="454"/>
            </a:xfrm>
            <a:prstGeom prst="rect">
              <a:avLst/>
            </a:prstGeom>
            <a:noFill/>
          </p:spPr>
        </p:pic>
        <p:pic>
          <p:nvPicPr>
            <p:cNvPr id="4133" name="Picture 37" descr="MCj02919300000[1]"/>
            <p:cNvPicPr>
              <a:picLocks noChangeAspect="1" noChangeArrowheads="1"/>
            </p:cNvPicPr>
            <p:nvPr/>
          </p:nvPicPr>
          <p:blipFill>
            <a:blip r:embed="rId20" cstate="print"/>
            <a:srcRect/>
            <a:stretch>
              <a:fillRect/>
            </a:stretch>
          </p:blipFill>
          <p:spPr bwMode="auto">
            <a:xfrm>
              <a:off x="1632" y="3338"/>
              <a:ext cx="528" cy="454"/>
            </a:xfrm>
            <a:prstGeom prst="rect">
              <a:avLst/>
            </a:prstGeom>
            <a:noFill/>
          </p:spPr>
        </p:pic>
        <p:pic>
          <p:nvPicPr>
            <p:cNvPr id="4134" name="Picture 38" descr="MCj02919300000[1]"/>
            <p:cNvPicPr>
              <a:picLocks noChangeAspect="1" noChangeArrowheads="1"/>
            </p:cNvPicPr>
            <p:nvPr/>
          </p:nvPicPr>
          <p:blipFill>
            <a:blip r:embed="rId21" cstate="print"/>
            <a:srcRect/>
            <a:stretch>
              <a:fillRect/>
            </a:stretch>
          </p:blipFill>
          <p:spPr bwMode="auto">
            <a:xfrm>
              <a:off x="1728" y="3434"/>
              <a:ext cx="528" cy="454"/>
            </a:xfrm>
            <a:prstGeom prst="rect">
              <a:avLst/>
            </a:prstGeom>
            <a:noFill/>
          </p:spPr>
        </p:pic>
        <p:pic>
          <p:nvPicPr>
            <p:cNvPr id="4135" name="Picture 39" descr="MCj02919300000[1]"/>
            <p:cNvPicPr>
              <a:picLocks noChangeAspect="1" noChangeArrowheads="1"/>
            </p:cNvPicPr>
            <p:nvPr/>
          </p:nvPicPr>
          <p:blipFill>
            <a:blip r:embed="rId22" cstate="print"/>
            <a:srcRect/>
            <a:stretch>
              <a:fillRect/>
            </a:stretch>
          </p:blipFill>
          <p:spPr bwMode="auto">
            <a:xfrm>
              <a:off x="2352" y="3338"/>
              <a:ext cx="528" cy="454"/>
            </a:xfrm>
            <a:prstGeom prst="rect">
              <a:avLst/>
            </a:prstGeom>
            <a:noFill/>
          </p:spPr>
        </p:pic>
        <p:pic>
          <p:nvPicPr>
            <p:cNvPr id="4136" name="Picture 40" descr="MCj02919300000[1]"/>
            <p:cNvPicPr>
              <a:picLocks noChangeAspect="1" noChangeArrowheads="1"/>
            </p:cNvPicPr>
            <p:nvPr/>
          </p:nvPicPr>
          <p:blipFill>
            <a:blip r:embed="rId23" cstate="print"/>
            <a:srcRect/>
            <a:stretch>
              <a:fillRect/>
            </a:stretch>
          </p:blipFill>
          <p:spPr bwMode="auto">
            <a:xfrm>
              <a:off x="2448" y="3434"/>
              <a:ext cx="528" cy="454"/>
            </a:xfrm>
            <a:prstGeom prst="rect">
              <a:avLst/>
            </a:prstGeom>
            <a:noFill/>
          </p:spPr>
        </p:pic>
        <p:pic>
          <p:nvPicPr>
            <p:cNvPr id="4137" name="Picture 41" descr="MCj02919300000[1]"/>
            <p:cNvPicPr>
              <a:picLocks noChangeAspect="1" noChangeArrowheads="1"/>
            </p:cNvPicPr>
            <p:nvPr/>
          </p:nvPicPr>
          <p:blipFill>
            <a:blip r:embed="rId24" cstate="print"/>
            <a:srcRect/>
            <a:stretch>
              <a:fillRect/>
            </a:stretch>
          </p:blipFill>
          <p:spPr bwMode="auto">
            <a:xfrm>
              <a:off x="3072" y="3312"/>
              <a:ext cx="528" cy="454"/>
            </a:xfrm>
            <a:prstGeom prst="rect">
              <a:avLst/>
            </a:prstGeom>
            <a:noFill/>
          </p:spPr>
        </p:pic>
        <p:pic>
          <p:nvPicPr>
            <p:cNvPr id="4138" name="Picture 42" descr="MCj02919300000[1]"/>
            <p:cNvPicPr>
              <a:picLocks noChangeAspect="1" noChangeArrowheads="1"/>
            </p:cNvPicPr>
            <p:nvPr/>
          </p:nvPicPr>
          <p:blipFill>
            <a:blip r:embed="rId25" cstate="print"/>
            <a:srcRect/>
            <a:stretch>
              <a:fillRect/>
            </a:stretch>
          </p:blipFill>
          <p:spPr bwMode="auto">
            <a:xfrm>
              <a:off x="3168" y="3408"/>
              <a:ext cx="528" cy="454"/>
            </a:xfrm>
            <a:prstGeom prst="rect">
              <a:avLst/>
            </a:prstGeom>
            <a:noFill/>
          </p:spPr>
        </p:pic>
        <p:pic>
          <p:nvPicPr>
            <p:cNvPr id="4139" name="Picture 43" descr="MCj02919300000[1]"/>
            <p:cNvPicPr>
              <a:picLocks noChangeAspect="1" noChangeArrowheads="1"/>
            </p:cNvPicPr>
            <p:nvPr/>
          </p:nvPicPr>
          <p:blipFill>
            <a:blip r:embed="rId26" cstate="print"/>
            <a:srcRect/>
            <a:stretch>
              <a:fillRect/>
            </a:stretch>
          </p:blipFill>
          <p:spPr bwMode="auto">
            <a:xfrm>
              <a:off x="3840" y="3312"/>
              <a:ext cx="528" cy="454"/>
            </a:xfrm>
            <a:prstGeom prst="rect">
              <a:avLst/>
            </a:prstGeom>
            <a:noFill/>
          </p:spPr>
        </p:pic>
        <p:pic>
          <p:nvPicPr>
            <p:cNvPr id="4140" name="Picture 44" descr="MCj02919300000[1]"/>
            <p:cNvPicPr>
              <a:picLocks noChangeAspect="1" noChangeArrowheads="1"/>
            </p:cNvPicPr>
            <p:nvPr/>
          </p:nvPicPr>
          <p:blipFill>
            <a:blip r:embed="rId27" cstate="print"/>
            <a:srcRect/>
            <a:stretch>
              <a:fillRect/>
            </a:stretch>
          </p:blipFill>
          <p:spPr bwMode="auto">
            <a:xfrm>
              <a:off x="3936" y="3408"/>
              <a:ext cx="528" cy="454"/>
            </a:xfrm>
            <a:prstGeom prst="rect">
              <a:avLst/>
            </a:prstGeom>
            <a:noFill/>
          </p:spPr>
        </p:pic>
        <p:pic>
          <p:nvPicPr>
            <p:cNvPr id="4141" name="Picture 45" descr="MCj02919300000[1]"/>
            <p:cNvPicPr>
              <a:picLocks noChangeAspect="1" noChangeArrowheads="1"/>
            </p:cNvPicPr>
            <p:nvPr/>
          </p:nvPicPr>
          <p:blipFill>
            <a:blip r:embed="rId28" cstate="print"/>
            <a:srcRect/>
            <a:stretch>
              <a:fillRect/>
            </a:stretch>
          </p:blipFill>
          <p:spPr bwMode="auto">
            <a:xfrm>
              <a:off x="4608" y="3312"/>
              <a:ext cx="528" cy="454"/>
            </a:xfrm>
            <a:prstGeom prst="rect">
              <a:avLst/>
            </a:prstGeom>
            <a:noFill/>
          </p:spPr>
        </p:pic>
        <p:pic>
          <p:nvPicPr>
            <p:cNvPr id="4142" name="Picture 46" descr="MCj02919300000[1]"/>
            <p:cNvPicPr>
              <a:picLocks noChangeAspect="1" noChangeArrowheads="1"/>
            </p:cNvPicPr>
            <p:nvPr/>
          </p:nvPicPr>
          <p:blipFill>
            <a:blip r:embed="rId29" cstate="print"/>
            <a:srcRect/>
            <a:stretch>
              <a:fillRect/>
            </a:stretch>
          </p:blipFill>
          <p:spPr bwMode="auto">
            <a:xfrm>
              <a:off x="4704" y="3408"/>
              <a:ext cx="528" cy="454"/>
            </a:xfrm>
            <a:prstGeom prst="rect">
              <a:avLst/>
            </a:prstGeom>
            <a:noFill/>
          </p:spPr>
        </p:pic>
        <p:pic>
          <p:nvPicPr>
            <p:cNvPr id="4143" name="Picture 47" descr="MCj02919300000[1]"/>
            <p:cNvPicPr>
              <a:picLocks noChangeAspect="1" noChangeArrowheads="1"/>
            </p:cNvPicPr>
            <p:nvPr/>
          </p:nvPicPr>
          <p:blipFill>
            <a:blip r:embed="rId30" cstate="print"/>
            <a:srcRect/>
            <a:stretch>
              <a:fillRect/>
            </a:stretch>
          </p:blipFill>
          <p:spPr bwMode="auto">
            <a:xfrm>
              <a:off x="4560" y="2448"/>
              <a:ext cx="528" cy="454"/>
            </a:xfrm>
            <a:prstGeom prst="rect">
              <a:avLst/>
            </a:prstGeom>
            <a:noFill/>
          </p:spPr>
        </p:pic>
        <p:pic>
          <p:nvPicPr>
            <p:cNvPr id="4144" name="Picture 48" descr="MCj02919300000[1]"/>
            <p:cNvPicPr>
              <a:picLocks noChangeAspect="1" noChangeArrowheads="1"/>
            </p:cNvPicPr>
            <p:nvPr/>
          </p:nvPicPr>
          <p:blipFill>
            <a:blip r:embed="rId31" cstate="print"/>
            <a:srcRect/>
            <a:stretch>
              <a:fillRect/>
            </a:stretch>
          </p:blipFill>
          <p:spPr bwMode="auto">
            <a:xfrm>
              <a:off x="4656" y="2496"/>
              <a:ext cx="528" cy="454"/>
            </a:xfrm>
            <a:prstGeom prst="rect">
              <a:avLst/>
            </a:prstGeom>
            <a:noFill/>
          </p:spPr>
        </p:pic>
        <p:pic>
          <p:nvPicPr>
            <p:cNvPr id="4150" name="Picture 54" descr="MCj02919300000[1]"/>
            <p:cNvPicPr>
              <a:picLocks noChangeAspect="1" noChangeArrowheads="1"/>
            </p:cNvPicPr>
            <p:nvPr/>
          </p:nvPicPr>
          <p:blipFill>
            <a:blip r:embed="rId32" cstate="print"/>
            <a:srcRect/>
            <a:stretch>
              <a:fillRect/>
            </a:stretch>
          </p:blipFill>
          <p:spPr bwMode="auto">
            <a:xfrm>
              <a:off x="4560" y="1178"/>
              <a:ext cx="528" cy="454"/>
            </a:xfrm>
            <a:prstGeom prst="rect">
              <a:avLst/>
            </a:prstGeom>
            <a:noFill/>
          </p:spPr>
        </p:pic>
        <p:pic>
          <p:nvPicPr>
            <p:cNvPr id="4151" name="Picture 55" descr="MCj02919300000[1]"/>
            <p:cNvPicPr>
              <a:picLocks noChangeAspect="1" noChangeArrowheads="1"/>
            </p:cNvPicPr>
            <p:nvPr/>
          </p:nvPicPr>
          <p:blipFill>
            <a:blip r:embed="rId33" cstate="print"/>
            <a:srcRect/>
            <a:stretch>
              <a:fillRect/>
            </a:stretch>
          </p:blipFill>
          <p:spPr bwMode="auto">
            <a:xfrm>
              <a:off x="4656" y="1274"/>
              <a:ext cx="528" cy="454"/>
            </a:xfrm>
            <a:prstGeom prst="rect">
              <a:avLst/>
            </a:prstGeom>
            <a:noFill/>
          </p:spPr>
        </p:pic>
      </p:grpSp>
      <p:grpSp>
        <p:nvGrpSpPr>
          <p:cNvPr id="4128" name="Group 32"/>
          <p:cNvGrpSpPr>
            <a:grpSpLocks/>
          </p:cNvGrpSpPr>
          <p:nvPr/>
        </p:nvGrpSpPr>
        <p:grpSpPr bwMode="auto">
          <a:xfrm>
            <a:off x="1600200" y="2936875"/>
            <a:ext cx="6629400" cy="3235325"/>
            <a:chOff x="816" y="1632"/>
            <a:chExt cx="4176" cy="2038"/>
          </a:xfrm>
        </p:grpSpPr>
        <p:pic>
          <p:nvPicPr>
            <p:cNvPr id="4124" name="Picture 28" descr="MCj02919300000[1]"/>
            <p:cNvPicPr>
              <a:picLocks noChangeAspect="1" noChangeArrowheads="1"/>
            </p:cNvPicPr>
            <p:nvPr/>
          </p:nvPicPr>
          <p:blipFill>
            <a:blip r:embed="rId34" cstate="print"/>
            <a:srcRect/>
            <a:stretch>
              <a:fillRect/>
            </a:stretch>
          </p:blipFill>
          <p:spPr bwMode="auto">
            <a:xfrm>
              <a:off x="816" y="3216"/>
              <a:ext cx="528" cy="454"/>
            </a:xfrm>
            <a:prstGeom prst="rect">
              <a:avLst/>
            </a:prstGeom>
            <a:noFill/>
          </p:spPr>
        </p:pic>
        <p:pic>
          <p:nvPicPr>
            <p:cNvPr id="4125" name="Picture 29" descr="MCj02919300000[1]"/>
            <p:cNvPicPr>
              <a:picLocks noChangeAspect="1" noChangeArrowheads="1"/>
            </p:cNvPicPr>
            <p:nvPr/>
          </p:nvPicPr>
          <p:blipFill>
            <a:blip r:embed="rId35" cstate="print"/>
            <a:srcRect/>
            <a:stretch>
              <a:fillRect/>
            </a:stretch>
          </p:blipFill>
          <p:spPr bwMode="auto">
            <a:xfrm>
              <a:off x="2256" y="3194"/>
              <a:ext cx="528" cy="454"/>
            </a:xfrm>
            <a:prstGeom prst="rect">
              <a:avLst/>
            </a:prstGeom>
            <a:noFill/>
          </p:spPr>
        </p:pic>
        <p:pic>
          <p:nvPicPr>
            <p:cNvPr id="4126" name="Picture 30" descr="MCj02919300000[1]"/>
            <p:cNvPicPr>
              <a:picLocks noChangeAspect="1" noChangeArrowheads="1"/>
            </p:cNvPicPr>
            <p:nvPr/>
          </p:nvPicPr>
          <p:blipFill>
            <a:blip r:embed="rId36" cstate="print"/>
            <a:srcRect/>
            <a:stretch>
              <a:fillRect/>
            </a:stretch>
          </p:blipFill>
          <p:spPr bwMode="auto">
            <a:xfrm>
              <a:off x="4464" y="1632"/>
              <a:ext cx="528" cy="454"/>
            </a:xfrm>
            <a:prstGeom prst="rect">
              <a:avLst/>
            </a:prstGeom>
            <a:noFill/>
          </p:spPr>
        </p:pic>
      </p:grpSp>
    </p:spTree>
    <p:custDataLst>
      <p:tags r:id="rId1"/>
    </p:custDataLst>
    <p:extLst>
      <p:ext uri="{BB962C8B-B14F-4D97-AF65-F5344CB8AC3E}">
        <p14:creationId xmlns:p14="http://schemas.microsoft.com/office/powerpoint/2010/main" val="4061229139"/>
      </p:ext>
    </p:extLst>
  </p:cSld>
  <p:clrMapOvr>
    <a:masterClrMapping/>
  </p:clrMapOvr>
  <p:transition advTm="5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rot="10800000">
            <a:off x="0" y="381000"/>
            <a:ext cx="9144000" cy="1027113"/>
          </a:xfrm>
          <a:prstGeom prst="rect">
            <a:avLst/>
          </a:prstGeom>
          <a:solidFill>
            <a:srgbClr val="0066FF"/>
          </a:solidFill>
          <a:ln w="9525" algn="in">
            <a:noFill/>
            <a:miter lim="800000"/>
            <a:headEnd/>
            <a:tailEnd/>
          </a:ln>
          <a:effectLst/>
        </p:spPr>
        <p:txBody>
          <a:bodyPr lIns="36576" tIns="36576" rIns="36576" bIns="36576"/>
          <a:lstStyle/>
          <a:p>
            <a:endParaRPr lang="en-US"/>
          </a:p>
        </p:txBody>
      </p:sp>
      <p:sp>
        <p:nvSpPr>
          <p:cNvPr id="20482" name="Text Box 2"/>
          <p:cNvSpPr txBox="1">
            <a:spLocks noChangeArrowheads="1"/>
          </p:cNvSpPr>
          <p:nvPr/>
        </p:nvSpPr>
        <p:spPr bwMode="auto">
          <a:xfrm>
            <a:off x="1143000" y="1905000"/>
            <a:ext cx="5943600" cy="7486650"/>
          </a:xfrm>
          <a:prstGeom prst="rect">
            <a:avLst/>
          </a:prstGeom>
          <a:noFill/>
          <a:ln w="9525" algn="in">
            <a:noFill/>
            <a:miter lim="800000"/>
            <a:headEnd/>
            <a:tailEnd/>
          </a:ln>
          <a:effectLst/>
        </p:spPr>
        <p:txBody>
          <a:bodyPr lIns="36576" tIns="36576" rIns="36576" bIns="36576"/>
          <a:lstStyle/>
          <a:p>
            <a:pPr>
              <a:buFontTx/>
              <a:buChar char="•"/>
            </a:pPr>
            <a:endParaRPr lang="en-US" sz="2000" dirty="0">
              <a:solidFill>
                <a:srgbClr val="000000"/>
              </a:solidFill>
              <a:latin typeface="Constantia" pitchFamily="18" charset="0"/>
            </a:endParaRPr>
          </a:p>
          <a:p>
            <a:pPr>
              <a:spcBef>
                <a:spcPts val="100"/>
              </a:spcBef>
              <a:spcAft>
                <a:spcPts val="100"/>
              </a:spcAft>
              <a:buFontTx/>
              <a:buChar char="•"/>
            </a:pPr>
            <a:r>
              <a:rPr lang="en-US" sz="2000" dirty="0">
                <a:solidFill>
                  <a:schemeClr val="bg1"/>
                </a:solidFill>
                <a:latin typeface="Constantia" pitchFamily="18" charset="0"/>
              </a:rPr>
              <a:t>Electronic survey e-mailed to K-12 public school administrators in Montana</a:t>
            </a:r>
          </a:p>
          <a:p>
            <a:pPr>
              <a:spcBef>
                <a:spcPts val="100"/>
              </a:spcBef>
              <a:spcAft>
                <a:spcPts val="100"/>
              </a:spcAft>
              <a:buFontTx/>
              <a:buChar char="•"/>
            </a:pPr>
            <a:endParaRPr lang="en-US" sz="2000" dirty="0">
              <a:solidFill>
                <a:schemeClr val="bg1"/>
              </a:solidFill>
              <a:latin typeface="Constantia" pitchFamily="18" charset="0"/>
            </a:endParaRPr>
          </a:p>
          <a:p>
            <a:pPr>
              <a:spcBef>
                <a:spcPts val="100"/>
              </a:spcBef>
              <a:spcAft>
                <a:spcPts val="100"/>
              </a:spcAft>
              <a:buFontTx/>
              <a:buChar char="•"/>
            </a:pPr>
            <a:r>
              <a:rPr lang="en-US" sz="2000" dirty="0">
                <a:solidFill>
                  <a:schemeClr val="bg1"/>
                </a:solidFill>
                <a:latin typeface="Constantia" pitchFamily="18" charset="0"/>
              </a:rPr>
              <a:t>193 Responses </a:t>
            </a:r>
          </a:p>
          <a:p>
            <a:pPr>
              <a:spcBef>
                <a:spcPts val="100"/>
              </a:spcBef>
              <a:spcAft>
                <a:spcPts val="100"/>
              </a:spcAft>
              <a:buFontTx/>
              <a:buChar char="•"/>
            </a:pPr>
            <a:endParaRPr lang="en-US" sz="2000" dirty="0">
              <a:solidFill>
                <a:schemeClr val="bg1"/>
              </a:solidFill>
              <a:latin typeface="Constantia" pitchFamily="18" charset="0"/>
            </a:endParaRPr>
          </a:p>
        </p:txBody>
      </p:sp>
      <p:sp>
        <p:nvSpPr>
          <p:cNvPr id="20484" name="Text Box 4"/>
          <p:cNvSpPr txBox="1">
            <a:spLocks noChangeArrowheads="1"/>
          </p:cNvSpPr>
          <p:nvPr/>
        </p:nvSpPr>
        <p:spPr bwMode="auto">
          <a:xfrm>
            <a:off x="152400" y="609600"/>
            <a:ext cx="90678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effectLst>
                  <a:outerShdw blurRad="38100" dist="38100" dir="2700000" algn="tl">
                    <a:srgbClr val="000000">
                      <a:alpha val="43137"/>
                    </a:srgbClr>
                  </a:outerShdw>
                </a:effectLst>
                <a:latin typeface="Calibri" pitchFamily="34" charset="0"/>
              </a:rPr>
              <a:t>Is Asthma a Serious Health Concern at Our School?</a:t>
            </a:r>
            <a:endParaRPr lang="en-US" sz="2800" b="1" dirty="0">
              <a:effectLst>
                <a:outerShdw blurRad="38100" dist="38100" dir="2700000" algn="tl">
                  <a:srgbClr val="000000">
                    <a:alpha val="43137"/>
                  </a:srgbClr>
                </a:outerShdw>
              </a:effectLst>
              <a:latin typeface="Calibri" pitchFamily="34" charset="0"/>
            </a:endParaRPr>
          </a:p>
        </p:txBody>
      </p:sp>
      <p:pic>
        <p:nvPicPr>
          <p:cNvPr id="20542" name="Picture 62" descr="MPj03998790000[1]"/>
          <p:cNvPicPr>
            <a:picLocks noChangeAspect="1" noChangeArrowheads="1"/>
          </p:cNvPicPr>
          <p:nvPr/>
        </p:nvPicPr>
        <p:blipFill>
          <a:blip r:embed="rId3" cstate="print"/>
          <a:srcRect/>
          <a:stretch>
            <a:fillRect/>
          </a:stretch>
        </p:blipFill>
        <p:spPr bwMode="auto">
          <a:xfrm>
            <a:off x="7543800" y="4724400"/>
            <a:ext cx="1192213" cy="1673225"/>
          </a:xfrm>
          <a:prstGeom prst="rect">
            <a:avLst/>
          </a:prstGeom>
          <a:noFill/>
        </p:spPr>
      </p:pic>
      <p:sp>
        <p:nvSpPr>
          <p:cNvPr id="8" name="Content Placeholder 7"/>
          <p:cNvSpPr>
            <a:spLocks noGrp="1"/>
          </p:cNvSpPr>
          <p:nvPr>
            <p:ph sz="quarter" idx="1"/>
          </p:nvPr>
        </p:nvSpPr>
        <p:spPr/>
        <p:txBody>
          <a:bodyPr/>
          <a:lstStyle/>
          <a:p>
            <a:endParaRPr lang="en-US"/>
          </a:p>
        </p:txBody>
      </p:sp>
      <p:graphicFrame>
        <p:nvGraphicFramePr>
          <p:cNvPr id="9" name="Chart 8"/>
          <p:cNvGraphicFramePr>
            <a:graphicFrameLocks/>
          </p:cNvGraphicFramePr>
          <p:nvPr>
            <p:extLst>
              <p:ext uri="{D42A27DB-BD31-4B8C-83A1-F6EECF244321}">
                <p14:modId xmlns:p14="http://schemas.microsoft.com/office/powerpoint/2010/main" val="2845368692"/>
              </p:ext>
            </p:extLst>
          </p:nvPr>
        </p:nvGraphicFramePr>
        <p:xfrm>
          <a:off x="609600" y="1676400"/>
          <a:ext cx="6858000" cy="4876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rot="10800000">
            <a:off x="0" y="381000"/>
            <a:ext cx="9144000" cy="1027113"/>
          </a:xfrm>
          <a:prstGeom prst="rect">
            <a:avLst/>
          </a:prstGeom>
          <a:solidFill>
            <a:srgbClr val="0066FF"/>
          </a:solidFill>
          <a:ln w="9525" algn="in">
            <a:noFill/>
            <a:miter lim="800000"/>
            <a:headEnd/>
            <a:tailEnd/>
          </a:ln>
          <a:effectLst/>
        </p:spPr>
        <p:txBody>
          <a:bodyPr lIns="36576" tIns="36576" rIns="36576" bIns="36576"/>
          <a:lstStyle/>
          <a:p>
            <a:endParaRPr lang="en-US"/>
          </a:p>
        </p:txBody>
      </p:sp>
      <p:sp>
        <p:nvSpPr>
          <p:cNvPr id="20482" name="Text Box 2"/>
          <p:cNvSpPr txBox="1">
            <a:spLocks noChangeArrowheads="1"/>
          </p:cNvSpPr>
          <p:nvPr/>
        </p:nvSpPr>
        <p:spPr bwMode="auto">
          <a:xfrm>
            <a:off x="1143000" y="1905000"/>
            <a:ext cx="5943600" cy="7486650"/>
          </a:xfrm>
          <a:prstGeom prst="rect">
            <a:avLst/>
          </a:prstGeom>
          <a:noFill/>
          <a:ln w="9525" algn="in">
            <a:noFill/>
            <a:miter lim="800000"/>
            <a:headEnd/>
            <a:tailEnd/>
          </a:ln>
          <a:effectLst/>
        </p:spPr>
        <p:txBody>
          <a:bodyPr lIns="36576" tIns="36576" rIns="36576" bIns="36576"/>
          <a:lstStyle/>
          <a:p>
            <a:pPr>
              <a:buFontTx/>
              <a:buChar char="•"/>
            </a:pPr>
            <a:endParaRPr lang="en-US" sz="2000" dirty="0">
              <a:solidFill>
                <a:srgbClr val="000000"/>
              </a:solidFill>
              <a:latin typeface="Constantia" pitchFamily="18" charset="0"/>
            </a:endParaRPr>
          </a:p>
          <a:p>
            <a:pPr>
              <a:spcBef>
                <a:spcPts val="100"/>
              </a:spcBef>
              <a:spcAft>
                <a:spcPts val="100"/>
              </a:spcAft>
              <a:buFontTx/>
              <a:buChar char="•"/>
            </a:pPr>
            <a:r>
              <a:rPr lang="en-US" sz="2000" dirty="0">
                <a:solidFill>
                  <a:schemeClr val="bg1"/>
                </a:solidFill>
                <a:latin typeface="Constantia" pitchFamily="18" charset="0"/>
              </a:rPr>
              <a:t>Electronic survey e-mailed to K-12 public school administrators in Montana</a:t>
            </a:r>
          </a:p>
          <a:p>
            <a:pPr>
              <a:spcBef>
                <a:spcPts val="100"/>
              </a:spcBef>
              <a:spcAft>
                <a:spcPts val="100"/>
              </a:spcAft>
              <a:buFontTx/>
              <a:buChar char="•"/>
            </a:pPr>
            <a:endParaRPr lang="en-US" sz="2000" dirty="0">
              <a:solidFill>
                <a:schemeClr val="bg1"/>
              </a:solidFill>
              <a:latin typeface="Constantia" pitchFamily="18" charset="0"/>
            </a:endParaRPr>
          </a:p>
          <a:p>
            <a:pPr>
              <a:spcBef>
                <a:spcPts val="100"/>
              </a:spcBef>
              <a:spcAft>
                <a:spcPts val="100"/>
              </a:spcAft>
              <a:buFontTx/>
              <a:buChar char="•"/>
            </a:pPr>
            <a:r>
              <a:rPr lang="en-US" sz="2000" dirty="0">
                <a:solidFill>
                  <a:schemeClr val="bg1"/>
                </a:solidFill>
                <a:latin typeface="Constantia" pitchFamily="18" charset="0"/>
              </a:rPr>
              <a:t>193 Responses </a:t>
            </a:r>
          </a:p>
          <a:p>
            <a:pPr>
              <a:spcBef>
                <a:spcPts val="100"/>
              </a:spcBef>
              <a:spcAft>
                <a:spcPts val="100"/>
              </a:spcAft>
              <a:buFontTx/>
              <a:buChar char="•"/>
            </a:pPr>
            <a:endParaRPr lang="en-US" sz="2000" dirty="0">
              <a:solidFill>
                <a:schemeClr val="bg1"/>
              </a:solidFill>
              <a:latin typeface="Constantia" pitchFamily="18" charset="0"/>
            </a:endParaRPr>
          </a:p>
        </p:txBody>
      </p:sp>
      <p:sp>
        <p:nvSpPr>
          <p:cNvPr id="20484" name="Text Box 4"/>
          <p:cNvSpPr txBox="1">
            <a:spLocks noChangeArrowheads="1"/>
          </p:cNvSpPr>
          <p:nvPr/>
        </p:nvSpPr>
        <p:spPr bwMode="auto">
          <a:xfrm>
            <a:off x="152400" y="609600"/>
            <a:ext cx="90678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effectLst>
                  <a:outerShdw blurRad="38100" dist="38100" dir="2700000" algn="tl">
                    <a:srgbClr val="000000">
                      <a:alpha val="43137"/>
                    </a:srgbClr>
                  </a:outerShdw>
                </a:effectLst>
                <a:latin typeface="Constantia" pitchFamily="18" charset="0"/>
              </a:rPr>
              <a:t>How Do Montana Schools Address Asthma?</a:t>
            </a:r>
            <a:endParaRPr lang="en-US" sz="2800" b="1" dirty="0">
              <a:effectLst>
                <a:outerShdw blurRad="38100" dist="38100" dir="2700000" algn="tl">
                  <a:srgbClr val="000000">
                    <a:alpha val="43137"/>
                  </a:srgbClr>
                </a:outerShdw>
              </a:effectLst>
              <a:latin typeface="Constantia" pitchFamily="18" charset="0"/>
            </a:endParaRPr>
          </a:p>
        </p:txBody>
      </p:sp>
      <p:pic>
        <p:nvPicPr>
          <p:cNvPr id="20542" name="Picture 62" descr="MPj03998790000[1]"/>
          <p:cNvPicPr>
            <a:picLocks noChangeAspect="1" noChangeArrowheads="1"/>
          </p:cNvPicPr>
          <p:nvPr/>
        </p:nvPicPr>
        <p:blipFill>
          <a:blip r:embed="rId3" cstate="print"/>
          <a:srcRect/>
          <a:stretch>
            <a:fillRect/>
          </a:stretch>
        </p:blipFill>
        <p:spPr bwMode="auto">
          <a:xfrm>
            <a:off x="7239000" y="4317410"/>
            <a:ext cx="1611311" cy="2261413"/>
          </a:xfrm>
          <a:prstGeom prst="rect">
            <a:avLst/>
          </a:prstGeom>
          <a:noFill/>
        </p:spPr>
      </p:pic>
      <p:sp>
        <p:nvSpPr>
          <p:cNvPr id="2" name="Content Placeholder 1"/>
          <p:cNvSpPr>
            <a:spLocks noGrp="1"/>
          </p:cNvSpPr>
          <p:nvPr>
            <p:ph sz="quarter" idx="1"/>
          </p:nvPr>
        </p:nvSpPr>
        <p:spPr>
          <a:xfrm>
            <a:off x="457199" y="1600199"/>
            <a:ext cx="8278813" cy="4797425"/>
          </a:xfrm>
        </p:spPr>
        <p:txBody>
          <a:bodyPr/>
          <a:lstStyle/>
          <a:p>
            <a:pPr>
              <a:buFont typeface="Arial" panose="020B0604020202020204" pitchFamily="34" charset="0"/>
              <a:buChar char="•"/>
            </a:pPr>
            <a:r>
              <a:rPr lang="en-US" sz="2400" dirty="0" smtClean="0"/>
              <a:t>16.2% of Montana schools provide information on asthma to parents and families. </a:t>
            </a:r>
          </a:p>
          <a:p>
            <a:pPr>
              <a:buFont typeface="Arial" panose="020B0604020202020204" pitchFamily="34" charset="0"/>
              <a:buChar char="•"/>
            </a:pPr>
            <a:r>
              <a:rPr lang="en-US" sz="2400" dirty="0" smtClean="0"/>
              <a:t>17.9% of Montana schools provide professional development on how to recognize asthma symptoms, help prevent asthma attacks, and respond to asthma emergencies. </a:t>
            </a:r>
          </a:p>
          <a:p>
            <a:pPr>
              <a:buFont typeface="Arial" panose="020B0604020202020204" pitchFamily="34" charset="0"/>
              <a:buChar char="•"/>
            </a:pPr>
            <a:r>
              <a:rPr lang="en-US" sz="2400" dirty="0" smtClean="0"/>
              <a:t>50.6% of health education teacher want more professional development related to asthma.</a:t>
            </a:r>
          </a:p>
          <a:p>
            <a:pPr marL="137160" indent="0">
              <a:buNone/>
            </a:pPr>
            <a:r>
              <a:rPr lang="en-US" sz="2400" dirty="0"/>
              <a:t>	</a:t>
            </a:r>
            <a:r>
              <a:rPr lang="en-US" sz="2400" dirty="0" smtClean="0"/>
              <a:t>			- </a:t>
            </a:r>
            <a:r>
              <a:rPr lang="en-US" sz="1400" dirty="0" smtClean="0"/>
              <a:t>Source: School Health Profiles 2014</a:t>
            </a:r>
            <a:endParaRPr lang="en-US" sz="5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04794396"/>
      </p:ext>
    </p:extLst>
  </p:cSld>
  <p:clrMapOvr>
    <a:masterClrMapping/>
  </p:clrMapOvr>
  <p:transition advTm="3846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ChangeArrowheads="1"/>
          </p:cNvSpPr>
          <p:nvPr/>
        </p:nvSpPr>
        <p:spPr bwMode="auto">
          <a:xfrm rot="10800000">
            <a:off x="0" y="380999"/>
            <a:ext cx="9144000" cy="1371600"/>
          </a:xfrm>
          <a:prstGeom prst="rect">
            <a:avLst/>
          </a:prstGeom>
          <a:solidFill>
            <a:srgbClr val="0066FF"/>
          </a:solidFill>
          <a:ln w="9525" algn="in">
            <a:noFill/>
            <a:miter lim="800000"/>
            <a:headEnd/>
            <a:tailEnd/>
          </a:ln>
          <a:effectLst/>
        </p:spPr>
        <p:txBody>
          <a:bodyPr lIns="36576" tIns="36576" rIns="36576" bIns="36576"/>
          <a:lstStyle/>
          <a:p>
            <a:endParaRPr lang="en-US"/>
          </a:p>
        </p:txBody>
      </p:sp>
      <p:sp>
        <p:nvSpPr>
          <p:cNvPr id="5124" name="Text Box 4"/>
          <p:cNvSpPr txBox="1">
            <a:spLocks noChangeArrowheads="1"/>
          </p:cNvSpPr>
          <p:nvPr/>
        </p:nvSpPr>
        <p:spPr bwMode="auto">
          <a:xfrm>
            <a:off x="304800" y="533400"/>
            <a:ext cx="6477000" cy="457200"/>
          </a:xfrm>
          <a:prstGeom prst="rect">
            <a:avLst/>
          </a:prstGeom>
          <a:noFill/>
          <a:ln w="9525">
            <a:noFill/>
            <a:miter lim="800000"/>
            <a:headEnd/>
            <a:tailEnd/>
          </a:ln>
          <a:effectLst/>
        </p:spPr>
        <p:txBody>
          <a:bodyPr>
            <a:spAutoFit/>
          </a:bodyPr>
          <a:lstStyle/>
          <a:p>
            <a:pPr>
              <a:spcBef>
                <a:spcPct val="50000"/>
              </a:spcBef>
            </a:pPr>
            <a:endParaRPr lang="en-US" sz="2400">
              <a:solidFill>
                <a:schemeClr val="bg1"/>
              </a:solidFill>
              <a:latin typeface="Constantia" pitchFamily="18" charset="0"/>
            </a:endParaRPr>
          </a:p>
        </p:txBody>
      </p:sp>
      <p:sp>
        <p:nvSpPr>
          <p:cNvPr id="5140" name="Text Box 20"/>
          <p:cNvSpPr txBox="1">
            <a:spLocks noChangeArrowheads="1"/>
          </p:cNvSpPr>
          <p:nvPr/>
        </p:nvSpPr>
        <p:spPr bwMode="auto">
          <a:xfrm>
            <a:off x="457200" y="381000"/>
            <a:ext cx="8458200" cy="1354217"/>
          </a:xfrm>
          <a:prstGeom prst="rect">
            <a:avLst/>
          </a:prstGeom>
          <a:noFill/>
          <a:ln w="9525">
            <a:noFill/>
            <a:miter lim="800000"/>
            <a:headEnd/>
            <a:tailEnd/>
          </a:ln>
          <a:effectLst/>
        </p:spPr>
        <p:txBody>
          <a:bodyPr wrap="square">
            <a:spAutoFit/>
          </a:bodyPr>
          <a:lstStyle/>
          <a:p>
            <a:pPr algn="ctr">
              <a:spcBef>
                <a:spcPct val="50000"/>
              </a:spcBef>
            </a:pPr>
            <a:r>
              <a:rPr lang="en-US" sz="4100" b="1" dirty="0" smtClean="0">
                <a:effectLst>
                  <a:outerShdw blurRad="38100" dist="38100" dir="2700000" algn="tl">
                    <a:srgbClr val="000000">
                      <a:alpha val="43137"/>
                    </a:srgbClr>
                  </a:outerShdw>
                </a:effectLst>
                <a:latin typeface="Calibri" pitchFamily="34" charset="0"/>
              </a:rPr>
              <a:t>Seven Steps </a:t>
            </a:r>
            <a:r>
              <a:rPr lang="en-US" sz="4100" b="1" dirty="0">
                <a:effectLst>
                  <a:outerShdw blurRad="38100" dist="38100" dir="2700000" algn="tl">
                    <a:srgbClr val="000000">
                      <a:alpha val="43137"/>
                    </a:srgbClr>
                  </a:outerShdw>
                </a:effectLst>
                <a:latin typeface="Calibri" pitchFamily="34" charset="0"/>
              </a:rPr>
              <a:t>to </a:t>
            </a:r>
            <a:r>
              <a:rPr lang="en-US" sz="4100" b="1" dirty="0" smtClean="0">
                <a:effectLst>
                  <a:outerShdw blurRad="38100" dist="38100" dir="2700000" algn="tl">
                    <a:srgbClr val="000000">
                      <a:alpha val="43137"/>
                    </a:srgbClr>
                  </a:outerShdw>
                </a:effectLst>
                <a:latin typeface="Calibri" pitchFamily="34" charset="0"/>
              </a:rPr>
              <a:t>Creating </a:t>
            </a:r>
            <a:r>
              <a:rPr lang="en-US" sz="4100" b="1" dirty="0">
                <a:effectLst>
                  <a:outerShdw blurRad="38100" dist="38100" dir="2700000" algn="tl">
                    <a:srgbClr val="000000">
                      <a:alpha val="43137"/>
                    </a:srgbClr>
                  </a:outerShdw>
                </a:effectLst>
                <a:latin typeface="Calibri" pitchFamily="34" charset="0"/>
              </a:rPr>
              <a:t>an </a:t>
            </a:r>
            <a:r>
              <a:rPr lang="en-US" sz="4100" b="1" dirty="0" smtClean="0">
                <a:effectLst>
                  <a:outerShdw blurRad="38100" dist="38100" dir="2700000" algn="tl">
                    <a:srgbClr val="000000">
                      <a:alpha val="43137"/>
                    </a:srgbClr>
                  </a:outerShdw>
                </a:effectLst>
                <a:latin typeface="Calibri" pitchFamily="34" charset="0"/>
              </a:rPr>
              <a:t>Asthma Friendly School</a:t>
            </a:r>
            <a:endParaRPr lang="en-US" sz="4100" b="1" dirty="0">
              <a:effectLst>
                <a:outerShdw blurRad="38100" dist="38100" dir="2700000" algn="tl">
                  <a:srgbClr val="000000">
                    <a:alpha val="43137"/>
                  </a:srgbClr>
                </a:outerShdw>
              </a:effectLst>
              <a:latin typeface="Calibri" pitchFamily="34" charset="0"/>
            </a:endParaRPr>
          </a:p>
        </p:txBody>
      </p:sp>
      <p:sp>
        <p:nvSpPr>
          <p:cNvPr id="5175" name="Rectangle 55"/>
          <p:cNvSpPr>
            <a:spLocks noChangeArrowheads="1"/>
          </p:cNvSpPr>
          <p:nvPr/>
        </p:nvSpPr>
        <p:spPr bwMode="auto">
          <a:xfrm>
            <a:off x="3048000" y="1828800"/>
            <a:ext cx="6096000" cy="381000"/>
          </a:xfrm>
          <a:prstGeom prst="rect">
            <a:avLst/>
          </a:prstGeom>
          <a:solidFill>
            <a:srgbClr val="FF0000"/>
          </a:solidFill>
          <a:ln w="9525" algn="in">
            <a:solidFill>
              <a:srgbClr val="000000"/>
            </a:solidFill>
            <a:miter lim="800000"/>
            <a:headEnd/>
            <a:tailEnd/>
          </a:ln>
          <a:effectLst/>
        </p:spPr>
        <p:txBody>
          <a:bodyPr lIns="36576" tIns="36576" rIns="36576" bIns="36576"/>
          <a:lstStyle/>
          <a:p>
            <a:endParaRPr lang="en-US"/>
          </a:p>
        </p:txBody>
      </p:sp>
      <p:sp>
        <p:nvSpPr>
          <p:cNvPr id="5176" name="Text Box 56"/>
          <p:cNvSpPr txBox="1">
            <a:spLocks noChangeArrowheads="1"/>
          </p:cNvSpPr>
          <p:nvPr/>
        </p:nvSpPr>
        <p:spPr bwMode="auto">
          <a:xfrm>
            <a:off x="3186113" y="1828800"/>
            <a:ext cx="5100637" cy="582613"/>
          </a:xfrm>
          <a:prstGeom prst="rect">
            <a:avLst/>
          </a:prstGeom>
          <a:noFill/>
          <a:ln w="9525" algn="in">
            <a:noFill/>
            <a:miter lim="800000"/>
            <a:headEnd/>
            <a:tailEnd/>
          </a:ln>
          <a:effectLst/>
        </p:spPr>
        <p:txBody>
          <a:bodyPr lIns="36576" tIns="36576" rIns="36576" bIns="36576"/>
          <a:lstStyle/>
          <a:p>
            <a:r>
              <a:rPr lang="en-US" sz="2000" dirty="0">
                <a:solidFill>
                  <a:srgbClr val="000000"/>
                </a:solidFill>
                <a:latin typeface="Calibri" pitchFamily="34" charset="0"/>
              </a:rPr>
              <a:t>Identify students with asthma</a:t>
            </a:r>
            <a:endParaRPr lang="en-US" sz="2000" dirty="0">
              <a:latin typeface="Calibri" pitchFamily="34" charset="0"/>
            </a:endParaRPr>
          </a:p>
        </p:txBody>
      </p:sp>
      <p:grpSp>
        <p:nvGrpSpPr>
          <p:cNvPr id="5202" name="Group 82"/>
          <p:cNvGrpSpPr>
            <a:grpSpLocks/>
          </p:cNvGrpSpPr>
          <p:nvPr/>
        </p:nvGrpSpPr>
        <p:grpSpPr bwMode="auto">
          <a:xfrm>
            <a:off x="2867025" y="2438400"/>
            <a:ext cx="6276975" cy="457200"/>
            <a:chOff x="334" y="1536"/>
            <a:chExt cx="3618" cy="288"/>
          </a:xfrm>
        </p:grpSpPr>
        <p:sp>
          <p:nvSpPr>
            <p:cNvPr id="5171" name="Rectangle 51"/>
            <p:cNvSpPr>
              <a:spLocks noChangeArrowheads="1"/>
            </p:cNvSpPr>
            <p:nvPr/>
          </p:nvSpPr>
          <p:spPr bwMode="auto">
            <a:xfrm>
              <a:off x="334" y="1536"/>
              <a:ext cx="3618" cy="277"/>
            </a:xfrm>
            <a:prstGeom prst="rect">
              <a:avLst/>
            </a:prstGeom>
            <a:solidFill>
              <a:srgbClr val="FF9933"/>
            </a:solidFill>
            <a:ln w="9525" algn="in">
              <a:solidFill>
                <a:srgbClr val="000000"/>
              </a:solidFill>
              <a:miter lim="800000"/>
              <a:headEnd/>
              <a:tailEnd/>
            </a:ln>
            <a:effectLst/>
          </p:spPr>
          <p:txBody>
            <a:bodyPr lIns="36576" tIns="36576" rIns="36576" bIns="36576"/>
            <a:lstStyle/>
            <a:p>
              <a:endParaRPr lang="en-US"/>
            </a:p>
          </p:txBody>
        </p:sp>
        <p:sp>
          <p:nvSpPr>
            <p:cNvPr id="5177" name="Text Box 57"/>
            <p:cNvSpPr txBox="1">
              <a:spLocks noChangeArrowheads="1"/>
            </p:cNvSpPr>
            <p:nvPr/>
          </p:nvSpPr>
          <p:spPr bwMode="auto">
            <a:xfrm>
              <a:off x="384" y="1584"/>
              <a:ext cx="3318" cy="240"/>
            </a:xfrm>
            <a:prstGeom prst="rect">
              <a:avLst/>
            </a:prstGeom>
            <a:noFill/>
            <a:ln w="9525" algn="in">
              <a:noFill/>
              <a:miter lim="800000"/>
              <a:headEnd/>
              <a:tailEnd/>
            </a:ln>
            <a:effectLst/>
          </p:spPr>
          <p:txBody>
            <a:bodyPr lIns="36576" tIns="36576" rIns="36576" bIns="36576"/>
            <a:lstStyle/>
            <a:p>
              <a:r>
                <a:rPr lang="en-US" sz="2000" dirty="0">
                  <a:solidFill>
                    <a:srgbClr val="000000"/>
                  </a:solidFill>
                  <a:latin typeface="Calibri" pitchFamily="34" charset="0"/>
                </a:rPr>
                <a:t>Allow students easy access to their inhalers</a:t>
              </a:r>
              <a:endParaRPr lang="en-US" sz="2000" dirty="0">
                <a:latin typeface="Calibri" pitchFamily="34" charset="0"/>
              </a:endParaRPr>
            </a:p>
          </p:txBody>
        </p:sp>
      </p:grpSp>
      <p:grpSp>
        <p:nvGrpSpPr>
          <p:cNvPr id="5199" name="Group 79"/>
          <p:cNvGrpSpPr>
            <a:grpSpLocks/>
          </p:cNvGrpSpPr>
          <p:nvPr/>
        </p:nvGrpSpPr>
        <p:grpSpPr bwMode="auto">
          <a:xfrm>
            <a:off x="2057400" y="4343400"/>
            <a:ext cx="7086600" cy="382587"/>
            <a:chOff x="320" y="2735"/>
            <a:chExt cx="3650" cy="241"/>
          </a:xfrm>
        </p:grpSpPr>
        <p:sp>
          <p:nvSpPr>
            <p:cNvPr id="5174" name="Rectangle 54"/>
            <p:cNvSpPr>
              <a:spLocks noChangeArrowheads="1"/>
            </p:cNvSpPr>
            <p:nvPr/>
          </p:nvSpPr>
          <p:spPr bwMode="auto">
            <a:xfrm>
              <a:off x="320" y="2735"/>
              <a:ext cx="3636" cy="241"/>
            </a:xfrm>
            <a:prstGeom prst="rect">
              <a:avLst/>
            </a:prstGeom>
            <a:solidFill>
              <a:srgbClr val="3399FF"/>
            </a:solidFill>
            <a:ln w="9525" algn="in">
              <a:solidFill>
                <a:srgbClr val="000000"/>
              </a:solidFill>
              <a:miter lim="800000"/>
              <a:headEnd/>
              <a:tailEnd/>
            </a:ln>
            <a:effectLst/>
          </p:spPr>
          <p:txBody>
            <a:bodyPr lIns="36576" tIns="36576" rIns="36576" bIns="36576"/>
            <a:lstStyle/>
            <a:p>
              <a:endParaRPr lang="en-US"/>
            </a:p>
          </p:txBody>
        </p:sp>
        <p:sp>
          <p:nvSpPr>
            <p:cNvPr id="5178" name="Text Box 58"/>
            <p:cNvSpPr txBox="1">
              <a:spLocks noChangeArrowheads="1"/>
            </p:cNvSpPr>
            <p:nvPr/>
          </p:nvSpPr>
          <p:spPr bwMode="auto">
            <a:xfrm>
              <a:off x="414" y="2744"/>
              <a:ext cx="3556" cy="184"/>
            </a:xfrm>
            <a:prstGeom prst="rect">
              <a:avLst/>
            </a:prstGeom>
            <a:noFill/>
            <a:ln w="9525" algn="in">
              <a:noFill/>
              <a:miter lim="800000"/>
              <a:headEnd/>
              <a:tailEnd/>
            </a:ln>
            <a:effectLst/>
          </p:spPr>
          <p:txBody>
            <a:bodyPr lIns="36576" tIns="36576" rIns="36576" bIns="36576"/>
            <a:lstStyle/>
            <a:p>
              <a:r>
                <a:rPr lang="en-US" sz="2000" dirty="0">
                  <a:solidFill>
                    <a:srgbClr val="000000"/>
                  </a:solidFill>
                  <a:latin typeface="Calibri" pitchFamily="34" charset="0"/>
                </a:rPr>
                <a:t>Enable students with asthma to participate in activities</a:t>
              </a:r>
              <a:endParaRPr lang="en-US" sz="2000" dirty="0">
                <a:latin typeface="Calibri" pitchFamily="34" charset="0"/>
              </a:endParaRPr>
            </a:p>
          </p:txBody>
        </p:sp>
      </p:grpSp>
      <p:grpSp>
        <p:nvGrpSpPr>
          <p:cNvPr id="5198" name="Group 78"/>
          <p:cNvGrpSpPr>
            <a:grpSpLocks/>
          </p:cNvGrpSpPr>
          <p:nvPr/>
        </p:nvGrpSpPr>
        <p:grpSpPr bwMode="auto">
          <a:xfrm>
            <a:off x="2286000" y="4953000"/>
            <a:ext cx="6858000" cy="442912"/>
            <a:chOff x="316" y="3129"/>
            <a:chExt cx="3640" cy="279"/>
          </a:xfrm>
        </p:grpSpPr>
        <p:sp>
          <p:nvSpPr>
            <p:cNvPr id="5173" name="Rectangle 53"/>
            <p:cNvSpPr>
              <a:spLocks noChangeArrowheads="1"/>
            </p:cNvSpPr>
            <p:nvPr/>
          </p:nvSpPr>
          <p:spPr bwMode="auto">
            <a:xfrm>
              <a:off x="316" y="3129"/>
              <a:ext cx="3640" cy="279"/>
            </a:xfrm>
            <a:prstGeom prst="rect">
              <a:avLst/>
            </a:prstGeom>
            <a:solidFill>
              <a:srgbClr val="CC00FF"/>
            </a:solidFill>
            <a:ln w="9525" algn="in">
              <a:solidFill>
                <a:srgbClr val="000000"/>
              </a:solidFill>
              <a:miter lim="800000"/>
              <a:headEnd/>
              <a:tailEnd/>
            </a:ln>
            <a:effectLst/>
          </p:spPr>
          <p:txBody>
            <a:bodyPr lIns="36576" tIns="36576" rIns="36576" bIns="36576"/>
            <a:lstStyle/>
            <a:p>
              <a:endParaRPr lang="en-US"/>
            </a:p>
          </p:txBody>
        </p:sp>
        <p:sp>
          <p:nvSpPr>
            <p:cNvPr id="5179" name="Text Box 59"/>
            <p:cNvSpPr txBox="1">
              <a:spLocks noChangeArrowheads="1"/>
            </p:cNvSpPr>
            <p:nvPr/>
          </p:nvSpPr>
          <p:spPr bwMode="auto">
            <a:xfrm>
              <a:off x="379" y="3142"/>
              <a:ext cx="3339" cy="218"/>
            </a:xfrm>
            <a:prstGeom prst="rect">
              <a:avLst/>
            </a:prstGeom>
            <a:noFill/>
            <a:ln w="9525" algn="in">
              <a:noFill/>
              <a:miter lim="800000"/>
              <a:headEnd/>
              <a:tailEnd/>
            </a:ln>
            <a:effectLst/>
          </p:spPr>
          <p:txBody>
            <a:bodyPr lIns="36576" tIns="36576" rIns="36576" bIns="36576"/>
            <a:lstStyle/>
            <a:p>
              <a:r>
                <a:rPr lang="en-US" sz="2000" dirty="0">
                  <a:solidFill>
                    <a:srgbClr val="000000"/>
                  </a:solidFill>
                  <a:latin typeface="Calibri" pitchFamily="34" charset="0"/>
                </a:rPr>
                <a:t>Educate staff parents and students about asthma</a:t>
              </a:r>
              <a:endParaRPr lang="en-US" sz="2000" dirty="0">
                <a:latin typeface="Calibri" pitchFamily="34" charset="0"/>
              </a:endParaRPr>
            </a:p>
          </p:txBody>
        </p:sp>
      </p:grpSp>
      <p:grpSp>
        <p:nvGrpSpPr>
          <p:cNvPr id="5204" name="Group 84"/>
          <p:cNvGrpSpPr>
            <a:grpSpLocks/>
          </p:cNvGrpSpPr>
          <p:nvPr/>
        </p:nvGrpSpPr>
        <p:grpSpPr bwMode="auto">
          <a:xfrm>
            <a:off x="1295400" y="5562600"/>
            <a:ext cx="7848600" cy="652463"/>
            <a:chOff x="1838" y="3525"/>
            <a:chExt cx="3672" cy="411"/>
          </a:xfrm>
        </p:grpSpPr>
        <p:sp>
          <p:nvSpPr>
            <p:cNvPr id="5172" name="Rectangle 52"/>
            <p:cNvSpPr>
              <a:spLocks noChangeArrowheads="1"/>
            </p:cNvSpPr>
            <p:nvPr/>
          </p:nvSpPr>
          <p:spPr bwMode="auto">
            <a:xfrm>
              <a:off x="1838" y="3525"/>
              <a:ext cx="3654" cy="267"/>
            </a:xfrm>
            <a:prstGeom prst="rect">
              <a:avLst/>
            </a:prstGeom>
            <a:solidFill>
              <a:srgbClr val="FF66CC"/>
            </a:solidFill>
            <a:ln w="9525" algn="in">
              <a:solidFill>
                <a:srgbClr val="000000"/>
              </a:solidFill>
              <a:miter lim="800000"/>
              <a:headEnd/>
              <a:tailEnd/>
            </a:ln>
            <a:effectLst/>
          </p:spPr>
          <p:txBody>
            <a:bodyPr lIns="36576" tIns="36576" rIns="36576" bIns="36576"/>
            <a:lstStyle/>
            <a:p>
              <a:endParaRPr lang="en-US"/>
            </a:p>
          </p:txBody>
        </p:sp>
        <p:sp>
          <p:nvSpPr>
            <p:cNvPr id="5181" name="Text Box 61"/>
            <p:cNvSpPr txBox="1">
              <a:spLocks noChangeArrowheads="1"/>
            </p:cNvSpPr>
            <p:nvPr/>
          </p:nvSpPr>
          <p:spPr bwMode="auto">
            <a:xfrm>
              <a:off x="1920" y="3536"/>
              <a:ext cx="3590" cy="400"/>
            </a:xfrm>
            <a:prstGeom prst="rect">
              <a:avLst/>
            </a:prstGeom>
            <a:noFill/>
            <a:ln w="9525" algn="in">
              <a:noFill/>
              <a:miter lim="800000"/>
              <a:headEnd/>
              <a:tailEnd/>
            </a:ln>
            <a:effectLst/>
          </p:spPr>
          <p:txBody>
            <a:bodyPr lIns="36576" tIns="36576" rIns="36576" bIns="36576"/>
            <a:lstStyle/>
            <a:p>
              <a:r>
                <a:rPr lang="en-US" sz="2000" dirty="0">
                  <a:solidFill>
                    <a:srgbClr val="000000"/>
                  </a:solidFill>
                  <a:latin typeface="Calibri" pitchFamily="34" charset="0"/>
                </a:rPr>
                <a:t>Collaborate with families, students, staff and health providers</a:t>
              </a:r>
              <a:endParaRPr lang="en-US" sz="2000" dirty="0">
                <a:latin typeface="Calibri" pitchFamily="34" charset="0"/>
              </a:endParaRPr>
            </a:p>
          </p:txBody>
        </p:sp>
      </p:grpSp>
      <p:grpSp>
        <p:nvGrpSpPr>
          <p:cNvPr id="5200" name="Group 80"/>
          <p:cNvGrpSpPr>
            <a:grpSpLocks/>
          </p:cNvGrpSpPr>
          <p:nvPr/>
        </p:nvGrpSpPr>
        <p:grpSpPr bwMode="auto">
          <a:xfrm>
            <a:off x="2916156" y="3733800"/>
            <a:ext cx="6227762" cy="401638"/>
            <a:chOff x="228" y="2339"/>
            <a:chExt cx="3635" cy="253"/>
          </a:xfrm>
        </p:grpSpPr>
        <p:sp>
          <p:nvSpPr>
            <p:cNvPr id="5170" name="Rectangle 50"/>
            <p:cNvSpPr>
              <a:spLocks noChangeArrowheads="1"/>
            </p:cNvSpPr>
            <p:nvPr/>
          </p:nvSpPr>
          <p:spPr bwMode="auto">
            <a:xfrm>
              <a:off x="228" y="2339"/>
              <a:ext cx="3635" cy="253"/>
            </a:xfrm>
            <a:prstGeom prst="rect">
              <a:avLst/>
            </a:prstGeom>
            <a:solidFill>
              <a:srgbClr val="33CC33"/>
            </a:solidFill>
            <a:ln w="9525" algn="in">
              <a:solidFill>
                <a:srgbClr val="000000"/>
              </a:solidFill>
              <a:miter lim="800000"/>
              <a:headEnd/>
              <a:tailEnd/>
            </a:ln>
            <a:effectLst/>
          </p:spPr>
          <p:txBody>
            <a:bodyPr lIns="36576" tIns="36576" rIns="36576" bIns="36576"/>
            <a:lstStyle/>
            <a:p>
              <a:endParaRPr lang="en-US"/>
            </a:p>
          </p:txBody>
        </p:sp>
        <p:sp>
          <p:nvSpPr>
            <p:cNvPr id="5196" name="Text Box 76"/>
            <p:cNvSpPr txBox="1">
              <a:spLocks noChangeArrowheads="1"/>
            </p:cNvSpPr>
            <p:nvPr/>
          </p:nvSpPr>
          <p:spPr bwMode="auto">
            <a:xfrm>
              <a:off x="432" y="2352"/>
              <a:ext cx="3216" cy="240"/>
            </a:xfrm>
            <a:prstGeom prst="rect">
              <a:avLst/>
            </a:prstGeom>
            <a:noFill/>
            <a:ln w="9525" algn="in">
              <a:noFill/>
              <a:miter lim="800000"/>
              <a:headEnd/>
              <a:tailEnd/>
            </a:ln>
            <a:effectLst/>
          </p:spPr>
          <p:txBody>
            <a:bodyPr lIns="36576" tIns="36576" rIns="36576" bIns="36576"/>
            <a:lstStyle/>
            <a:p>
              <a:r>
                <a:rPr lang="en-US" sz="2000" dirty="0">
                  <a:solidFill>
                    <a:srgbClr val="000000"/>
                  </a:solidFill>
                  <a:latin typeface="Calibri" pitchFamily="34" charset="0"/>
                </a:rPr>
                <a:t>Identify and reduce common asthma triggers</a:t>
              </a:r>
              <a:endParaRPr lang="en-US" sz="2000" dirty="0">
                <a:latin typeface="Calibri" pitchFamily="34" charset="0"/>
              </a:endParaRPr>
            </a:p>
          </p:txBody>
        </p:sp>
      </p:grpSp>
      <p:grpSp>
        <p:nvGrpSpPr>
          <p:cNvPr id="5201" name="Group 81"/>
          <p:cNvGrpSpPr>
            <a:grpSpLocks/>
          </p:cNvGrpSpPr>
          <p:nvPr/>
        </p:nvGrpSpPr>
        <p:grpSpPr bwMode="auto">
          <a:xfrm>
            <a:off x="1891030" y="3124200"/>
            <a:ext cx="7557770" cy="419100"/>
            <a:chOff x="214" y="1944"/>
            <a:chExt cx="3770" cy="264"/>
          </a:xfrm>
        </p:grpSpPr>
        <p:sp>
          <p:nvSpPr>
            <p:cNvPr id="5169" name="Rectangle 49"/>
            <p:cNvSpPr>
              <a:spLocks noChangeArrowheads="1"/>
            </p:cNvSpPr>
            <p:nvPr/>
          </p:nvSpPr>
          <p:spPr bwMode="auto">
            <a:xfrm>
              <a:off x="214" y="1944"/>
              <a:ext cx="3618" cy="264"/>
            </a:xfrm>
            <a:prstGeom prst="rect">
              <a:avLst/>
            </a:prstGeom>
            <a:solidFill>
              <a:srgbClr val="FFFF00"/>
            </a:solidFill>
            <a:ln w="9525" algn="in">
              <a:solidFill>
                <a:srgbClr val="000000"/>
              </a:solidFill>
              <a:miter lim="800000"/>
              <a:headEnd/>
              <a:tailEnd/>
            </a:ln>
            <a:effectLst/>
          </p:spPr>
          <p:txBody>
            <a:bodyPr lIns="36576" tIns="36576" rIns="36576" bIns="36576"/>
            <a:lstStyle/>
            <a:p>
              <a:endParaRPr lang="en-US"/>
            </a:p>
          </p:txBody>
        </p:sp>
        <p:sp>
          <p:nvSpPr>
            <p:cNvPr id="5180" name="Text Box 60"/>
            <p:cNvSpPr txBox="1">
              <a:spLocks noChangeArrowheads="1"/>
            </p:cNvSpPr>
            <p:nvPr/>
          </p:nvSpPr>
          <p:spPr bwMode="auto">
            <a:xfrm>
              <a:off x="393" y="1958"/>
              <a:ext cx="3591" cy="202"/>
            </a:xfrm>
            <a:prstGeom prst="rect">
              <a:avLst/>
            </a:prstGeom>
            <a:noFill/>
            <a:ln w="9525" algn="in">
              <a:noFill/>
              <a:miter lim="800000"/>
              <a:headEnd/>
              <a:tailEnd/>
            </a:ln>
            <a:effectLst/>
          </p:spPr>
          <p:txBody>
            <a:bodyPr lIns="36576" tIns="36576" rIns="36576" bIns="36576"/>
            <a:lstStyle/>
            <a:p>
              <a:r>
                <a:rPr lang="en-US" sz="2000" dirty="0">
                  <a:solidFill>
                    <a:srgbClr val="000000"/>
                  </a:solidFill>
                  <a:latin typeface="Calibri" pitchFamily="34" charset="0"/>
                </a:rPr>
                <a:t>Create a school wide protocol for handling an asthma episode</a:t>
              </a:r>
              <a:endParaRPr lang="en-US" sz="2000" dirty="0">
                <a:latin typeface="Calibri" pitchFamily="34" charset="0"/>
              </a:endParaRPr>
            </a:p>
          </p:txBody>
        </p:sp>
      </p:grpSp>
      <p:pic>
        <p:nvPicPr>
          <p:cNvPr id="26" name="Picture 25" descr="Kanheri-steps.jpg"/>
          <p:cNvPicPr>
            <a:picLocks noChangeAspect="1"/>
          </p:cNvPicPr>
          <p:nvPr/>
        </p:nvPicPr>
        <p:blipFill>
          <a:blip r:embed="rId3" cstate="print"/>
          <a:stretch>
            <a:fillRect/>
          </a:stretch>
        </p:blipFill>
        <p:spPr>
          <a:xfrm>
            <a:off x="152400" y="1981200"/>
            <a:ext cx="16002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5" grpId="0" animBg="1"/>
      <p:bldP spid="517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9|28.5|9.6"/>
</p:tagLst>
</file>

<file path=ppt/tags/tag2.xml><?xml version="1.0" encoding="utf-8"?>
<p:tagLst xmlns:a="http://schemas.openxmlformats.org/drawingml/2006/main" xmlns:r="http://schemas.openxmlformats.org/officeDocument/2006/relationships" xmlns:p="http://schemas.openxmlformats.org/presentationml/2006/main">
  <p:tag name="TIMING" val="|36|33.2|4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4336</TotalTime>
  <Words>5599</Words>
  <Application>Microsoft Office PowerPoint</Application>
  <PresentationFormat>On-screen Show (4:3)</PresentationFormat>
  <Paragraphs>455</Paragraphs>
  <Slides>47</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Book Antiqua</vt:lpstr>
      <vt:lpstr>Calibri</vt:lpstr>
      <vt:lpstr>Candara</vt:lpstr>
      <vt:lpstr>Constantia</vt:lpstr>
      <vt:lpstr>Lucida Sans</vt:lpstr>
      <vt:lpstr>Symbol</vt:lpstr>
      <vt:lpstr>Wingdings</vt:lpstr>
      <vt:lpstr>Wingdings 2</vt:lpstr>
      <vt:lpstr>Wingdings 3</vt:lpstr>
      <vt:lpstr>Apex</vt:lpstr>
      <vt:lpstr>PowerPoint Presentation</vt:lpstr>
      <vt:lpstr>What is Asthma?</vt:lpstr>
      <vt:lpstr>Anatomy of the Airways</vt:lpstr>
      <vt:lpstr>The Airways in an Asthma Attack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Asthma Action Plan</vt:lpstr>
      <vt:lpstr>How is Our School Doing?</vt:lpstr>
      <vt:lpstr>PowerPoint Presentation</vt:lpstr>
      <vt:lpstr>Overview of Asthma Medications (pg 25) </vt:lpstr>
      <vt:lpstr>Overview of Asthma Medications (pg 25) </vt:lpstr>
      <vt:lpstr>PowerPoint Presentation</vt:lpstr>
      <vt:lpstr>How is Our School Doing?</vt:lpstr>
      <vt:lpstr>PowerPoint Presentation</vt:lpstr>
      <vt:lpstr>School Wide Protocol</vt:lpstr>
      <vt:lpstr>Using the Inhaler and Spacer (pg 26)</vt:lpstr>
      <vt:lpstr>Using a Peak Flow Meter</vt:lpstr>
      <vt:lpstr>How is Our School Doing?</vt:lpstr>
      <vt:lpstr>A word about anaphylaxis (pg 28-30)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Our School Doing?</vt:lpstr>
      <vt:lpstr>PowerPoint Presentation</vt:lpstr>
      <vt:lpstr>Exercise-Induced Asthma</vt:lpstr>
      <vt:lpstr>PowerPoint Presentation</vt:lpstr>
      <vt:lpstr>How is Our School Doing?</vt:lpstr>
      <vt:lpstr>PowerPoint Presentation</vt:lpstr>
      <vt:lpstr>Additional Educational Material</vt:lpstr>
      <vt:lpstr>How is Our School Doing?</vt:lpstr>
      <vt:lpstr>PowerPoint Presentation</vt:lpstr>
      <vt:lpstr>How is Our School Doing?</vt:lpstr>
      <vt:lpstr>Summary</vt:lpstr>
      <vt:lpstr>PowerPoint Presentation</vt:lpstr>
    </vt:vector>
  </TitlesOfParts>
  <Company>State of Montana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DPHHS</dc:creator>
  <cp:lastModifiedBy>William Biskupiak</cp:lastModifiedBy>
  <cp:revision>283</cp:revision>
  <dcterms:created xsi:type="dcterms:W3CDTF">2008-04-15T20:07:51Z</dcterms:created>
  <dcterms:modified xsi:type="dcterms:W3CDTF">2016-06-02T16:12:14Z</dcterms:modified>
</cp:coreProperties>
</file>