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8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90" r:id="rId18"/>
    <p:sldId id="291" r:id="rId19"/>
    <p:sldId id="292" r:id="rId20"/>
    <p:sldId id="293" r:id="rId21"/>
    <p:sldId id="271" r:id="rId22"/>
    <p:sldId id="272" r:id="rId23"/>
    <p:sldId id="273" r:id="rId24"/>
    <p:sldId id="274" r:id="rId25"/>
    <p:sldId id="275" r:id="rId26"/>
    <p:sldId id="276" r:id="rId27"/>
    <p:sldId id="277" r:id="rId28"/>
    <p:sldId id="278" r:id="rId29"/>
    <p:sldId id="281" r:id="rId30"/>
    <p:sldId id="282" r:id="rId31"/>
    <p:sldId id="283" r:id="rId32"/>
    <p:sldId id="284" r:id="rId33"/>
    <p:sldId id="285" r:id="rId34"/>
    <p:sldId id="286" r:id="rId35"/>
    <p:sldId id="287" r:id="rId36"/>
    <p:sldId id="28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53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840" autoAdjust="0"/>
  </p:normalViewPr>
  <p:slideViewPr>
    <p:cSldViewPr>
      <p:cViewPr varScale="1">
        <p:scale>
          <a:sx n="92" d="100"/>
          <a:sy n="92" d="100"/>
        </p:scale>
        <p:origin x="207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06"/>
    </p:cViewPr>
  </p:sorterViewPr>
  <p:notesViewPr>
    <p:cSldViewPr>
      <p:cViewPr>
        <p:scale>
          <a:sx n="100" d="100"/>
          <a:sy n="100" d="100"/>
        </p:scale>
        <p:origin x="-1632" y="4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748C12-154E-40EB-83F3-CF96C7513DE7}" type="datetimeFigureOut">
              <a:rPr lang="en-US" smtClean="0"/>
              <a:pPr/>
              <a:t>12/14/2023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15F1A0-9BDA-4BAF-B9FE-34DC842DEA42}" type="slidenum">
              <a:rPr lang="en-US" smtClean="0"/>
              <a:pPr/>
              <a:t>‹#›</a:t>
            </a:fld>
            <a:endParaRPr lang="en-US"/>
          </a:p>
        </p:txBody>
      </p:sp>
    </p:spTree>
    <p:extLst>
      <p:ext uri="{BB962C8B-B14F-4D97-AF65-F5344CB8AC3E}">
        <p14:creationId xmlns:p14="http://schemas.microsoft.com/office/powerpoint/2010/main" val="23675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buFont typeface="Arial" pitchFamily="34" charset="0"/>
              <a:buChar char="•"/>
            </a:pPr>
            <a:r>
              <a:rPr lang="en-US" dirty="0"/>
              <a:t>Good (morning, afternoon, evening); thank you for giving</a:t>
            </a:r>
            <a:r>
              <a:rPr lang="en-US" baseline="0" dirty="0"/>
              <a:t> me the opportunity to speak with you today</a:t>
            </a:r>
            <a:r>
              <a:rPr lang="en-US" dirty="0"/>
              <a:t>.  My name is _____________ and I am the school nurse for __________________.  I am here today to talk with you about an important health issue that has</a:t>
            </a:r>
            <a:r>
              <a:rPr lang="en-US" baseline="0" dirty="0"/>
              <a:t> a significant impact on our school system- </a:t>
            </a:r>
            <a:r>
              <a:rPr lang="en-US" dirty="0"/>
              <a:t>asthma.  </a:t>
            </a:r>
          </a:p>
          <a:p>
            <a:pPr eaLnBrk="1" hangingPunct="1">
              <a:spcBef>
                <a:spcPct val="0"/>
              </a:spcBef>
              <a:buFont typeface="Arial" pitchFamily="34" charset="0"/>
              <a:buChar char="•"/>
            </a:pPr>
            <a:r>
              <a:rPr lang="en-US" dirty="0"/>
              <a:t>My goal today is to help you to learn more about our school(‘s, district’s) policies and practices regarding</a:t>
            </a:r>
            <a:r>
              <a:rPr lang="en-US" baseline="0" dirty="0"/>
              <a:t> asthma</a:t>
            </a:r>
            <a:r>
              <a:rPr lang="en-US" dirty="0"/>
              <a:t>, and to make you more aware of some of the additional steps</a:t>
            </a:r>
            <a:r>
              <a:rPr lang="en-US" baseline="0" dirty="0"/>
              <a:t> that the school (district) can take to combat this disease</a:t>
            </a:r>
            <a:r>
              <a:rPr lang="en-US" dirty="0"/>
              <a:t>.  </a:t>
            </a:r>
          </a:p>
          <a:p>
            <a:pPr eaLnBrk="1" hangingPunct="1">
              <a:spcBef>
                <a:spcPct val="0"/>
              </a:spcBef>
              <a:buFont typeface="Arial" pitchFamily="34" charset="0"/>
              <a:buChar char="•"/>
            </a:pPr>
            <a:r>
              <a:rPr lang="en-US" dirty="0"/>
              <a:t>In assessing the policies and practices,</a:t>
            </a:r>
            <a:r>
              <a:rPr lang="en-US" baseline="0" dirty="0"/>
              <a:t> I used a checklist provided by the Montana Asthma Control Program to assist me in addressing different areas of interest. </a:t>
            </a:r>
          </a:p>
          <a:p>
            <a:pPr eaLnBrk="1" hangingPunct="1">
              <a:spcBef>
                <a:spcPct val="0"/>
              </a:spcBef>
              <a:buFont typeface="Arial" pitchFamily="34" charset="0"/>
              <a:buChar char="•"/>
            </a:pPr>
            <a:r>
              <a:rPr lang="en-US" baseline="0" dirty="0"/>
              <a:t>I will go through different policies and practices related to school health services and coordination, as well as polices and practices related to the school environment.</a:t>
            </a:r>
            <a:endParaRPr lang="en-US" dirty="0"/>
          </a:p>
          <a:p>
            <a:pPr eaLnBrk="1" hangingPunct="1">
              <a:spcBef>
                <a:spcPct val="0"/>
              </a:spcBef>
              <a:buFont typeface="Arial" pitchFamily="34" charset="0"/>
              <a:buChar char="•"/>
            </a:pPr>
            <a:r>
              <a:rPr lang="en-US" dirty="0"/>
              <a:t>As we are going through this presentation, please do not hesitate to ask me questions if you need clarification at any time.</a:t>
            </a:r>
          </a:p>
        </p:txBody>
      </p:sp>
      <p:sp>
        <p:nvSpPr>
          <p:cNvPr id="4" name="Slide Number Placeholder 3"/>
          <p:cNvSpPr>
            <a:spLocks noGrp="1"/>
          </p:cNvSpPr>
          <p:nvPr>
            <p:ph type="sldNum" sz="quarter" idx="10"/>
          </p:nvPr>
        </p:nvSpPr>
        <p:spPr/>
        <p:txBody>
          <a:bodyPr/>
          <a:lstStyle/>
          <a:p>
            <a:fld id="{AE15F1A0-9BDA-4BAF-B9FE-34DC842DEA42}" type="slidenum">
              <a:rPr lang="en-US" smtClean="0"/>
              <a:pPr/>
              <a:t>1</a:t>
            </a:fld>
            <a:endParaRPr lang="en-US"/>
          </a:p>
        </p:txBody>
      </p:sp>
    </p:spTree>
    <p:extLst>
      <p:ext uri="{BB962C8B-B14F-4D97-AF65-F5344CB8AC3E}">
        <p14:creationId xmlns:p14="http://schemas.microsoft.com/office/powerpoint/2010/main" val="98215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(Indicate</a:t>
            </a:r>
            <a:r>
              <a:rPr lang="en-US" baseline="0" dirty="0"/>
              <a:t> on the slide if students are allowed to self-carry their asthma and allergy medications, as well as whether or not all school/school district staff have been informed of the self-carry law.)</a:t>
            </a:r>
          </a:p>
          <a:p>
            <a:pPr>
              <a:buFont typeface="Arial" pitchFamily="34" charset="0"/>
              <a:buChar char="•"/>
            </a:pPr>
            <a:r>
              <a:rPr lang="en-US" baseline="0" dirty="0"/>
              <a:t>(Indicate whether or not backup medication is stored at the school.  Consider suggesting a good place where backup medication could be stored.)  </a:t>
            </a:r>
            <a:endParaRPr lang="en-US" dirty="0"/>
          </a:p>
        </p:txBody>
      </p:sp>
      <p:sp>
        <p:nvSpPr>
          <p:cNvPr id="4" name="Slide Number Placeholder 3"/>
          <p:cNvSpPr>
            <a:spLocks noGrp="1"/>
          </p:cNvSpPr>
          <p:nvPr>
            <p:ph type="sldNum" sz="quarter" idx="10"/>
          </p:nvPr>
        </p:nvSpPr>
        <p:spPr/>
        <p:txBody>
          <a:bodyPr/>
          <a:lstStyle/>
          <a:p>
            <a:fld id="{AE15F1A0-9BDA-4BAF-B9FE-34DC842DEA42}" type="slidenum">
              <a:rPr lang="en-US" smtClean="0"/>
              <a:pPr/>
              <a:t>10</a:t>
            </a:fld>
            <a:endParaRPr lang="en-US"/>
          </a:p>
        </p:txBody>
      </p:sp>
    </p:spTree>
    <p:extLst>
      <p:ext uri="{BB962C8B-B14F-4D97-AF65-F5344CB8AC3E}">
        <p14:creationId xmlns:p14="http://schemas.microsoft.com/office/powerpoint/2010/main" val="2198055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school</a:t>
            </a:r>
            <a:r>
              <a:rPr lang="en-US" baseline="0" dirty="0"/>
              <a:t> (school district) should have in place a protocol for responding to asthma attacks.</a:t>
            </a:r>
          </a:p>
          <a:p>
            <a:pPr>
              <a:buFont typeface="Arial" pitchFamily="34" charset="0"/>
              <a:buChar char="•"/>
            </a:pPr>
            <a:r>
              <a:rPr lang="en-US" baseline="0" dirty="0"/>
              <a:t>School staff need to be made aware of this protocol, and the protocol should be widely posted around the school.</a:t>
            </a:r>
            <a:endParaRPr lang="en-US" dirty="0"/>
          </a:p>
        </p:txBody>
      </p:sp>
      <p:sp>
        <p:nvSpPr>
          <p:cNvPr id="4" name="Slide Number Placeholder 3"/>
          <p:cNvSpPr>
            <a:spLocks noGrp="1"/>
          </p:cNvSpPr>
          <p:nvPr>
            <p:ph type="sldNum" sz="quarter" idx="10"/>
          </p:nvPr>
        </p:nvSpPr>
        <p:spPr/>
        <p:txBody>
          <a:bodyPr/>
          <a:lstStyle/>
          <a:p>
            <a:fld id="{AE15F1A0-9BDA-4BAF-B9FE-34DC842DEA42}" type="slidenum">
              <a:rPr lang="en-US" smtClean="0"/>
              <a:pPr/>
              <a:t>11</a:t>
            </a:fld>
            <a:endParaRPr lang="en-US"/>
          </a:p>
        </p:txBody>
      </p:sp>
    </p:spTree>
    <p:extLst>
      <p:ext uri="{BB962C8B-B14F-4D97-AF65-F5344CB8AC3E}">
        <p14:creationId xmlns:p14="http://schemas.microsoft.com/office/powerpoint/2010/main" val="1119142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(Indicate on</a:t>
            </a:r>
            <a:r>
              <a:rPr lang="en-US" baseline="0" dirty="0"/>
              <a:t> the slide if school wide protocols are in place for responding to emergency medical situations, including asthma attacks.  Also indicate if the protocol is posted widely around the school.)</a:t>
            </a:r>
          </a:p>
          <a:p>
            <a:pPr>
              <a:buFont typeface="Arial" pitchFamily="34" charset="0"/>
              <a:buChar char="•"/>
            </a:pPr>
            <a:r>
              <a:rPr lang="en-US" baseline="0" dirty="0"/>
              <a:t>(If appropriate emergency protocols have not been put into place, encourage use of “Emergency Guidelines for Schools” [available from the Montana Department of Public Health and Human Services], and/or “First Aid Guidelines for Schools” [available from the Montana School Nurses Association].)</a:t>
            </a:r>
          </a:p>
          <a:p>
            <a:endParaRPr lang="en-US" dirty="0"/>
          </a:p>
        </p:txBody>
      </p:sp>
      <p:sp>
        <p:nvSpPr>
          <p:cNvPr id="4" name="Slide Number Placeholder 3"/>
          <p:cNvSpPr>
            <a:spLocks noGrp="1"/>
          </p:cNvSpPr>
          <p:nvPr>
            <p:ph type="sldNum" sz="quarter" idx="10"/>
          </p:nvPr>
        </p:nvSpPr>
        <p:spPr/>
        <p:txBody>
          <a:bodyPr/>
          <a:lstStyle/>
          <a:p>
            <a:fld id="{AE15F1A0-9BDA-4BAF-B9FE-34DC842DEA42}" type="slidenum">
              <a:rPr lang="en-US" smtClean="0"/>
              <a:pPr/>
              <a:t>12</a:t>
            </a:fld>
            <a:endParaRPr lang="en-US"/>
          </a:p>
        </p:txBody>
      </p:sp>
    </p:spTree>
    <p:extLst>
      <p:ext uri="{BB962C8B-B14F-4D97-AF65-F5344CB8AC3E}">
        <p14:creationId xmlns:p14="http://schemas.microsoft.com/office/powerpoint/2010/main" val="2993108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order to enable</a:t>
            </a:r>
            <a:r>
              <a:rPr lang="en-US" baseline="0" dirty="0"/>
              <a:t> school staff to be informed of asthma, regular training is necessary.</a:t>
            </a:r>
          </a:p>
          <a:p>
            <a:pPr>
              <a:buFont typeface="Arial" pitchFamily="34" charset="0"/>
              <a:buChar char="•"/>
            </a:pPr>
            <a:r>
              <a:rPr lang="en-US" baseline="0" dirty="0"/>
              <a:t>This is especially critical since asthma is so common; around 10% of Montana children have asthma.  </a:t>
            </a:r>
            <a:endParaRPr lang="en-US" dirty="0"/>
          </a:p>
        </p:txBody>
      </p:sp>
      <p:sp>
        <p:nvSpPr>
          <p:cNvPr id="4" name="Slide Number Placeholder 3"/>
          <p:cNvSpPr>
            <a:spLocks noGrp="1"/>
          </p:cNvSpPr>
          <p:nvPr>
            <p:ph type="sldNum" sz="quarter" idx="10"/>
          </p:nvPr>
        </p:nvSpPr>
        <p:spPr/>
        <p:txBody>
          <a:bodyPr/>
          <a:lstStyle/>
          <a:p>
            <a:fld id="{AE15F1A0-9BDA-4BAF-B9FE-34DC842DEA42}" type="slidenum">
              <a:rPr lang="en-US" smtClean="0"/>
              <a:pPr/>
              <a:t>13</a:t>
            </a:fld>
            <a:endParaRPr lang="en-US"/>
          </a:p>
        </p:txBody>
      </p:sp>
    </p:spTree>
    <p:extLst>
      <p:ext uri="{BB962C8B-B14F-4D97-AF65-F5344CB8AC3E}">
        <p14:creationId xmlns:p14="http://schemas.microsoft.com/office/powerpoint/2010/main" val="2995941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(Indicate on the slide if regular training is provided on health conditions,</a:t>
            </a:r>
            <a:r>
              <a:rPr lang="en-US" baseline="0" dirty="0"/>
              <a:t> including asthma.)</a:t>
            </a:r>
          </a:p>
          <a:p>
            <a:pPr>
              <a:buFont typeface="Arial" pitchFamily="34" charset="0"/>
              <a:buChar char="•"/>
            </a:pPr>
            <a:r>
              <a:rPr lang="en-US" baseline="0" dirty="0"/>
              <a:t>(If regular training is not provided, consider recommending that the administration contact the Montana Department of Public Health and Human Services for trainings on diabetes, emergency response, or asthma.)</a:t>
            </a:r>
          </a:p>
          <a:p>
            <a:pPr>
              <a:buFont typeface="Arial" pitchFamily="34" charset="0"/>
              <a:buChar char="•"/>
            </a:pPr>
            <a:r>
              <a:rPr lang="en-US" baseline="0" dirty="0"/>
              <a:t>(Also recommend that the school use you [the school nurse] as a resource, as well as suggest other local resources.)</a:t>
            </a:r>
            <a:endParaRPr lang="en-US" dirty="0"/>
          </a:p>
        </p:txBody>
      </p:sp>
      <p:sp>
        <p:nvSpPr>
          <p:cNvPr id="4" name="Slide Number Placeholder 3"/>
          <p:cNvSpPr>
            <a:spLocks noGrp="1"/>
          </p:cNvSpPr>
          <p:nvPr>
            <p:ph type="sldNum" sz="quarter" idx="10"/>
          </p:nvPr>
        </p:nvSpPr>
        <p:spPr/>
        <p:txBody>
          <a:bodyPr/>
          <a:lstStyle/>
          <a:p>
            <a:fld id="{AE15F1A0-9BDA-4BAF-B9FE-34DC842DEA42}" type="slidenum">
              <a:rPr lang="en-US" smtClean="0"/>
              <a:pPr/>
              <a:t>14</a:t>
            </a:fld>
            <a:endParaRPr lang="en-US"/>
          </a:p>
        </p:txBody>
      </p:sp>
    </p:spTree>
    <p:extLst>
      <p:ext uri="{BB962C8B-B14F-4D97-AF65-F5344CB8AC3E}">
        <p14:creationId xmlns:p14="http://schemas.microsoft.com/office/powerpoint/2010/main" val="1480564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15F1A0-9BDA-4BAF-B9FE-34DC842DEA42}" type="slidenum">
              <a:rPr lang="en-US" smtClean="0"/>
              <a:pPr/>
              <a:t>15</a:t>
            </a:fld>
            <a:endParaRPr lang="en-US"/>
          </a:p>
        </p:txBody>
      </p:sp>
    </p:spTree>
    <p:extLst>
      <p:ext uri="{BB962C8B-B14F-4D97-AF65-F5344CB8AC3E}">
        <p14:creationId xmlns:p14="http://schemas.microsoft.com/office/powerpoint/2010/main" val="839488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15F1A0-9BDA-4BAF-B9FE-34DC842DEA42}" type="slidenum">
              <a:rPr lang="en-US" smtClean="0"/>
              <a:pPr/>
              <a:t>16</a:t>
            </a:fld>
            <a:endParaRPr lang="en-US"/>
          </a:p>
        </p:txBody>
      </p:sp>
    </p:spTree>
    <p:extLst>
      <p:ext uri="{BB962C8B-B14F-4D97-AF65-F5344CB8AC3E}">
        <p14:creationId xmlns:p14="http://schemas.microsoft.com/office/powerpoint/2010/main" val="1218586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Next, I am going</a:t>
            </a:r>
            <a:r>
              <a:rPr lang="en-US" baseline="0" dirty="0"/>
              <a:t> to address policies and practices related to the school environment. </a:t>
            </a:r>
            <a:endParaRPr lang="en-US" dirty="0"/>
          </a:p>
        </p:txBody>
      </p:sp>
      <p:sp>
        <p:nvSpPr>
          <p:cNvPr id="4" name="Slide Number Placeholder 3"/>
          <p:cNvSpPr>
            <a:spLocks noGrp="1"/>
          </p:cNvSpPr>
          <p:nvPr>
            <p:ph type="sldNum" sz="quarter" idx="10"/>
          </p:nvPr>
        </p:nvSpPr>
        <p:spPr/>
        <p:txBody>
          <a:bodyPr/>
          <a:lstStyle/>
          <a:p>
            <a:fld id="{AE15F1A0-9BDA-4BAF-B9FE-34DC842DEA42}" type="slidenum">
              <a:rPr lang="en-US" smtClean="0"/>
              <a:pPr/>
              <a:t>17</a:t>
            </a:fld>
            <a:endParaRPr lang="en-US"/>
          </a:p>
        </p:txBody>
      </p:sp>
    </p:spTree>
    <p:extLst>
      <p:ext uri="{BB962C8B-B14F-4D97-AF65-F5344CB8AC3E}">
        <p14:creationId xmlns:p14="http://schemas.microsoft.com/office/powerpoint/2010/main" val="470458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E15F1A0-9BDA-4BAF-B9FE-34DC842DEA42}" type="slidenum">
              <a:rPr lang="en-US" smtClean="0"/>
              <a:pPr/>
              <a:t>18</a:t>
            </a:fld>
            <a:endParaRPr lang="en-US"/>
          </a:p>
        </p:txBody>
      </p:sp>
    </p:spTree>
    <p:extLst>
      <p:ext uri="{BB962C8B-B14F-4D97-AF65-F5344CB8AC3E}">
        <p14:creationId xmlns:p14="http://schemas.microsoft.com/office/powerpoint/2010/main" val="3005543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E15F1A0-9BDA-4BAF-B9FE-34DC842DEA42}" type="slidenum">
              <a:rPr lang="en-US" smtClean="0"/>
              <a:pPr/>
              <a:t>19</a:t>
            </a:fld>
            <a:endParaRPr lang="en-US"/>
          </a:p>
        </p:txBody>
      </p:sp>
    </p:spTree>
    <p:extLst>
      <p:ext uri="{BB962C8B-B14F-4D97-AF65-F5344CB8AC3E}">
        <p14:creationId xmlns:p14="http://schemas.microsoft.com/office/powerpoint/2010/main" val="3690443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First, I will address</a:t>
            </a:r>
            <a:r>
              <a:rPr lang="en-US" baseline="0" dirty="0"/>
              <a:t> policies and practices related to school health services and coordination.</a:t>
            </a:r>
            <a:endParaRPr lang="en-US" dirty="0"/>
          </a:p>
        </p:txBody>
      </p:sp>
      <p:sp>
        <p:nvSpPr>
          <p:cNvPr id="4" name="Slide Number Placeholder 3"/>
          <p:cNvSpPr>
            <a:spLocks noGrp="1"/>
          </p:cNvSpPr>
          <p:nvPr>
            <p:ph type="sldNum" sz="quarter" idx="10"/>
          </p:nvPr>
        </p:nvSpPr>
        <p:spPr/>
        <p:txBody>
          <a:bodyPr/>
          <a:lstStyle/>
          <a:p>
            <a:fld id="{AE15F1A0-9BDA-4BAF-B9FE-34DC842DEA42}" type="slidenum">
              <a:rPr lang="en-US" smtClean="0"/>
              <a:pPr/>
              <a:t>2</a:t>
            </a:fld>
            <a:endParaRPr lang="en-US"/>
          </a:p>
        </p:txBody>
      </p:sp>
    </p:spTree>
    <p:extLst>
      <p:ext uri="{BB962C8B-B14F-4D97-AF65-F5344CB8AC3E}">
        <p14:creationId xmlns:p14="http://schemas.microsoft.com/office/powerpoint/2010/main" val="1085916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15F1A0-9BDA-4BAF-B9FE-34DC842DEA42}" type="slidenum">
              <a:rPr lang="en-US" smtClean="0"/>
              <a:pPr/>
              <a:t>20</a:t>
            </a:fld>
            <a:endParaRPr lang="en-US"/>
          </a:p>
        </p:txBody>
      </p:sp>
    </p:spTree>
    <p:extLst>
      <p:ext uri="{BB962C8B-B14F-4D97-AF65-F5344CB8AC3E}">
        <p14:creationId xmlns:p14="http://schemas.microsoft.com/office/powerpoint/2010/main" val="56297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Tobacco products and E-cigarettes should be eliminated</a:t>
            </a:r>
            <a:r>
              <a:rPr lang="en-US" baseline="0" dirty="0"/>
              <a:t> completely from the school environment.</a:t>
            </a:r>
          </a:p>
          <a:p>
            <a:pPr>
              <a:buFont typeface="Arial" pitchFamily="34" charset="0"/>
              <a:buChar char="•"/>
            </a:pPr>
            <a:r>
              <a:rPr lang="en-US" baseline="0" dirty="0"/>
              <a:t>This will serve to reduce the risk of asthma attacks, but the elimination of tobacco use will reduce the risk of developing many other diseases as well. </a:t>
            </a:r>
          </a:p>
          <a:p>
            <a:pPr>
              <a:buFont typeface="Arial" pitchFamily="34" charset="0"/>
              <a:buChar char="•"/>
            </a:pPr>
            <a:r>
              <a:rPr lang="en-US" baseline="0" dirty="0"/>
              <a:t>Also, remember that tobacco use on public school property is prohibited by Montana law.</a:t>
            </a:r>
          </a:p>
          <a:p>
            <a:pPr>
              <a:buFont typeface="Arial" pitchFamily="34" charset="0"/>
              <a:buChar char="•"/>
            </a:pPr>
            <a:endParaRPr lang="en-US" baseline="0" dirty="0"/>
          </a:p>
          <a:p>
            <a:pPr>
              <a:buFont typeface="Arial" pitchFamily="34" charset="0"/>
              <a:buChar char="•"/>
            </a:pPr>
            <a:r>
              <a:rPr lang="en-US" baseline="0" dirty="0"/>
              <a:t>The INDEPTH program is an alternative to suspension programs that supports youth tobacco cessation. </a:t>
            </a:r>
          </a:p>
        </p:txBody>
      </p:sp>
      <p:sp>
        <p:nvSpPr>
          <p:cNvPr id="4" name="Slide Number Placeholder 3"/>
          <p:cNvSpPr>
            <a:spLocks noGrp="1"/>
          </p:cNvSpPr>
          <p:nvPr>
            <p:ph type="sldNum" sz="quarter" idx="10"/>
          </p:nvPr>
        </p:nvSpPr>
        <p:spPr/>
        <p:txBody>
          <a:bodyPr/>
          <a:lstStyle/>
          <a:p>
            <a:fld id="{AE15F1A0-9BDA-4BAF-B9FE-34DC842DEA42}" type="slidenum">
              <a:rPr lang="en-US" smtClean="0"/>
              <a:pPr/>
              <a:t>21</a:t>
            </a:fld>
            <a:endParaRPr lang="en-US"/>
          </a:p>
        </p:txBody>
      </p:sp>
    </p:spTree>
    <p:extLst>
      <p:ext uri="{BB962C8B-B14F-4D97-AF65-F5344CB8AC3E}">
        <p14:creationId xmlns:p14="http://schemas.microsoft.com/office/powerpoint/2010/main" val="1376220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(Indicate on the slide if</a:t>
            </a:r>
            <a:r>
              <a:rPr lang="en-US" baseline="0" dirty="0"/>
              <a:t> students are comprehensively protected from tobacco via all of the methods that are listed on the checklist.)</a:t>
            </a:r>
            <a:endParaRPr lang="en-US" dirty="0"/>
          </a:p>
          <a:p>
            <a:pPr>
              <a:buFont typeface="Arial" pitchFamily="34" charset="0"/>
              <a:buChar char="•"/>
            </a:pPr>
            <a:r>
              <a:rPr lang="en-US" i="0" baseline="0" dirty="0">
                <a:solidFill>
                  <a:schemeClr val="bg1"/>
                </a:solidFill>
              </a:rPr>
              <a:t>(You may also indicate that free signage is available from the Montana Department of Public Health and Human Services to assist schools in instituting comprehensive tobacco free school policies.  An order form is available at: http://tobaccofree.mt.gov/signage.shtml.)</a:t>
            </a:r>
          </a:p>
        </p:txBody>
      </p:sp>
      <p:sp>
        <p:nvSpPr>
          <p:cNvPr id="4" name="Slide Number Placeholder 3"/>
          <p:cNvSpPr>
            <a:spLocks noGrp="1"/>
          </p:cNvSpPr>
          <p:nvPr>
            <p:ph type="sldNum" sz="quarter" idx="10"/>
          </p:nvPr>
        </p:nvSpPr>
        <p:spPr/>
        <p:txBody>
          <a:bodyPr/>
          <a:lstStyle/>
          <a:p>
            <a:fld id="{AE15F1A0-9BDA-4BAF-B9FE-34DC842DEA42}" type="slidenum">
              <a:rPr lang="en-US" smtClean="0"/>
              <a:pPr/>
              <a:t>22</a:t>
            </a:fld>
            <a:endParaRPr lang="en-US"/>
          </a:p>
        </p:txBody>
      </p:sp>
    </p:spTree>
    <p:extLst>
      <p:ext uri="{BB962C8B-B14F-4D97-AF65-F5344CB8AC3E}">
        <p14:creationId xmlns:p14="http://schemas.microsoft.com/office/powerpoint/2010/main" val="2407953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Exhaust</a:t>
            </a:r>
            <a:r>
              <a:rPr lang="en-US" baseline="0" dirty="0"/>
              <a:t> from motor vehicles is a known asthma trigger.</a:t>
            </a:r>
          </a:p>
          <a:p>
            <a:pPr>
              <a:buFont typeface="Arial" pitchFamily="34" charset="0"/>
              <a:buChar char="•"/>
            </a:pPr>
            <a:r>
              <a:rPr lang="en-US" baseline="0" dirty="0"/>
              <a:t>Consequently, buses and other vehicles should be prohibited from idling near the school.</a:t>
            </a:r>
          </a:p>
          <a:p>
            <a:pPr>
              <a:buFont typeface="Arial" pitchFamily="34" charset="0"/>
              <a:buChar char="•"/>
            </a:pPr>
            <a:r>
              <a:rPr lang="en-US" baseline="0" dirty="0"/>
              <a:t>Reduced idling policies are endorsed by both the EPA and the Montana DEQ.</a:t>
            </a:r>
          </a:p>
          <a:p>
            <a:pPr>
              <a:buFont typeface="Arial" pitchFamily="34" charset="0"/>
              <a:buChar char="•"/>
            </a:pPr>
            <a:r>
              <a:rPr lang="en-US" baseline="0" dirty="0"/>
              <a:t>By reducing school bus idling, the school district may be able to save money on fuel costs as well.  </a:t>
            </a:r>
          </a:p>
        </p:txBody>
      </p:sp>
      <p:sp>
        <p:nvSpPr>
          <p:cNvPr id="4" name="Slide Number Placeholder 3"/>
          <p:cNvSpPr>
            <a:spLocks noGrp="1"/>
          </p:cNvSpPr>
          <p:nvPr>
            <p:ph type="sldNum" sz="quarter" idx="10"/>
          </p:nvPr>
        </p:nvSpPr>
        <p:spPr/>
        <p:txBody>
          <a:bodyPr/>
          <a:lstStyle/>
          <a:p>
            <a:fld id="{AE15F1A0-9BDA-4BAF-B9FE-34DC842DEA42}" type="slidenum">
              <a:rPr lang="en-US" smtClean="0"/>
              <a:pPr/>
              <a:t>23</a:t>
            </a:fld>
            <a:endParaRPr lang="en-US"/>
          </a:p>
        </p:txBody>
      </p:sp>
    </p:spTree>
    <p:extLst>
      <p:ext uri="{BB962C8B-B14F-4D97-AF65-F5344CB8AC3E}">
        <p14:creationId xmlns:p14="http://schemas.microsoft.com/office/powerpoint/2010/main" val="4039590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a:t>Indicate on the slide if the policies have been adopted and are being implemented</a:t>
            </a:r>
            <a:r>
              <a:rPr lang="en-US" baseline="0" dirty="0"/>
              <a:t> at your school/school district, and if it appears to be successful. </a:t>
            </a:r>
          </a:p>
        </p:txBody>
      </p:sp>
      <p:sp>
        <p:nvSpPr>
          <p:cNvPr id="4" name="Slide Number Placeholder 3"/>
          <p:cNvSpPr>
            <a:spLocks noGrp="1"/>
          </p:cNvSpPr>
          <p:nvPr>
            <p:ph type="sldNum" sz="quarter" idx="10"/>
          </p:nvPr>
        </p:nvSpPr>
        <p:spPr/>
        <p:txBody>
          <a:bodyPr/>
          <a:lstStyle/>
          <a:p>
            <a:fld id="{AE15F1A0-9BDA-4BAF-B9FE-34DC842DEA42}" type="slidenum">
              <a:rPr lang="en-US" smtClean="0"/>
              <a:pPr/>
              <a:t>24</a:t>
            </a:fld>
            <a:endParaRPr lang="en-US"/>
          </a:p>
        </p:txBody>
      </p:sp>
    </p:spTree>
    <p:extLst>
      <p:ext uri="{BB962C8B-B14F-4D97-AF65-F5344CB8AC3E}">
        <p14:creationId xmlns:p14="http://schemas.microsoft.com/office/powerpoint/2010/main" val="16598597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use of pesticides, especially in large quantities,</a:t>
            </a:r>
            <a:r>
              <a:rPr lang="en-US" baseline="0" dirty="0"/>
              <a:t> can trigger some students’ asthma.</a:t>
            </a:r>
          </a:p>
          <a:p>
            <a:pPr>
              <a:buFont typeface="Arial" pitchFamily="34" charset="0"/>
              <a:buChar char="•"/>
            </a:pPr>
            <a:r>
              <a:rPr lang="en-US" baseline="0" dirty="0"/>
              <a:t>Using integrated pest management (IPM) techniques can reduce, or even eliminate, the use of pesticides while also maintaining low levels of pests.</a:t>
            </a:r>
          </a:p>
          <a:p>
            <a:pPr>
              <a:buFont typeface="Arial" pitchFamily="34" charset="0"/>
              <a:buChar char="•"/>
            </a:pPr>
            <a:r>
              <a:rPr lang="en-US" baseline="0" dirty="0"/>
              <a:t>The use of IPM in schools is recommended by the EPA.</a:t>
            </a:r>
          </a:p>
          <a:p>
            <a:endParaRPr lang="en-US" dirty="0"/>
          </a:p>
        </p:txBody>
      </p:sp>
      <p:sp>
        <p:nvSpPr>
          <p:cNvPr id="4" name="Slide Number Placeholder 3"/>
          <p:cNvSpPr>
            <a:spLocks noGrp="1"/>
          </p:cNvSpPr>
          <p:nvPr>
            <p:ph type="sldNum" sz="quarter" idx="10"/>
          </p:nvPr>
        </p:nvSpPr>
        <p:spPr/>
        <p:txBody>
          <a:bodyPr/>
          <a:lstStyle/>
          <a:p>
            <a:fld id="{AE15F1A0-9BDA-4BAF-B9FE-34DC842DEA42}" type="slidenum">
              <a:rPr lang="en-US" smtClean="0"/>
              <a:pPr/>
              <a:t>25</a:t>
            </a:fld>
            <a:endParaRPr lang="en-US"/>
          </a:p>
        </p:txBody>
      </p:sp>
    </p:spTree>
    <p:extLst>
      <p:ext uri="{BB962C8B-B14F-4D97-AF65-F5344CB8AC3E}">
        <p14:creationId xmlns:p14="http://schemas.microsoft.com/office/powerpoint/2010/main" val="1294406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(Indicate</a:t>
            </a:r>
            <a:r>
              <a:rPr lang="en-US" baseline="0" dirty="0"/>
              <a:t> on the slide if IPM techniques are being utilized.)</a:t>
            </a:r>
          </a:p>
          <a:p>
            <a:pPr>
              <a:buFont typeface="Arial" pitchFamily="34" charset="0"/>
              <a:buChar char="•"/>
            </a:pPr>
            <a:r>
              <a:rPr lang="en-US" baseline="0" dirty="0"/>
              <a:t>(Indicate if pests are a problem in the school/school district, or if they are being adequately controlled.)</a:t>
            </a:r>
          </a:p>
          <a:p>
            <a:pPr>
              <a:buFont typeface="Arial" pitchFamily="34" charset="0"/>
              <a:buChar char="•"/>
            </a:pPr>
            <a:r>
              <a:rPr lang="en-US" baseline="0" dirty="0"/>
              <a:t>(If IPM techniques are not currently being utilized, consider referring the school board/administration to Linda Johns at the Montana Department of Agriculture [ljohns@mt.gov, 406-444-3676].)</a:t>
            </a:r>
            <a:endParaRPr lang="en-US" dirty="0"/>
          </a:p>
        </p:txBody>
      </p:sp>
      <p:sp>
        <p:nvSpPr>
          <p:cNvPr id="4" name="Slide Number Placeholder 3"/>
          <p:cNvSpPr>
            <a:spLocks noGrp="1"/>
          </p:cNvSpPr>
          <p:nvPr>
            <p:ph type="sldNum" sz="quarter" idx="10"/>
          </p:nvPr>
        </p:nvSpPr>
        <p:spPr/>
        <p:txBody>
          <a:bodyPr/>
          <a:lstStyle/>
          <a:p>
            <a:fld id="{AE15F1A0-9BDA-4BAF-B9FE-34DC842DEA42}" type="slidenum">
              <a:rPr lang="en-US" smtClean="0"/>
              <a:pPr/>
              <a:t>26</a:t>
            </a:fld>
            <a:endParaRPr lang="en-US"/>
          </a:p>
        </p:txBody>
      </p:sp>
    </p:spTree>
    <p:extLst>
      <p:ext uri="{BB962C8B-B14F-4D97-AF65-F5344CB8AC3E}">
        <p14:creationId xmlns:p14="http://schemas.microsoft.com/office/powerpoint/2010/main" val="2384887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Cleaning products can also trigger students’ asthma.</a:t>
            </a:r>
          </a:p>
          <a:p>
            <a:pPr>
              <a:buFont typeface="Arial" pitchFamily="34" charset="0"/>
              <a:buChar char="•"/>
            </a:pPr>
            <a:r>
              <a:rPr lang="en-US" dirty="0"/>
              <a:t>The</a:t>
            </a:r>
            <a:r>
              <a:rPr lang="en-US" baseline="0" dirty="0"/>
              <a:t> use of less toxic cleaning products can result in less irritation of airways in children with asthma.</a:t>
            </a:r>
          </a:p>
          <a:p>
            <a:pPr>
              <a:buFont typeface="Arial" pitchFamily="34" charset="0"/>
              <a:buChar char="•"/>
            </a:pPr>
            <a:r>
              <a:rPr lang="en-US" baseline="0" dirty="0"/>
              <a:t>At times, cleaning can be accomplished with things as simple as baking soda, water, and vinegar.</a:t>
            </a:r>
          </a:p>
          <a:p>
            <a:pPr>
              <a:buFont typeface="Arial" pitchFamily="34" charset="0"/>
              <a:buChar char="•"/>
            </a:pPr>
            <a:r>
              <a:rPr lang="en-US" baseline="0" dirty="0"/>
              <a:t>Using green cleaning products in schools is encouraged by the EPA.  </a:t>
            </a:r>
            <a:endParaRPr lang="en-US" dirty="0"/>
          </a:p>
        </p:txBody>
      </p:sp>
      <p:sp>
        <p:nvSpPr>
          <p:cNvPr id="4" name="Slide Number Placeholder 3"/>
          <p:cNvSpPr>
            <a:spLocks noGrp="1"/>
          </p:cNvSpPr>
          <p:nvPr>
            <p:ph type="sldNum" sz="quarter" idx="10"/>
          </p:nvPr>
        </p:nvSpPr>
        <p:spPr/>
        <p:txBody>
          <a:bodyPr/>
          <a:lstStyle/>
          <a:p>
            <a:fld id="{AE15F1A0-9BDA-4BAF-B9FE-34DC842DEA42}" type="slidenum">
              <a:rPr lang="en-US" smtClean="0"/>
              <a:pPr/>
              <a:t>27</a:t>
            </a:fld>
            <a:endParaRPr lang="en-US"/>
          </a:p>
        </p:txBody>
      </p:sp>
    </p:spTree>
    <p:extLst>
      <p:ext uri="{BB962C8B-B14F-4D97-AF65-F5344CB8AC3E}">
        <p14:creationId xmlns:p14="http://schemas.microsoft.com/office/powerpoint/2010/main" val="3887230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(Indicate on the slide if “green” and less</a:t>
            </a:r>
            <a:r>
              <a:rPr lang="en-US" baseline="0" dirty="0"/>
              <a:t> toxic chemicals are being used for cleaning.)</a:t>
            </a:r>
          </a:p>
          <a:p>
            <a:pPr>
              <a:buFont typeface="Arial" pitchFamily="34" charset="0"/>
              <a:buChar char="•"/>
            </a:pPr>
            <a:r>
              <a:rPr lang="en-US" baseline="0" dirty="0"/>
              <a:t>(If additional direction is required in this area, direct them to “The Quick &amp; Easy Guide to Cleaning in Schools,” available at: http://www.healthyschoolscampaign.org/programs/gcs/.)</a:t>
            </a:r>
            <a:endParaRPr lang="en-US" dirty="0"/>
          </a:p>
        </p:txBody>
      </p:sp>
      <p:sp>
        <p:nvSpPr>
          <p:cNvPr id="4" name="Slide Number Placeholder 3"/>
          <p:cNvSpPr>
            <a:spLocks noGrp="1"/>
          </p:cNvSpPr>
          <p:nvPr>
            <p:ph type="sldNum" sz="quarter" idx="10"/>
          </p:nvPr>
        </p:nvSpPr>
        <p:spPr/>
        <p:txBody>
          <a:bodyPr/>
          <a:lstStyle/>
          <a:p>
            <a:fld id="{AE15F1A0-9BDA-4BAF-B9FE-34DC842DEA42}" type="slidenum">
              <a:rPr lang="en-US" smtClean="0"/>
              <a:pPr/>
              <a:t>28</a:t>
            </a:fld>
            <a:endParaRPr lang="en-US"/>
          </a:p>
        </p:txBody>
      </p:sp>
    </p:spTree>
    <p:extLst>
      <p:ext uri="{BB962C8B-B14F-4D97-AF65-F5344CB8AC3E}">
        <p14:creationId xmlns:p14="http://schemas.microsoft.com/office/powerpoint/2010/main" val="36132778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order to ensure optimum</a:t>
            </a:r>
            <a:r>
              <a:rPr lang="en-US" baseline="0" dirty="0"/>
              <a:t> indoor air quality, the Heating, Ventilating, and Air Conditioning (HVAC) system needs to be regularly inspected and maintained.</a:t>
            </a:r>
          </a:p>
          <a:p>
            <a:pPr>
              <a:buFont typeface="Arial" pitchFamily="34" charset="0"/>
              <a:buChar char="•"/>
            </a:pPr>
            <a:r>
              <a:rPr lang="en-US" baseline="0" dirty="0"/>
              <a:t>A poorly maintained HVAC system will not provide adequate ventilation, potentially enabling airborne asthma triggers to accumulate. </a:t>
            </a:r>
            <a:endParaRPr lang="en-US" dirty="0"/>
          </a:p>
        </p:txBody>
      </p:sp>
      <p:sp>
        <p:nvSpPr>
          <p:cNvPr id="4" name="Slide Number Placeholder 3"/>
          <p:cNvSpPr>
            <a:spLocks noGrp="1"/>
          </p:cNvSpPr>
          <p:nvPr>
            <p:ph type="sldNum" sz="quarter" idx="10"/>
          </p:nvPr>
        </p:nvSpPr>
        <p:spPr/>
        <p:txBody>
          <a:bodyPr/>
          <a:lstStyle/>
          <a:p>
            <a:fld id="{AE15F1A0-9BDA-4BAF-B9FE-34DC842DEA42}" type="slidenum">
              <a:rPr lang="en-US" smtClean="0"/>
              <a:pPr/>
              <a:t>29</a:t>
            </a:fld>
            <a:endParaRPr lang="en-US"/>
          </a:p>
        </p:txBody>
      </p:sp>
    </p:spTree>
    <p:extLst>
      <p:ext uri="{BB962C8B-B14F-4D97-AF65-F5344CB8AC3E}">
        <p14:creationId xmlns:p14="http://schemas.microsoft.com/office/powerpoint/2010/main" val="2543455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CDC recommends at</a:t>
            </a:r>
            <a:r>
              <a:rPr lang="en-US" baseline="0" dirty="0"/>
              <a:t> least one full-time nurse for every 750 students.</a:t>
            </a:r>
          </a:p>
          <a:p>
            <a:pPr>
              <a:buFont typeface="Arial" pitchFamily="34" charset="0"/>
              <a:buChar char="•"/>
            </a:pPr>
            <a:r>
              <a:rPr lang="en-US" baseline="0" dirty="0"/>
              <a:t>The recommendation is meant to ensure that students’ health issues can be addressed in a timely manner.</a:t>
            </a:r>
            <a:endParaRPr lang="en-US" dirty="0"/>
          </a:p>
        </p:txBody>
      </p:sp>
      <p:sp>
        <p:nvSpPr>
          <p:cNvPr id="4" name="Slide Number Placeholder 3"/>
          <p:cNvSpPr>
            <a:spLocks noGrp="1"/>
          </p:cNvSpPr>
          <p:nvPr>
            <p:ph type="sldNum" sz="quarter" idx="10"/>
          </p:nvPr>
        </p:nvSpPr>
        <p:spPr/>
        <p:txBody>
          <a:bodyPr/>
          <a:lstStyle/>
          <a:p>
            <a:fld id="{AE15F1A0-9BDA-4BAF-B9FE-34DC842DEA42}" type="slidenum">
              <a:rPr lang="en-US" smtClean="0"/>
              <a:pPr/>
              <a:t>3</a:t>
            </a:fld>
            <a:endParaRPr lang="en-US"/>
          </a:p>
        </p:txBody>
      </p:sp>
    </p:spTree>
    <p:extLst>
      <p:ext uri="{BB962C8B-B14F-4D97-AF65-F5344CB8AC3E}">
        <p14:creationId xmlns:p14="http://schemas.microsoft.com/office/powerpoint/2010/main" val="3515494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(Indicate on the slide whether or not</a:t>
            </a:r>
            <a:r>
              <a:rPr lang="en-US" baseline="0" dirty="0"/>
              <a:t> the HVAC system is inspected and maintained on a regular basis.)</a:t>
            </a:r>
          </a:p>
          <a:p>
            <a:pPr>
              <a:buFont typeface="Arial" pitchFamily="34" charset="0"/>
              <a:buChar char="•"/>
            </a:pPr>
            <a:r>
              <a:rPr lang="en-US" baseline="0" dirty="0"/>
              <a:t>(If not, you can recommend the “IAQ Tools for Schools” Video Collection DVD, available at: http://www.epa.gov/iaq/schools/actionkit.html#dvd.  This DVD contains a film on how to operate and maintain school ventilation systems.)</a:t>
            </a:r>
            <a:endParaRPr lang="en-US" dirty="0"/>
          </a:p>
        </p:txBody>
      </p:sp>
      <p:sp>
        <p:nvSpPr>
          <p:cNvPr id="4" name="Slide Number Placeholder 3"/>
          <p:cNvSpPr>
            <a:spLocks noGrp="1"/>
          </p:cNvSpPr>
          <p:nvPr>
            <p:ph type="sldNum" sz="quarter" idx="10"/>
          </p:nvPr>
        </p:nvSpPr>
        <p:spPr/>
        <p:txBody>
          <a:bodyPr/>
          <a:lstStyle/>
          <a:p>
            <a:fld id="{AE15F1A0-9BDA-4BAF-B9FE-34DC842DEA42}" type="slidenum">
              <a:rPr lang="en-US" smtClean="0"/>
              <a:pPr/>
              <a:t>30</a:t>
            </a:fld>
            <a:endParaRPr lang="en-US"/>
          </a:p>
        </p:txBody>
      </p:sp>
    </p:spTree>
    <p:extLst>
      <p:ext uri="{BB962C8B-B14F-4D97-AF65-F5344CB8AC3E}">
        <p14:creationId xmlns:p14="http://schemas.microsoft.com/office/powerpoint/2010/main" val="11234957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Outdoor air quality</a:t>
            </a:r>
            <a:r>
              <a:rPr lang="en-US" baseline="0" dirty="0"/>
              <a:t> levels need to be monitored, because poor outdoor air quality can trigger asthma attacks. </a:t>
            </a:r>
          </a:p>
          <a:p>
            <a:pPr>
              <a:buFont typeface="Arial" pitchFamily="34" charset="0"/>
              <a:buChar char="•"/>
            </a:pPr>
            <a:r>
              <a:rPr lang="en-US" baseline="0" dirty="0"/>
              <a:t>When the outdoor air quality becomes bad, modification or cancellation of outdoor events (such as sporting events) may be required.</a:t>
            </a:r>
          </a:p>
          <a:p>
            <a:pPr>
              <a:buFont typeface="Arial" pitchFamily="34" charset="0"/>
              <a:buChar char="•"/>
            </a:pPr>
            <a:r>
              <a:rPr lang="en-US" baseline="0" dirty="0"/>
              <a:t>To check the air quality in your area, you can go to the “Today’s Air” website, which is maintained by the Montana DEQ.</a:t>
            </a:r>
            <a:endParaRPr lang="en-US" dirty="0"/>
          </a:p>
        </p:txBody>
      </p:sp>
      <p:sp>
        <p:nvSpPr>
          <p:cNvPr id="4" name="Slide Number Placeholder 3"/>
          <p:cNvSpPr>
            <a:spLocks noGrp="1"/>
          </p:cNvSpPr>
          <p:nvPr>
            <p:ph type="sldNum" sz="quarter" idx="10"/>
          </p:nvPr>
        </p:nvSpPr>
        <p:spPr/>
        <p:txBody>
          <a:bodyPr/>
          <a:lstStyle/>
          <a:p>
            <a:fld id="{AE15F1A0-9BDA-4BAF-B9FE-34DC842DEA42}" type="slidenum">
              <a:rPr lang="en-US" smtClean="0"/>
              <a:pPr/>
              <a:t>31</a:t>
            </a:fld>
            <a:endParaRPr lang="en-US"/>
          </a:p>
        </p:txBody>
      </p:sp>
    </p:spTree>
    <p:extLst>
      <p:ext uri="{BB962C8B-B14F-4D97-AF65-F5344CB8AC3E}">
        <p14:creationId xmlns:p14="http://schemas.microsoft.com/office/powerpoint/2010/main" val="3216852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(Indicate on the slide whether or not outdoor air</a:t>
            </a:r>
            <a:r>
              <a:rPr lang="en-US" baseline="0" dirty="0"/>
              <a:t> quality levels are monitored by the school.  Also indicate if outdoor activities are modified/cancelled as circumstances may require.)</a:t>
            </a:r>
          </a:p>
          <a:p>
            <a:pPr>
              <a:buFont typeface="Arial" pitchFamily="34" charset="0"/>
              <a:buChar char="•"/>
            </a:pPr>
            <a:r>
              <a:rPr lang="en-US" baseline="0" dirty="0"/>
              <a:t>(If necessary, you may direct your audience to the “Today’s Air” website, maintained by the Montana Department of Environmental Quality.  It is found at: todaysair.mt.gov/.)</a:t>
            </a:r>
          </a:p>
          <a:p>
            <a:pPr>
              <a:buFont typeface="Arial" pitchFamily="34" charset="0"/>
              <a:buChar char="•"/>
            </a:pPr>
            <a:r>
              <a:rPr lang="en-US" dirty="0"/>
              <a:t>(If your audience needs additional direction as to when to cancel outdoor sporting events, direct them to: http://www.dphhs.mt.gov/PHSD/asthma/documents/WildfireRecommendations-OutdoorSportingEvents.pdf.)</a:t>
            </a:r>
          </a:p>
        </p:txBody>
      </p:sp>
      <p:sp>
        <p:nvSpPr>
          <p:cNvPr id="4" name="Slide Number Placeholder 3"/>
          <p:cNvSpPr>
            <a:spLocks noGrp="1"/>
          </p:cNvSpPr>
          <p:nvPr>
            <p:ph type="sldNum" sz="quarter" idx="10"/>
          </p:nvPr>
        </p:nvSpPr>
        <p:spPr/>
        <p:txBody>
          <a:bodyPr/>
          <a:lstStyle/>
          <a:p>
            <a:fld id="{AE15F1A0-9BDA-4BAF-B9FE-34DC842DEA42}" type="slidenum">
              <a:rPr lang="en-US" smtClean="0"/>
              <a:pPr/>
              <a:t>32</a:t>
            </a:fld>
            <a:endParaRPr lang="en-US"/>
          </a:p>
        </p:txBody>
      </p:sp>
    </p:spTree>
    <p:extLst>
      <p:ext uri="{BB962C8B-B14F-4D97-AF65-F5344CB8AC3E}">
        <p14:creationId xmlns:p14="http://schemas.microsoft.com/office/powerpoint/2010/main" val="34632917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15F1A0-9BDA-4BAF-B9FE-34DC842DEA42}" type="slidenum">
              <a:rPr lang="en-US" smtClean="0"/>
              <a:pPr/>
              <a:t>33</a:t>
            </a:fld>
            <a:endParaRPr lang="en-US"/>
          </a:p>
        </p:txBody>
      </p:sp>
    </p:spTree>
    <p:extLst>
      <p:ext uri="{BB962C8B-B14F-4D97-AF65-F5344CB8AC3E}">
        <p14:creationId xmlns:p14="http://schemas.microsoft.com/office/powerpoint/2010/main" val="24242651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15F1A0-9BDA-4BAF-B9FE-34DC842DEA42}" type="slidenum">
              <a:rPr lang="en-US" smtClean="0"/>
              <a:pPr/>
              <a:t>34</a:t>
            </a:fld>
            <a:endParaRPr lang="en-US"/>
          </a:p>
        </p:txBody>
      </p:sp>
    </p:spTree>
    <p:extLst>
      <p:ext uri="{BB962C8B-B14F-4D97-AF65-F5344CB8AC3E}">
        <p14:creationId xmlns:p14="http://schemas.microsoft.com/office/powerpoint/2010/main" val="16475692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(Add information to the slide going </a:t>
            </a:r>
            <a:r>
              <a:rPr lang="en-US" baseline="0" dirty="0"/>
              <a:t>over your main findings and recommendations.)</a:t>
            </a:r>
            <a:endParaRPr lang="en-US" dirty="0"/>
          </a:p>
        </p:txBody>
      </p:sp>
      <p:sp>
        <p:nvSpPr>
          <p:cNvPr id="4" name="Slide Number Placeholder 3"/>
          <p:cNvSpPr>
            <a:spLocks noGrp="1"/>
          </p:cNvSpPr>
          <p:nvPr>
            <p:ph type="sldNum" sz="quarter" idx="10"/>
          </p:nvPr>
        </p:nvSpPr>
        <p:spPr/>
        <p:txBody>
          <a:bodyPr/>
          <a:lstStyle/>
          <a:p>
            <a:fld id="{AE15F1A0-9BDA-4BAF-B9FE-34DC842DEA42}" type="slidenum">
              <a:rPr lang="en-US" smtClean="0"/>
              <a:pPr/>
              <a:t>35</a:t>
            </a:fld>
            <a:endParaRPr lang="en-US"/>
          </a:p>
        </p:txBody>
      </p:sp>
    </p:spTree>
    <p:extLst>
      <p:ext uri="{BB962C8B-B14F-4D97-AF65-F5344CB8AC3E}">
        <p14:creationId xmlns:p14="http://schemas.microsoft.com/office/powerpoint/2010/main" val="13921964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That concludes my overview</a:t>
            </a:r>
            <a:r>
              <a:rPr lang="en-US" baseline="0" dirty="0"/>
              <a:t> of our school (‘s, district’s) policies and practices regarding chronic conditions, and my recommendations for additional steps that can be taken to improve our response to these common chronic diseases.</a:t>
            </a:r>
          </a:p>
          <a:p>
            <a:pPr>
              <a:buFont typeface="Arial" pitchFamily="34" charset="0"/>
              <a:buChar char="•"/>
            </a:pPr>
            <a:r>
              <a:rPr lang="en-US" dirty="0"/>
              <a:t>Are there any</a:t>
            </a:r>
            <a:r>
              <a:rPr lang="en-US" baseline="0" dirty="0"/>
              <a:t> questions?</a:t>
            </a:r>
          </a:p>
          <a:p>
            <a:pPr>
              <a:buFont typeface="Arial" pitchFamily="34" charset="0"/>
              <a:buChar char="•"/>
            </a:pPr>
            <a:r>
              <a:rPr lang="en-US" baseline="0" dirty="0"/>
              <a:t>(Take questions.)</a:t>
            </a:r>
          </a:p>
          <a:p>
            <a:pPr>
              <a:buFont typeface="Arial" pitchFamily="34" charset="0"/>
              <a:buChar char="•"/>
            </a:pPr>
            <a:r>
              <a:rPr lang="en-US" baseline="0" dirty="0"/>
              <a:t>Thank you for coming to this presentation today.  If you have any further questions at a later time, my name and contact information is listed on the slide.</a:t>
            </a:r>
          </a:p>
          <a:p>
            <a:pPr>
              <a:buFont typeface="Arial" pitchFamily="34" charset="0"/>
              <a:buChar char="•"/>
            </a:pPr>
            <a:r>
              <a:rPr lang="en-US" baseline="0" dirty="0"/>
              <a:t>The contact information for the Montana </a:t>
            </a:r>
            <a:r>
              <a:rPr lang="en-US" baseline="0"/>
              <a:t>School Health Program</a:t>
            </a:r>
            <a:r>
              <a:rPr lang="en-US" baseline="0" dirty="0"/>
              <a:t>, which provided resources for this project, is listed on the slide as well.</a:t>
            </a:r>
          </a:p>
          <a:p>
            <a:pPr>
              <a:buFont typeface="Arial" pitchFamily="34" charset="0"/>
              <a:buChar char="•"/>
            </a:pPr>
            <a:r>
              <a:rPr lang="en-US" baseline="0" dirty="0"/>
              <a:t>Thanks again.</a:t>
            </a:r>
            <a:endParaRPr lang="en-US" dirty="0"/>
          </a:p>
        </p:txBody>
      </p:sp>
      <p:sp>
        <p:nvSpPr>
          <p:cNvPr id="4" name="Slide Number Placeholder 3"/>
          <p:cNvSpPr>
            <a:spLocks noGrp="1"/>
          </p:cNvSpPr>
          <p:nvPr>
            <p:ph type="sldNum" sz="quarter" idx="10"/>
          </p:nvPr>
        </p:nvSpPr>
        <p:spPr/>
        <p:txBody>
          <a:bodyPr/>
          <a:lstStyle/>
          <a:p>
            <a:fld id="{AE15F1A0-9BDA-4BAF-B9FE-34DC842DEA42}" type="slidenum">
              <a:rPr lang="en-US" smtClean="0"/>
              <a:pPr/>
              <a:t>36</a:t>
            </a:fld>
            <a:endParaRPr lang="en-US"/>
          </a:p>
        </p:txBody>
      </p:sp>
    </p:spTree>
    <p:extLst>
      <p:ext uri="{BB962C8B-B14F-4D97-AF65-F5344CB8AC3E}">
        <p14:creationId xmlns:p14="http://schemas.microsoft.com/office/powerpoint/2010/main" val="1199200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(Indicate</a:t>
            </a:r>
            <a:r>
              <a:rPr lang="en-US" baseline="0" dirty="0"/>
              <a:t> on the slide whether or not your school/school district meets the recommended ratio and what the ratio of students to nurse is in your school/school district.)</a:t>
            </a:r>
          </a:p>
          <a:p>
            <a:pPr>
              <a:buFont typeface="Arial" pitchFamily="34" charset="0"/>
              <a:buChar char="•"/>
            </a:pPr>
            <a:r>
              <a:rPr lang="en-US" baseline="0" dirty="0"/>
              <a:t>(If you don’t meet the recommendation, you can recommend increasing funding for school nurse support.) </a:t>
            </a:r>
            <a:endParaRPr lang="en-US" dirty="0"/>
          </a:p>
        </p:txBody>
      </p:sp>
      <p:sp>
        <p:nvSpPr>
          <p:cNvPr id="4" name="Slide Number Placeholder 3"/>
          <p:cNvSpPr>
            <a:spLocks noGrp="1"/>
          </p:cNvSpPr>
          <p:nvPr>
            <p:ph type="sldNum" sz="quarter" idx="10"/>
          </p:nvPr>
        </p:nvSpPr>
        <p:spPr/>
        <p:txBody>
          <a:bodyPr/>
          <a:lstStyle/>
          <a:p>
            <a:fld id="{AE15F1A0-9BDA-4BAF-B9FE-34DC842DEA42}" type="slidenum">
              <a:rPr lang="en-US" smtClean="0"/>
              <a:pPr/>
              <a:t>4</a:t>
            </a:fld>
            <a:endParaRPr lang="en-US"/>
          </a:p>
        </p:txBody>
      </p:sp>
    </p:spTree>
    <p:extLst>
      <p:ext uri="{BB962C8B-B14F-4D97-AF65-F5344CB8AC3E}">
        <p14:creationId xmlns:p14="http://schemas.microsoft.com/office/powerpoint/2010/main" val="1906743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Those students who self-carr</a:t>
            </a:r>
            <a:r>
              <a:rPr lang="en-US" baseline="0" dirty="0"/>
              <a:t>y medication for asthma and severe allergy need to have paperwork filled out every year.</a:t>
            </a:r>
          </a:p>
          <a:p>
            <a:pPr>
              <a:buFont typeface="Arial" pitchFamily="34" charset="0"/>
              <a:buChar char="•"/>
            </a:pPr>
            <a:r>
              <a:rPr lang="en-US" baseline="0" dirty="0"/>
              <a:t>In addition, all students who have ongoing health concerns need to be identified annually, so that critical health information can be passed along to relevant school staff.</a:t>
            </a:r>
            <a:endParaRPr lang="en-US" dirty="0"/>
          </a:p>
        </p:txBody>
      </p:sp>
      <p:sp>
        <p:nvSpPr>
          <p:cNvPr id="4" name="Slide Number Placeholder 3"/>
          <p:cNvSpPr>
            <a:spLocks noGrp="1"/>
          </p:cNvSpPr>
          <p:nvPr>
            <p:ph type="sldNum" sz="quarter" idx="10"/>
          </p:nvPr>
        </p:nvSpPr>
        <p:spPr/>
        <p:txBody>
          <a:bodyPr/>
          <a:lstStyle/>
          <a:p>
            <a:fld id="{AE15F1A0-9BDA-4BAF-B9FE-34DC842DEA42}" type="slidenum">
              <a:rPr lang="en-US" smtClean="0"/>
              <a:pPr/>
              <a:t>5</a:t>
            </a:fld>
            <a:endParaRPr lang="en-US"/>
          </a:p>
        </p:txBody>
      </p:sp>
    </p:spTree>
    <p:extLst>
      <p:ext uri="{BB962C8B-B14F-4D97-AF65-F5344CB8AC3E}">
        <p14:creationId xmlns:p14="http://schemas.microsoft.com/office/powerpoint/2010/main" val="3573830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(Indicate on the slide whether or not students</a:t>
            </a:r>
            <a:r>
              <a:rPr lang="en-US" baseline="0" dirty="0"/>
              <a:t> are being identified and the health information passed along to relevant staff.)</a:t>
            </a:r>
          </a:p>
          <a:p>
            <a:pPr>
              <a:buFont typeface="Arial" pitchFamily="34" charset="0"/>
              <a:buChar char="•"/>
            </a:pPr>
            <a:r>
              <a:rPr lang="en-US" baseline="0" dirty="0"/>
              <a:t>(If the recommendation is not being met, you can recommend the health history form found on page 27 of the “Creating Asthma Friendly Schools in Montana” resource guide as a way to identify students with chronic health conditions.  If there is not paperwork for students who self-carry asthma or allergy medication, point to the form on page 7 of the resource guide.)</a:t>
            </a:r>
            <a:endParaRPr lang="en-US" dirty="0"/>
          </a:p>
        </p:txBody>
      </p:sp>
      <p:sp>
        <p:nvSpPr>
          <p:cNvPr id="4" name="Slide Number Placeholder 3"/>
          <p:cNvSpPr>
            <a:spLocks noGrp="1"/>
          </p:cNvSpPr>
          <p:nvPr>
            <p:ph type="sldNum" sz="quarter" idx="10"/>
          </p:nvPr>
        </p:nvSpPr>
        <p:spPr/>
        <p:txBody>
          <a:bodyPr/>
          <a:lstStyle/>
          <a:p>
            <a:fld id="{AE15F1A0-9BDA-4BAF-B9FE-34DC842DEA42}" type="slidenum">
              <a:rPr lang="en-US" smtClean="0"/>
              <a:pPr/>
              <a:t>6</a:t>
            </a:fld>
            <a:endParaRPr lang="en-US"/>
          </a:p>
        </p:txBody>
      </p:sp>
    </p:spTree>
    <p:extLst>
      <p:ext uri="{BB962C8B-B14F-4D97-AF65-F5344CB8AC3E}">
        <p14:creationId xmlns:p14="http://schemas.microsoft.com/office/powerpoint/2010/main" val="563244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To</a:t>
            </a:r>
            <a:r>
              <a:rPr lang="en-US" baseline="0" dirty="0"/>
              <a:t> ensure that school staff know what steps to take if a student with a chronic health condition is having difficulties, written treatment plans should be prepared.</a:t>
            </a:r>
          </a:p>
          <a:p>
            <a:pPr>
              <a:buFont typeface="Arial" pitchFamily="34" charset="0"/>
              <a:buChar char="•"/>
            </a:pPr>
            <a:r>
              <a:rPr lang="en-US" baseline="0" dirty="0"/>
              <a:t>Asthma action plans need to be in place for all students with asthma; this enables the students and school staff to know in advance the steps that need to be taken when an asthma flare-up occurs.  </a:t>
            </a:r>
            <a:endParaRPr lang="en-US" dirty="0"/>
          </a:p>
        </p:txBody>
      </p:sp>
      <p:sp>
        <p:nvSpPr>
          <p:cNvPr id="4" name="Slide Number Placeholder 3"/>
          <p:cNvSpPr>
            <a:spLocks noGrp="1"/>
          </p:cNvSpPr>
          <p:nvPr>
            <p:ph type="sldNum" sz="quarter" idx="10"/>
          </p:nvPr>
        </p:nvSpPr>
        <p:spPr/>
        <p:txBody>
          <a:bodyPr/>
          <a:lstStyle/>
          <a:p>
            <a:fld id="{AE15F1A0-9BDA-4BAF-B9FE-34DC842DEA42}" type="slidenum">
              <a:rPr lang="en-US" smtClean="0"/>
              <a:pPr/>
              <a:t>7</a:t>
            </a:fld>
            <a:endParaRPr lang="en-US"/>
          </a:p>
        </p:txBody>
      </p:sp>
    </p:spTree>
    <p:extLst>
      <p:ext uri="{BB962C8B-B14F-4D97-AF65-F5344CB8AC3E}">
        <p14:creationId xmlns:p14="http://schemas.microsoft.com/office/powerpoint/2010/main" val="652904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(Indicate</a:t>
            </a:r>
            <a:r>
              <a:rPr lang="en-US" baseline="0" dirty="0"/>
              <a:t> on the slide whether or not written treatment plans and asthma action plans are prepared and readily available.)</a:t>
            </a:r>
          </a:p>
          <a:p>
            <a:pPr>
              <a:buFont typeface="Arial" pitchFamily="34" charset="0"/>
              <a:buChar char="•"/>
            </a:pPr>
            <a:r>
              <a:rPr lang="en-US" baseline="0" dirty="0"/>
              <a:t>(You could also consider showing a sample of an asthma action plan to your audience.)  </a:t>
            </a:r>
            <a:endParaRPr lang="en-US" dirty="0"/>
          </a:p>
        </p:txBody>
      </p:sp>
      <p:sp>
        <p:nvSpPr>
          <p:cNvPr id="4" name="Slide Number Placeholder 3"/>
          <p:cNvSpPr>
            <a:spLocks noGrp="1"/>
          </p:cNvSpPr>
          <p:nvPr>
            <p:ph type="sldNum" sz="quarter" idx="10"/>
          </p:nvPr>
        </p:nvSpPr>
        <p:spPr/>
        <p:txBody>
          <a:bodyPr/>
          <a:lstStyle/>
          <a:p>
            <a:fld id="{AE15F1A0-9BDA-4BAF-B9FE-34DC842DEA42}" type="slidenum">
              <a:rPr lang="en-US" smtClean="0"/>
              <a:pPr/>
              <a:t>8</a:t>
            </a:fld>
            <a:endParaRPr lang="en-US"/>
          </a:p>
        </p:txBody>
      </p:sp>
    </p:spTree>
    <p:extLst>
      <p:ext uri="{BB962C8B-B14F-4D97-AF65-F5344CB8AC3E}">
        <p14:creationId xmlns:p14="http://schemas.microsoft.com/office/powerpoint/2010/main" val="2316042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Montana law provides that students,</a:t>
            </a:r>
            <a:r>
              <a:rPr lang="en-US" baseline="0" dirty="0"/>
              <a:t> with the proper paperwork completed, may self-carry and self-administer their own asthma medication.</a:t>
            </a:r>
          </a:p>
          <a:p>
            <a:pPr>
              <a:buFont typeface="Arial" pitchFamily="34" charset="0"/>
              <a:buChar char="•"/>
            </a:pPr>
            <a:r>
              <a:rPr lang="en-US" baseline="0" dirty="0"/>
              <a:t>The law also allows for backup medication to be kept at school.</a:t>
            </a:r>
          </a:p>
          <a:p>
            <a:pPr>
              <a:buFont typeface="Arial" pitchFamily="34" charset="0"/>
              <a:buChar char="•"/>
            </a:pPr>
            <a:r>
              <a:rPr lang="en-US" baseline="0" dirty="0"/>
              <a:t>The exact wording from the law is on the slide.</a:t>
            </a:r>
          </a:p>
          <a:p>
            <a:pPr>
              <a:buFont typeface="Arial" pitchFamily="34" charset="0"/>
              <a:buChar char="•"/>
            </a:pPr>
            <a:r>
              <a:rPr lang="en-US" baseline="0" dirty="0"/>
              <a:t>Ensuring that this law is followed is critical for enabling easy access to rescue medication inhalers; consequently, the need for emergency medical care can be prevented. </a:t>
            </a:r>
            <a:endParaRPr lang="en-US" dirty="0"/>
          </a:p>
        </p:txBody>
      </p:sp>
      <p:sp>
        <p:nvSpPr>
          <p:cNvPr id="4" name="Slide Number Placeholder 3"/>
          <p:cNvSpPr>
            <a:spLocks noGrp="1"/>
          </p:cNvSpPr>
          <p:nvPr>
            <p:ph type="sldNum" sz="quarter" idx="10"/>
          </p:nvPr>
        </p:nvSpPr>
        <p:spPr/>
        <p:txBody>
          <a:bodyPr/>
          <a:lstStyle/>
          <a:p>
            <a:fld id="{AE15F1A0-9BDA-4BAF-B9FE-34DC842DEA42}" type="slidenum">
              <a:rPr lang="en-US" smtClean="0"/>
              <a:pPr/>
              <a:t>9</a:t>
            </a:fld>
            <a:endParaRPr lang="en-US"/>
          </a:p>
        </p:txBody>
      </p:sp>
    </p:spTree>
    <p:extLst>
      <p:ext uri="{BB962C8B-B14F-4D97-AF65-F5344CB8AC3E}">
        <p14:creationId xmlns:p14="http://schemas.microsoft.com/office/powerpoint/2010/main" val="4213793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7772400" cy="1470025"/>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381000" y="1371600"/>
            <a:ext cx="6400800" cy="838200"/>
          </a:xfrm>
        </p:spPr>
        <p:txBody>
          <a:bodyPr/>
          <a:lstStyle>
            <a:lvl1pPr marL="0" indent="0" algn="l">
              <a:buNone/>
              <a:defRPr>
                <a:solidFill>
                  <a:schemeClr val="accent1">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2CE80A-0FF1-414B-93B5-27D14D4D4F63}" type="datetimeFigureOut">
              <a:rPr lang="en-US" smtClean="0"/>
              <a:pPr/>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40420-5778-4BF3-BEC5-33CE2C66B380}" type="slidenum">
              <a:rPr lang="en-US" smtClean="0"/>
              <a:pPr/>
              <a:t>‹#›</a:t>
            </a:fld>
            <a:endParaRPr lang="en-US"/>
          </a:p>
        </p:txBody>
      </p:sp>
      <p:pic>
        <p:nvPicPr>
          <p:cNvPr id="9" name="Picture 8" descr="MT pix.png"/>
          <p:cNvPicPr>
            <a:picLocks noChangeAspect="1"/>
          </p:cNvPicPr>
          <p:nvPr userDrawn="1"/>
        </p:nvPicPr>
        <p:blipFill>
          <a:blip r:embed="rId2" cstate="print"/>
          <a:stretch>
            <a:fillRect/>
          </a:stretch>
        </p:blipFill>
        <p:spPr>
          <a:xfrm>
            <a:off x="0" y="3050235"/>
            <a:ext cx="9144000" cy="3807765"/>
          </a:xfrm>
          <a:prstGeom prst="rect">
            <a:avLst/>
          </a:prstGeom>
        </p:spPr>
      </p:pic>
      <p:pic>
        <p:nvPicPr>
          <p:cNvPr id="10" name="Picture 9" descr="MT flag.png"/>
          <p:cNvPicPr>
            <a:picLocks noChangeAspect="1"/>
          </p:cNvPicPr>
          <p:nvPr userDrawn="1"/>
        </p:nvPicPr>
        <p:blipFill>
          <a:blip r:embed="rId3" cstate="print"/>
          <a:stretch>
            <a:fillRect/>
          </a:stretch>
        </p:blipFill>
        <p:spPr>
          <a:xfrm>
            <a:off x="6244144" y="304800"/>
            <a:ext cx="2428239" cy="14478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CE80A-0FF1-414B-93B5-27D14D4D4F63}" type="datetimeFigureOut">
              <a:rPr lang="en-US" smtClean="0"/>
              <a:pPr/>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40420-5778-4BF3-BEC5-33CE2C66B3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CE80A-0FF1-414B-93B5-27D14D4D4F63}" type="datetimeFigureOut">
              <a:rPr lang="en-US" smtClean="0"/>
              <a:pPr/>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40420-5778-4BF3-BEC5-33CE2C66B3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CE80A-0FF1-414B-93B5-27D14D4D4F63}" type="datetimeFigureOut">
              <a:rPr lang="en-US" smtClean="0"/>
              <a:pPr/>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40420-5778-4BF3-BEC5-33CE2C66B3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2CE80A-0FF1-414B-93B5-27D14D4D4F63}" type="datetimeFigureOut">
              <a:rPr lang="en-US" smtClean="0"/>
              <a:pPr/>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40420-5778-4BF3-BEC5-33CE2C66B3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2CE80A-0FF1-414B-93B5-27D14D4D4F63}" type="datetimeFigureOut">
              <a:rPr lang="en-US" smtClean="0"/>
              <a:pPr/>
              <a:t>12/14/2023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40420-5778-4BF3-BEC5-33CE2C66B3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2CE80A-0FF1-414B-93B5-27D14D4D4F63}" type="datetimeFigureOut">
              <a:rPr lang="en-US" smtClean="0"/>
              <a:pPr/>
              <a:t>12/14/2023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540420-5778-4BF3-BEC5-33CE2C66B3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2CE80A-0FF1-414B-93B5-27D14D4D4F63}" type="datetimeFigureOut">
              <a:rPr lang="en-US" smtClean="0"/>
              <a:pPr/>
              <a:t>12/14/2023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540420-5778-4BF3-BEC5-33CE2C66B3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CE80A-0FF1-414B-93B5-27D14D4D4F63}" type="datetimeFigureOut">
              <a:rPr lang="en-US" smtClean="0"/>
              <a:pPr/>
              <a:t>12/14/2023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540420-5778-4BF3-BEC5-33CE2C66B3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2CE80A-0FF1-414B-93B5-27D14D4D4F63}" type="datetimeFigureOut">
              <a:rPr lang="en-US" smtClean="0"/>
              <a:pPr/>
              <a:t>12/14/2023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40420-5778-4BF3-BEC5-33CE2C66B3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2CE80A-0FF1-414B-93B5-27D14D4D4F63}" type="datetimeFigureOut">
              <a:rPr lang="en-US" smtClean="0"/>
              <a:pPr/>
              <a:t>12/14/2023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40420-5778-4BF3-BEC5-33CE2C66B3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CE80A-0FF1-414B-93B5-27D14D4D4F63}" type="datetimeFigureOut">
              <a:rPr lang="en-US" smtClean="0"/>
              <a:pPr/>
              <a:t>12/14/2023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40420-5778-4BF3-BEC5-33CE2C66B380}" type="slidenum">
              <a:rPr lang="en-US" smtClean="0"/>
              <a:pPr/>
              <a:t>‹#›</a:t>
            </a:fld>
            <a:endParaRPr lang="en-US"/>
          </a:p>
        </p:txBody>
      </p:sp>
      <p:pic>
        <p:nvPicPr>
          <p:cNvPr id="9" name="Picture 8" descr="MT footer.png"/>
          <p:cNvPicPr>
            <a:picLocks noChangeAspect="1"/>
          </p:cNvPicPr>
          <p:nvPr/>
        </p:nvPicPr>
        <p:blipFill>
          <a:blip r:embed="rId13" cstate="print"/>
          <a:stretch>
            <a:fillRect/>
          </a:stretch>
        </p:blipFill>
        <p:spPr>
          <a:xfrm>
            <a:off x="0" y="6375325"/>
            <a:ext cx="9144000" cy="482675"/>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rules.mt.gov/gateway/ruleno.asp?RN=37.111.846" TargetMode="Externa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dphhs.mt.gov/schoolhealth/schoolrule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rules.mt.gov/gateway/ruleno.asp?RN=37.111.827" TargetMode="External"/><Relationship Id="rId5" Type="http://schemas.openxmlformats.org/officeDocument/2006/relationships/hyperlink" Target="https://rules.mt.gov/gateway/ruleno.asp?RN=37.111.826" TargetMode="External"/><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5791200" cy="1470025"/>
          </a:xfrm>
        </p:spPr>
        <p:txBody>
          <a:bodyPr>
            <a:normAutofit fontScale="90000"/>
          </a:bodyPr>
          <a:lstStyle/>
          <a:p>
            <a:pPr algn="ctr"/>
            <a:r>
              <a:rPr lang="en-US" dirty="0"/>
              <a:t>Chronic Disease Friendly Policies and Practices</a:t>
            </a:r>
            <a:endParaRPr lang="en-US" sz="4000" dirty="0"/>
          </a:p>
        </p:txBody>
      </p:sp>
      <p:sp>
        <p:nvSpPr>
          <p:cNvPr id="3" name="Subtitle 2"/>
          <p:cNvSpPr>
            <a:spLocks noGrp="1"/>
          </p:cNvSpPr>
          <p:nvPr>
            <p:ph type="subTitle" idx="1"/>
          </p:nvPr>
        </p:nvSpPr>
        <p:spPr>
          <a:xfrm>
            <a:off x="381000" y="1981200"/>
            <a:ext cx="6400800" cy="838200"/>
          </a:xfrm>
        </p:spPr>
        <p:txBody>
          <a:bodyPr>
            <a:normAutofit/>
          </a:bodyPr>
          <a:lstStyle/>
          <a:p>
            <a:r>
              <a:rPr lang="en-US" dirty="0">
                <a:solidFill>
                  <a:schemeClr val="tx1"/>
                </a:solidFill>
              </a:rPr>
              <a:t>*** Your Name and Position***</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Our School Doing?</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Health Procedures</a:t>
            </a:r>
          </a:p>
        </p:txBody>
      </p:sp>
      <p:sp>
        <p:nvSpPr>
          <p:cNvPr id="3" name="Content Placeholder 2"/>
          <p:cNvSpPr>
            <a:spLocks noGrp="1"/>
          </p:cNvSpPr>
          <p:nvPr>
            <p:ph idx="1"/>
          </p:nvPr>
        </p:nvSpPr>
        <p:spPr>
          <a:xfrm>
            <a:off x="457200" y="1448811"/>
            <a:ext cx="8229600" cy="4525963"/>
          </a:xfrm>
        </p:spPr>
        <p:txBody>
          <a:bodyPr>
            <a:normAutofit/>
          </a:bodyPr>
          <a:lstStyle/>
          <a:p>
            <a:r>
              <a:rPr lang="en-US" sz="2400" dirty="0"/>
              <a:t>School wide protocols need to be in place for handling emergency medical situations, including asthma attacks</a:t>
            </a:r>
          </a:p>
          <a:p>
            <a:r>
              <a:rPr lang="en-US" sz="2400" dirty="0"/>
              <a:t>Staff should be educated on these protocols and know where they can quickly find the protocols in an emergency. </a:t>
            </a:r>
          </a:p>
        </p:txBody>
      </p:sp>
      <p:pic>
        <p:nvPicPr>
          <p:cNvPr id="4" name="Picture 3" descr="800px-LAFD_ambulance.jpg"/>
          <p:cNvPicPr>
            <a:picLocks noChangeAspect="1"/>
          </p:cNvPicPr>
          <p:nvPr/>
        </p:nvPicPr>
        <p:blipFill>
          <a:blip r:embed="rId3" cstate="print"/>
          <a:stretch>
            <a:fillRect/>
          </a:stretch>
        </p:blipFill>
        <p:spPr>
          <a:xfrm>
            <a:off x="2209800" y="4493780"/>
            <a:ext cx="2438400" cy="1828800"/>
          </a:xfrm>
          <a:prstGeom prst="rect">
            <a:avLst/>
          </a:prstGeom>
        </p:spPr>
      </p:pic>
      <p:pic>
        <p:nvPicPr>
          <p:cNvPr id="9" name="Picture 2">
            <a:extLst>
              <a:ext uri="{FF2B5EF4-FFF2-40B4-BE49-F238E27FC236}">
                <a16:creationId xmlns:a16="http://schemas.microsoft.com/office/drawing/2014/main" id="{FF78CC95-F3FB-C776-D87C-368F5A877297}"/>
              </a:ext>
            </a:extLst>
          </p:cNvPr>
          <p:cNvPicPr>
            <a:picLocks noChangeAspect="1" noChangeArrowheads="1"/>
          </p:cNvPicPr>
          <p:nvPr/>
        </p:nvPicPr>
        <p:blipFill>
          <a:blip r:embed="rId4" cstate="print"/>
          <a:srcRect/>
          <a:stretch>
            <a:fillRect/>
          </a:stretch>
        </p:blipFill>
        <p:spPr bwMode="auto">
          <a:xfrm>
            <a:off x="4803818" y="4493780"/>
            <a:ext cx="1825581" cy="18288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Our School Doing?</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Training</a:t>
            </a:r>
          </a:p>
        </p:txBody>
      </p:sp>
      <p:sp>
        <p:nvSpPr>
          <p:cNvPr id="3" name="Content Placeholder 2"/>
          <p:cNvSpPr>
            <a:spLocks noGrp="1"/>
          </p:cNvSpPr>
          <p:nvPr>
            <p:ph idx="1"/>
          </p:nvPr>
        </p:nvSpPr>
        <p:spPr/>
        <p:txBody>
          <a:bodyPr/>
          <a:lstStyle/>
          <a:p>
            <a:r>
              <a:rPr lang="en-US" dirty="0"/>
              <a:t>School staff need to receive regular training on common health conditions, including asthma</a:t>
            </a:r>
          </a:p>
          <a:p>
            <a:pPr lvl="1"/>
            <a:r>
              <a:rPr lang="en-US" dirty="0"/>
              <a:t>Approximately one out of every fifteen Montana children has asthma.</a:t>
            </a:r>
          </a:p>
        </p:txBody>
      </p:sp>
      <p:pic>
        <p:nvPicPr>
          <p:cNvPr id="8" name="Picture 7" descr="training classroom.jpg"/>
          <p:cNvPicPr>
            <a:picLocks noChangeAspect="1"/>
          </p:cNvPicPr>
          <p:nvPr/>
        </p:nvPicPr>
        <p:blipFill>
          <a:blip r:embed="rId3" cstate="print"/>
          <a:stretch>
            <a:fillRect/>
          </a:stretch>
        </p:blipFill>
        <p:spPr>
          <a:xfrm>
            <a:off x="3085612" y="4114800"/>
            <a:ext cx="2972776" cy="21336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Our School Doing?</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Health Services Policies</a:t>
            </a:r>
          </a:p>
        </p:txBody>
      </p:sp>
      <p:sp>
        <p:nvSpPr>
          <p:cNvPr id="3" name="Content Placeholder 2"/>
          <p:cNvSpPr>
            <a:spLocks noGrp="1"/>
          </p:cNvSpPr>
          <p:nvPr>
            <p:ph idx="1"/>
          </p:nvPr>
        </p:nvSpPr>
        <p:spPr/>
        <p:txBody>
          <a:bodyPr/>
          <a:lstStyle/>
          <a:p>
            <a:r>
              <a:rPr lang="en-US" dirty="0"/>
              <a:t>***Add information about other relevant policies related to school health services and coordination***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Our School Doing?</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Environment</a:t>
            </a:r>
          </a:p>
        </p:txBody>
      </p:sp>
      <p:pic>
        <p:nvPicPr>
          <p:cNvPr id="4" name="Content Placeholder 3" descr="800px-Lando-vaux.jpg"/>
          <p:cNvPicPr>
            <a:picLocks noGrp="1" noChangeAspect="1"/>
          </p:cNvPicPr>
          <p:nvPr>
            <p:ph idx="1"/>
          </p:nvPr>
        </p:nvPicPr>
        <p:blipFill>
          <a:blip r:embed="rId3" cstate="print"/>
          <a:stretch>
            <a:fillRect/>
          </a:stretch>
        </p:blipFill>
        <p:spPr>
          <a:xfrm>
            <a:off x="1025236" y="4463141"/>
            <a:ext cx="2286000" cy="1632857"/>
          </a:xfrm>
        </p:spPr>
      </p:pic>
      <p:pic>
        <p:nvPicPr>
          <p:cNvPr id="5" name="Picture 4" descr="800px-Blagdonh2ozone.JPG"/>
          <p:cNvPicPr>
            <a:picLocks noChangeAspect="1"/>
          </p:cNvPicPr>
          <p:nvPr/>
        </p:nvPicPr>
        <p:blipFill>
          <a:blip r:embed="rId4" cstate="print"/>
          <a:stretch>
            <a:fillRect/>
          </a:stretch>
        </p:blipFill>
        <p:spPr>
          <a:xfrm>
            <a:off x="3581400" y="4463142"/>
            <a:ext cx="2286000" cy="1632857"/>
          </a:xfrm>
          <a:prstGeom prst="rect">
            <a:avLst/>
          </a:prstGeom>
        </p:spPr>
      </p:pic>
      <p:sp>
        <p:nvSpPr>
          <p:cNvPr id="3" name="TextBox 2">
            <a:extLst>
              <a:ext uri="{FF2B5EF4-FFF2-40B4-BE49-F238E27FC236}">
                <a16:creationId xmlns:a16="http://schemas.microsoft.com/office/drawing/2014/main" id="{74787EF5-D8A3-EE6B-F8FA-F2672D96F04D}"/>
              </a:ext>
            </a:extLst>
          </p:cNvPr>
          <p:cNvSpPr txBox="1"/>
          <p:nvPr/>
        </p:nvSpPr>
        <p:spPr>
          <a:xfrm>
            <a:off x="457200" y="1205061"/>
            <a:ext cx="8382000" cy="2985433"/>
          </a:xfrm>
          <a:prstGeom prst="rect">
            <a:avLst/>
          </a:prstGeom>
          <a:noFill/>
        </p:spPr>
        <p:txBody>
          <a:bodyPr wrap="square" rtlCol="0">
            <a:spAutoFit/>
          </a:bodyPr>
          <a:lstStyle/>
          <a:p>
            <a:pPr algn="ctr"/>
            <a:r>
              <a:rPr lang="en-US" sz="1400" dirty="0"/>
              <a:t>The school and school site must be free of objects or conditions which create unreasonable or unnecessary dangers to health or safety.</a:t>
            </a:r>
          </a:p>
          <a:p>
            <a:pPr marL="285750" indent="-285750">
              <a:buFont typeface="Arial" panose="020B0604020202020204" pitchFamily="34" charset="0"/>
              <a:buChar char="•"/>
            </a:pPr>
            <a:endParaRPr lang="en-US" sz="1400" dirty="0"/>
          </a:p>
          <a:p>
            <a:r>
              <a:rPr lang="en-US" sz="1600" u="sng" dirty="0"/>
              <a:t>Science, Industrial Arts, and Art Laboratory Safety</a:t>
            </a:r>
          </a:p>
          <a:p>
            <a:pPr marL="285750" indent="-285750">
              <a:buFont typeface="Arial" panose="020B0604020202020204" pitchFamily="34" charset="0"/>
              <a:buChar char="•"/>
            </a:pPr>
            <a:r>
              <a:rPr lang="en-US" sz="1300" dirty="0"/>
              <a:t>Schools containing science labs, industrial arts classrooms or buildings, and art labs that use and store hazardous chemicals must maintain a Chemical Hygiene Plan (CHP) and designate a Chemical Hygiene Officer (</a:t>
            </a:r>
            <a:r>
              <a:rPr lang="en-US" sz="1300" dirty="0" err="1"/>
              <a:t>dCHO</a:t>
            </a:r>
            <a:r>
              <a:rPr lang="en-US" sz="1300" dirty="0"/>
              <a:t>) in accordance with the requirements of the Occupational Safety and Health Administration (OSHA) Occupational Exposure to Hazardous Chemicals in Laboratories standard 29 CFR 1910.1450.</a:t>
            </a:r>
          </a:p>
          <a:p>
            <a:endParaRPr lang="en-US" sz="1300" dirty="0"/>
          </a:p>
          <a:p>
            <a:pPr marL="285750" indent="-285750">
              <a:buFont typeface="Arial" panose="020B0604020202020204" pitchFamily="34" charset="0"/>
              <a:buChar char="•"/>
            </a:pPr>
            <a:r>
              <a:rPr lang="en-US" sz="1300" dirty="0"/>
              <a:t>Safety Data Sheets (SDS) for all materials in science labs, industrial arts classrooms or buildings, art labs, and lab storage rooms will be stored in those rooms and be accessible at all times. The SDS must also be kept in a secure, remote site outside of the science labs, industrial arts classroom or buildings, art labs, and lab storage rooms.</a:t>
            </a:r>
          </a:p>
        </p:txBody>
      </p:sp>
      <p:pic>
        <p:nvPicPr>
          <p:cNvPr id="3074" name="Picture 2" descr="School Playgrounds | Landscape Structures, Inc.">
            <a:extLst>
              <a:ext uri="{FF2B5EF4-FFF2-40B4-BE49-F238E27FC236}">
                <a16:creationId xmlns:a16="http://schemas.microsoft.com/office/drawing/2014/main" id="{8A5898E9-CEA4-D788-40F0-56DE7F08B6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7564" y="4463140"/>
            <a:ext cx="2514600" cy="16328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Environment Cont.</a:t>
            </a:r>
          </a:p>
        </p:txBody>
      </p:sp>
      <p:sp>
        <p:nvSpPr>
          <p:cNvPr id="3" name="TextBox 2">
            <a:extLst>
              <a:ext uri="{FF2B5EF4-FFF2-40B4-BE49-F238E27FC236}">
                <a16:creationId xmlns:a16="http://schemas.microsoft.com/office/drawing/2014/main" id="{74787EF5-D8A3-EE6B-F8FA-F2672D96F04D}"/>
              </a:ext>
            </a:extLst>
          </p:cNvPr>
          <p:cNvSpPr txBox="1"/>
          <p:nvPr/>
        </p:nvSpPr>
        <p:spPr>
          <a:xfrm>
            <a:off x="457200" y="1295400"/>
            <a:ext cx="8382000" cy="4462760"/>
          </a:xfrm>
          <a:prstGeom prst="rect">
            <a:avLst/>
          </a:prstGeom>
          <a:noFill/>
        </p:spPr>
        <p:txBody>
          <a:bodyPr wrap="square" rtlCol="0">
            <a:spAutoFit/>
          </a:bodyPr>
          <a:lstStyle/>
          <a:p>
            <a:r>
              <a:rPr lang="en-US" sz="1600" u="sng" dirty="0"/>
              <a:t>First Aid</a:t>
            </a:r>
          </a:p>
          <a:p>
            <a:pPr marL="285750" indent="-285750">
              <a:buFont typeface="Arial" panose="020B0604020202020204" pitchFamily="34" charset="0"/>
              <a:buChar char="•"/>
            </a:pPr>
            <a:r>
              <a:rPr lang="en-US" sz="1400" dirty="0"/>
              <a:t>First aid kits and AEDs must be provided and stored in accessible locations that are easily identifiable to staff and trained personnel.</a:t>
            </a:r>
          </a:p>
          <a:p>
            <a:endParaRPr lang="en-US" sz="1200" u="sng" dirty="0"/>
          </a:p>
          <a:p>
            <a:r>
              <a:rPr lang="en-US" sz="1600" u="sng" dirty="0"/>
              <a:t>Playgrounds</a:t>
            </a:r>
          </a:p>
          <a:p>
            <a:pPr marL="285750" indent="-285750">
              <a:buFont typeface="Arial" panose="020B0604020202020204" pitchFamily="34" charset="0"/>
              <a:buChar char="•"/>
            </a:pPr>
            <a:r>
              <a:rPr lang="en-US" sz="1400" dirty="0"/>
              <a:t>Playground and school yards must be inspected every month by the facility manager or other school personnel and the inspection must be recorded and records kept on the school site. Playground inspection results must be made available for review by the local health authority or the department upon request.</a:t>
            </a:r>
          </a:p>
          <a:p>
            <a:pPr marL="285750" indent="-285750">
              <a:buFont typeface="Arial" panose="020B0604020202020204" pitchFamily="34" charset="0"/>
              <a:buChar char="•"/>
            </a:pPr>
            <a:r>
              <a:rPr lang="en-US" sz="1400" dirty="0"/>
              <a:t>Periodic maintenance and repair must be performed on playground equipment according to the manufacturer's specifications. </a:t>
            </a:r>
          </a:p>
          <a:p>
            <a:endParaRPr lang="en-US" sz="1200" dirty="0"/>
          </a:p>
          <a:p>
            <a:r>
              <a:rPr lang="en-US" sz="1600" u="sng" dirty="0"/>
              <a:t>Water Quality</a:t>
            </a:r>
          </a:p>
          <a:p>
            <a:pPr marL="171450" indent="-171450">
              <a:buFont typeface="Arial" panose="020B0604020202020204" pitchFamily="34" charset="0"/>
              <a:buChar char="•"/>
            </a:pPr>
            <a:r>
              <a:rPr lang="en-US" sz="1400" dirty="0"/>
              <a:t>Schools must regularly sample all water fountains and sinks used for food preparation. All other potential human consumption fixtures (HCF) must be sampled, unless the school or school district submits a testing plan to the DEQ to test a representative sample of potential HCFs in the school. All samples must be analyzed by a Montana certified lab using EPA-approved standard drinking water methods for the detection and quantification of lead.</a:t>
            </a:r>
          </a:p>
          <a:p>
            <a:pPr marL="171450" indent="-171450">
              <a:buFont typeface="Arial" panose="020B0604020202020204" pitchFamily="34" charset="0"/>
              <a:buChar char="•"/>
            </a:pPr>
            <a:r>
              <a:rPr lang="en-US" sz="1400" dirty="0"/>
              <a:t>All schools must create and implement a water flushing program unless the school meets waiver requirements established by DEQ. </a:t>
            </a:r>
          </a:p>
        </p:txBody>
      </p:sp>
    </p:spTree>
    <p:extLst>
      <p:ext uri="{BB962C8B-B14F-4D97-AF65-F5344CB8AC3E}">
        <p14:creationId xmlns:p14="http://schemas.microsoft.com/office/powerpoint/2010/main" val="105459032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Environment Cont.</a:t>
            </a:r>
          </a:p>
        </p:txBody>
      </p:sp>
      <p:sp>
        <p:nvSpPr>
          <p:cNvPr id="3" name="TextBox 2">
            <a:extLst>
              <a:ext uri="{FF2B5EF4-FFF2-40B4-BE49-F238E27FC236}">
                <a16:creationId xmlns:a16="http://schemas.microsoft.com/office/drawing/2014/main" id="{74787EF5-D8A3-EE6B-F8FA-F2672D96F04D}"/>
              </a:ext>
            </a:extLst>
          </p:cNvPr>
          <p:cNvSpPr txBox="1"/>
          <p:nvPr/>
        </p:nvSpPr>
        <p:spPr>
          <a:xfrm>
            <a:off x="457200" y="1295400"/>
            <a:ext cx="8382000" cy="3016210"/>
          </a:xfrm>
          <a:prstGeom prst="rect">
            <a:avLst/>
          </a:prstGeom>
          <a:noFill/>
        </p:spPr>
        <p:txBody>
          <a:bodyPr wrap="square" rtlCol="0">
            <a:spAutoFit/>
          </a:bodyPr>
          <a:lstStyle/>
          <a:p>
            <a:r>
              <a:rPr lang="en-US" sz="1800" u="sng" dirty="0"/>
              <a:t>Other</a:t>
            </a:r>
          </a:p>
          <a:p>
            <a:pPr marL="285750" indent="-285750">
              <a:buFont typeface="Arial" panose="020B0604020202020204" pitchFamily="34" charset="0"/>
              <a:buChar char="•"/>
            </a:pPr>
            <a:r>
              <a:rPr lang="en-US" sz="1600" dirty="0"/>
              <a:t>Schools must provide reasonable accommodations for students and staff on the school campus to express breast milk, breastfeed an infant child, or address other needs related to breastfeeding. </a:t>
            </a:r>
          </a:p>
          <a:p>
            <a:pPr marL="285750" indent="-285750">
              <a:buFont typeface="Arial" panose="020B0604020202020204" pitchFamily="34" charset="0"/>
              <a:buChar char="•"/>
            </a:pPr>
            <a:r>
              <a:rPr lang="en-US" sz="1600" dirty="0"/>
              <a:t>Schools must have and follow written policies and procedures regarding the storage, administration, and lawful disposal of prescription, nonprescription, and over-the-counter medication.</a:t>
            </a:r>
          </a:p>
          <a:p>
            <a:pPr marL="285750" indent="-285750">
              <a:buFont typeface="Arial" panose="020B0604020202020204" pitchFamily="34" charset="0"/>
              <a:buChar char="•"/>
            </a:pPr>
            <a:r>
              <a:rPr lang="en-US" sz="1600" dirty="0"/>
              <a:t>To reduce the spread of animal-borne diseases, livestock and poultry must be located more than 50 feet from food service areas, offices, or classrooms except those offices and classrooms associated with animal husbandry activities or other demonstrations as approved by the school administration. </a:t>
            </a:r>
          </a:p>
          <a:p>
            <a:endParaRPr lang="en-US" sz="1200" dirty="0"/>
          </a:p>
        </p:txBody>
      </p:sp>
    </p:spTree>
    <p:extLst>
      <p:ext uri="{BB962C8B-B14F-4D97-AF65-F5344CB8AC3E}">
        <p14:creationId xmlns:p14="http://schemas.microsoft.com/office/powerpoint/2010/main" val="260609245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dirty="0"/>
              <a:t>School Health Services and Coordination</a:t>
            </a:r>
          </a:p>
        </p:txBody>
      </p:sp>
      <p:pic>
        <p:nvPicPr>
          <p:cNvPr id="4" name="Content Placeholder 3" descr="Drawing-syringes-with-needle.jpg"/>
          <p:cNvPicPr>
            <a:picLocks noGrp="1" noChangeAspect="1"/>
          </p:cNvPicPr>
          <p:nvPr>
            <p:ph idx="1"/>
          </p:nvPr>
        </p:nvPicPr>
        <p:blipFill>
          <a:blip r:embed="rId3" cstate="print"/>
          <a:stretch>
            <a:fillRect/>
          </a:stretch>
        </p:blipFill>
        <p:spPr>
          <a:xfrm>
            <a:off x="6400800" y="2667000"/>
            <a:ext cx="2362200" cy="3124200"/>
          </a:xfrm>
        </p:spPr>
      </p:pic>
      <p:pic>
        <p:nvPicPr>
          <p:cNvPr id="5" name="Picture 4" descr="392px-Sphygmomanometer&amp;Cuff.JPG"/>
          <p:cNvPicPr>
            <a:picLocks noChangeAspect="1"/>
          </p:cNvPicPr>
          <p:nvPr/>
        </p:nvPicPr>
        <p:blipFill>
          <a:blip r:embed="rId4" cstate="print"/>
          <a:stretch>
            <a:fillRect/>
          </a:stretch>
        </p:blipFill>
        <p:spPr>
          <a:xfrm rot="5400000">
            <a:off x="3533775" y="2712876"/>
            <a:ext cx="1981200" cy="3032449"/>
          </a:xfrm>
          <a:prstGeom prst="rect">
            <a:avLst/>
          </a:prstGeom>
        </p:spPr>
      </p:pic>
      <p:pic>
        <p:nvPicPr>
          <p:cNvPr id="6" name="Picture 5" descr="stethoscope.jpg"/>
          <p:cNvPicPr>
            <a:picLocks noChangeAspect="1"/>
          </p:cNvPicPr>
          <p:nvPr/>
        </p:nvPicPr>
        <p:blipFill>
          <a:blip r:embed="rId5" cstate="print"/>
          <a:stretch>
            <a:fillRect/>
          </a:stretch>
        </p:blipFill>
        <p:spPr>
          <a:xfrm>
            <a:off x="304800" y="2667000"/>
            <a:ext cx="2343150" cy="3124200"/>
          </a:xfrm>
          <a:prstGeom prst="rect">
            <a:avLst/>
          </a:prstGeom>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Our School Doing?</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6066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Tobacco/E-Cigarettes</a:t>
            </a:r>
          </a:p>
        </p:txBody>
      </p:sp>
      <p:sp>
        <p:nvSpPr>
          <p:cNvPr id="3" name="Content Placeholder 2"/>
          <p:cNvSpPr>
            <a:spLocks noGrp="1"/>
          </p:cNvSpPr>
          <p:nvPr>
            <p:ph idx="1"/>
          </p:nvPr>
        </p:nvSpPr>
        <p:spPr>
          <a:xfrm>
            <a:off x="464127" y="1190965"/>
            <a:ext cx="8229600" cy="4525963"/>
          </a:xfrm>
        </p:spPr>
        <p:txBody>
          <a:bodyPr>
            <a:normAutofit/>
          </a:bodyPr>
          <a:lstStyle/>
          <a:p>
            <a:r>
              <a:rPr lang="en-US" sz="1800" dirty="0"/>
              <a:t>Tobacco products and E-cigarettes should be completely eliminated from the school environment.</a:t>
            </a:r>
          </a:p>
          <a:p>
            <a:pPr lvl="1"/>
            <a:r>
              <a:rPr lang="en-US" sz="1400" dirty="0"/>
              <a:t>Tobacco smoke is a potent asthma trigger</a:t>
            </a:r>
          </a:p>
          <a:p>
            <a:pPr lvl="1"/>
            <a:r>
              <a:rPr lang="en-US" sz="1400" dirty="0"/>
              <a:t>Montana law prohibits tobacco use on school property. </a:t>
            </a:r>
          </a:p>
          <a:p>
            <a:pPr lvl="1"/>
            <a:r>
              <a:rPr lang="en-US" sz="1400" dirty="0"/>
              <a:t>Montana law requires No Tobacco Use signage at entry points throughout school buildings</a:t>
            </a:r>
            <a:br>
              <a:rPr lang="en-US" sz="1600" dirty="0"/>
            </a:br>
            <a:endParaRPr lang="en-US" sz="1600" dirty="0"/>
          </a:p>
          <a:p>
            <a:r>
              <a:rPr lang="en-US" sz="1800" dirty="0"/>
              <a:t>INDEPTH (American Lung Association)</a:t>
            </a:r>
            <a:br>
              <a:rPr lang="en-US" sz="2400" dirty="0"/>
            </a:br>
            <a:r>
              <a:rPr lang="en-US" sz="1400" dirty="0"/>
              <a:t>Intervention for Nicotine Dependence: Education, Prevention, Tobacco and Health (INDEPTH) is a new alternative to suspension or citation that helps schools and communities address the teen vaping problem in a more supportive way. INDEPTH is an interactive program that teaches students about nicotine dependence, establishing healthy alternatives and how to kick the unhealthy addiction that got them in trouble in the first place.</a:t>
            </a:r>
            <a:endParaRPr lang="en-US" sz="2400" dirty="0"/>
          </a:p>
        </p:txBody>
      </p:sp>
      <p:pic>
        <p:nvPicPr>
          <p:cNvPr id="4" name="Picture 3" descr="Cigarette_smoke.jpg"/>
          <p:cNvPicPr>
            <a:picLocks noChangeAspect="1"/>
          </p:cNvPicPr>
          <p:nvPr/>
        </p:nvPicPr>
        <p:blipFill>
          <a:blip r:embed="rId3" cstate="print"/>
          <a:stretch>
            <a:fillRect/>
          </a:stretch>
        </p:blipFill>
        <p:spPr>
          <a:xfrm>
            <a:off x="304800" y="5001941"/>
            <a:ext cx="1981198" cy="1066799"/>
          </a:xfrm>
          <a:prstGeom prst="rect">
            <a:avLst/>
          </a:prstGeom>
        </p:spPr>
      </p:pic>
      <p:pic>
        <p:nvPicPr>
          <p:cNvPr id="5" name="Picture 4" descr="500px-No_Smoking.svg.png"/>
          <p:cNvPicPr>
            <a:picLocks noChangeAspect="1"/>
          </p:cNvPicPr>
          <p:nvPr/>
        </p:nvPicPr>
        <p:blipFill>
          <a:blip r:embed="rId4" cstate="print"/>
          <a:stretch>
            <a:fillRect/>
          </a:stretch>
        </p:blipFill>
        <p:spPr>
          <a:xfrm>
            <a:off x="2472338" y="4751570"/>
            <a:ext cx="1732548" cy="1567543"/>
          </a:xfrm>
          <a:prstGeom prst="rect">
            <a:avLst/>
          </a:prstGeom>
        </p:spPr>
      </p:pic>
      <p:pic>
        <p:nvPicPr>
          <p:cNvPr id="9" name="Picture 8" descr="US-Males-Consume-More-Chewing-Tobacco-2.jpg"/>
          <p:cNvPicPr>
            <a:picLocks noChangeAspect="1"/>
          </p:cNvPicPr>
          <p:nvPr/>
        </p:nvPicPr>
        <p:blipFill>
          <a:blip r:embed="rId5" cstate="print"/>
          <a:stretch>
            <a:fillRect/>
          </a:stretch>
        </p:blipFill>
        <p:spPr>
          <a:xfrm>
            <a:off x="6607213" y="5134365"/>
            <a:ext cx="2273300" cy="1136650"/>
          </a:xfrm>
          <a:prstGeom prst="rect">
            <a:avLst/>
          </a:prstGeom>
        </p:spPr>
      </p:pic>
      <p:pic>
        <p:nvPicPr>
          <p:cNvPr id="1026" name="Picture 2" descr="Electronic cigarette - Wikipedia">
            <a:extLst>
              <a:ext uri="{FF2B5EF4-FFF2-40B4-BE49-F238E27FC236}">
                <a16:creationId xmlns:a16="http://schemas.microsoft.com/office/drawing/2014/main" id="{DBE40A0D-42A8-E989-75D9-B5560FB98D2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8512" y="4703472"/>
            <a:ext cx="1868357" cy="15675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Our School Doing?</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Vehicle Idling</a:t>
            </a:r>
          </a:p>
        </p:txBody>
      </p:sp>
      <p:sp>
        <p:nvSpPr>
          <p:cNvPr id="3" name="Content Placeholder 2"/>
          <p:cNvSpPr>
            <a:spLocks noGrp="1"/>
          </p:cNvSpPr>
          <p:nvPr>
            <p:ph idx="1"/>
          </p:nvPr>
        </p:nvSpPr>
        <p:spPr>
          <a:xfrm>
            <a:off x="457200" y="1295400"/>
            <a:ext cx="8229600" cy="4525963"/>
          </a:xfrm>
        </p:spPr>
        <p:txBody>
          <a:bodyPr>
            <a:normAutofit/>
          </a:bodyPr>
          <a:lstStyle/>
          <a:p>
            <a:r>
              <a:rPr lang="en-US" sz="2800" dirty="0"/>
              <a:t>Instituting a “No Idling” policy can improve air quality around the school</a:t>
            </a:r>
          </a:p>
          <a:p>
            <a:pPr lvl="1"/>
            <a:r>
              <a:rPr lang="en-US" sz="2400" dirty="0"/>
              <a:t>These policies are supported by both the US Environmental Protection Agency and the MT Department of Environmental Quality</a:t>
            </a:r>
          </a:p>
          <a:p>
            <a:pPr lvl="1"/>
            <a:r>
              <a:rPr lang="en-US" sz="2400" dirty="0"/>
              <a:t>In addition to reducing pollutants, reducing idling also has the potential to save fuel costs for the school district</a:t>
            </a:r>
          </a:p>
        </p:txBody>
      </p:sp>
      <p:pic>
        <p:nvPicPr>
          <p:cNvPr id="4" name="Picture 3" descr="750px-2GMBBCV200schoolbuses.jpg"/>
          <p:cNvPicPr>
            <a:picLocks noChangeAspect="1"/>
          </p:cNvPicPr>
          <p:nvPr/>
        </p:nvPicPr>
        <p:blipFill>
          <a:blip r:embed="rId3" cstate="print"/>
          <a:stretch>
            <a:fillRect/>
          </a:stretch>
        </p:blipFill>
        <p:spPr>
          <a:xfrm>
            <a:off x="914400" y="4985809"/>
            <a:ext cx="2895600" cy="1338791"/>
          </a:xfrm>
          <a:prstGeom prst="rect">
            <a:avLst/>
          </a:prstGeom>
        </p:spPr>
      </p:pic>
      <p:pic>
        <p:nvPicPr>
          <p:cNvPr id="5" name="Picture 4" descr="800px-Exhaust.jpg"/>
          <p:cNvPicPr>
            <a:picLocks noChangeAspect="1"/>
          </p:cNvPicPr>
          <p:nvPr/>
        </p:nvPicPr>
        <p:blipFill>
          <a:blip r:embed="rId4" cstate="print"/>
          <a:stretch>
            <a:fillRect/>
          </a:stretch>
        </p:blipFill>
        <p:spPr>
          <a:xfrm>
            <a:off x="5334000" y="5105400"/>
            <a:ext cx="2895600" cy="1219200"/>
          </a:xfrm>
          <a:prstGeom prst="rect">
            <a:avLst/>
          </a:prstGeom>
        </p:spPr>
      </p:pic>
      <p:pic>
        <p:nvPicPr>
          <p:cNvPr id="2050" name="Picture 2" descr="Team 3: No Idling. Protect Clean Air. School Resource Packet —  CleanEarth4Kids">
            <a:extLst>
              <a:ext uri="{FF2B5EF4-FFF2-40B4-BE49-F238E27FC236}">
                <a16:creationId xmlns:a16="http://schemas.microsoft.com/office/drawing/2014/main" id="{B0BE9BBA-619A-E115-05E5-A60B6A68DA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1031" y="4724400"/>
            <a:ext cx="1301938"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Our School Doing?</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8703"/>
            <a:ext cx="8229600" cy="1143000"/>
          </a:xfrm>
        </p:spPr>
        <p:txBody>
          <a:bodyPr/>
          <a:lstStyle/>
          <a:p>
            <a:r>
              <a:rPr lang="en-US" dirty="0"/>
              <a:t>Pest Management</a:t>
            </a:r>
          </a:p>
        </p:txBody>
      </p:sp>
      <p:sp>
        <p:nvSpPr>
          <p:cNvPr id="3" name="Content Placeholder 2"/>
          <p:cNvSpPr>
            <a:spLocks noGrp="1"/>
          </p:cNvSpPr>
          <p:nvPr>
            <p:ph idx="1"/>
          </p:nvPr>
        </p:nvSpPr>
        <p:spPr>
          <a:xfrm>
            <a:off x="457200" y="1470818"/>
            <a:ext cx="8229600" cy="4525963"/>
          </a:xfrm>
        </p:spPr>
        <p:txBody>
          <a:bodyPr>
            <a:normAutofit/>
          </a:bodyPr>
          <a:lstStyle/>
          <a:p>
            <a:r>
              <a:rPr lang="en-US" sz="2000" dirty="0"/>
              <a:t>Montana law requires schools to maintain an Integrated Pest Management Program</a:t>
            </a:r>
          </a:p>
          <a:p>
            <a:r>
              <a:rPr lang="en-US" sz="2000" dirty="0"/>
              <a:t>Overuse of pesticides can trigger asthma</a:t>
            </a:r>
          </a:p>
          <a:p>
            <a:pPr lvl="1"/>
            <a:r>
              <a:rPr lang="en-US" sz="1600" dirty="0"/>
              <a:t>Integrated pest management (IPM) techniques reduce or eliminate the use of pesticides while managing pest populations at an acceptable level</a:t>
            </a:r>
          </a:p>
          <a:p>
            <a:pPr lvl="1"/>
            <a:r>
              <a:rPr lang="en-US" sz="1600" dirty="0"/>
              <a:t>The US Environmental Protection Agency recommends that schools use IPM</a:t>
            </a:r>
          </a:p>
          <a:p>
            <a:pPr lvl="1"/>
            <a:endParaRPr lang="en-US" sz="2000" dirty="0"/>
          </a:p>
        </p:txBody>
      </p:sp>
      <p:pic>
        <p:nvPicPr>
          <p:cNvPr id="5" name="Picture 4" descr="800px-Spiny_Mice.jpg"/>
          <p:cNvPicPr>
            <a:picLocks noChangeAspect="1"/>
          </p:cNvPicPr>
          <p:nvPr/>
        </p:nvPicPr>
        <p:blipFill>
          <a:blip r:embed="rId3" cstate="print"/>
          <a:stretch>
            <a:fillRect/>
          </a:stretch>
        </p:blipFill>
        <p:spPr>
          <a:xfrm>
            <a:off x="4724400" y="4672208"/>
            <a:ext cx="2667000" cy="1247441"/>
          </a:xfrm>
          <a:prstGeom prst="rect">
            <a:avLst/>
          </a:prstGeom>
        </p:spPr>
      </p:pic>
      <p:pic>
        <p:nvPicPr>
          <p:cNvPr id="7" name="Picture 6" descr="ant.jpg"/>
          <p:cNvPicPr>
            <a:picLocks noChangeAspect="1"/>
          </p:cNvPicPr>
          <p:nvPr/>
        </p:nvPicPr>
        <p:blipFill>
          <a:blip r:embed="rId4" cstate="print"/>
          <a:stretch>
            <a:fillRect/>
          </a:stretch>
        </p:blipFill>
        <p:spPr>
          <a:xfrm>
            <a:off x="1713605" y="4672208"/>
            <a:ext cx="2679067" cy="1241650"/>
          </a:xfrm>
          <a:prstGeom prst="rect">
            <a:avLst/>
          </a:prstGeom>
        </p:spPr>
      </p:pic>
      <p:sp>
        <p:nvSpPr>
          <p:cNvPr id="6" name="TextBox 5">
            <a:extLst>
              <a:ext uri="{FF2B5EF4-FFF2-40B4-BE49-F238E27FC236}">
                <a16:creationId xmlns:a16="http://schemas.microsoft.com/office/drawing/2014/main" id="{2386A593-FF03-0072-C7FA-89312869BF22}"/>
              </a:ext>
            </a:extLst>
          </p:cNvPr>
          <p:cNvSpPr txBox="1"/>
          <p:nvPr/>
        </p:nvSpPr>
        <p:spPr>
          <a:xfrm>
            <a:off x="1682432" y="3733800"/>
            <a:ext cx="5779136" cy="707886"/>
          </a:xfrm>
          <a:prstGeom prst="rect">
            <a:avLst/>
          </a:prstGeom>
          <a:noFill/>
        </p:spPr>
        <p:txBody>
          <a:bodyPr wrap="square">
            <a:spAutoFit/>
          </a:bodyPr>
          <a:lstStyle/>
          <a:p>
            <a:pPr algn="ctr"/>
            <a:r>
              <a:rPr lang="en-US" sz="2000" dirty="0">
                <a:hlinkClick r:id="rId5"/>
              </a:rPr>
              <a:t>37.111.846 </a:t>
            </a:r>
            <a:br>
              <a:rPr lang="en-US" sz="2000" dirty="0">
                <a:hlinkClick r:id="rId5"/>
              </a:rPr>
            </a:br>
            <a:r>
              <a:rPr lang="en-US" sz="2000" dirty="0">
                <a:hlinkClick r:id="rId5"/>
              </a:rPr>
              <a:t>NOXIOUS PLANT AND ANIMAL CONTROL</a:t>
            </a:r>
            <a:endParaRPr lang="en-US"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Our School Doing?</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Cleaning Products</a:t>
            </a:r>
          </a:p>
        </p:txBody>
      </p:sp>
      <p:sp>
        <p:nvSpPr>
          <p:cNvPr id="3" name="Content Placeholder 2"/>
          <p:cNvSpPr>
            <a:spLocks noGrp="1"/>
          </p:cNvSpPr>
          <p:nvPr>
            <p:ph idx="1"/>
          </p:nvPr>
        </p:nvSpPr>
        <p:spPr>
          <a:xfrm>
            <a:off x="491836" y="1417638"/>
            <a:ext cx="8229600" cy="4525963"/>
          </a:xfrm>
        </p:spPr>
        <p:txBody>
          <a:bodyPr>
            <a:normAutofit/>
          </a:bodyPr>
          <a:lstStyle/>
          <a:p>
            <a:r>
              <a:rPr lang="en-US" sz="2000" dirty="0"/>
              <a:t>DPHHS School Administrative Rules recommend the use of green cleaning products to the extent possible in the school setting. </a:t>
            </a:r>
          </a:p>
          <a:p>
            <a:r>
              <a:rPr lang="en-US" sz="2000" dirty="0"/>
              <a:t>Use of “green” and less toxic cleaning products can improve indoor air quality</a:t>
            </a:r>
          </a:p>
          <a:p>
            <a:pPr lvl="1"/>
            <a:r>
              <a:rPr lang="en-US" sz="1800" dirty="0"/>
              <a:t>Green cleaning products are encouraged by the US EPA and are less likely to irritate the airways of children with asthma</a:t>
            </a:r>
          </a:p>
        </p:txBody>
      </p:sp>
      <p:pic>
        <p:nvPicPr>
          <p:cNvPr id="4" name="Picture 3" descr="459px-Essig-1.jpg"/>
          <p:cNvPicPr>
            <a:picLocks noChangeAspect="1"/>
          </p:cNvPicPr>
          <p:nvPr/>
        </p:nvPicPr>
        <p:blipFill>
          <a:blip r:embed="rId3" cstate="print"/>
          <a:stretch>
            <a:fillRect/>
          </a:stretch>
        </p:blipFill>
        <p:spPr>
          <a:xfrm>
            <a:off x="6553200" y="4267200"/>
            <a:ext cx="1905000" cy="1828800"/>
          </a:xfrm>
          <a:prstGeom prst="rect">
            <a:avLst/>
          </a:prstGeom>
        </p:spPr>
      </p:pic>
      <p:pic>
        <p:nvPicPr>
          <p:cNvPr id="5" name="Picture 4" descr="Sodium_bicarbonate.jpg"/>
          <p:cNvPicPr>
            <a:picLocks noChangeAspect="1"/>
          </p:cNvPicPr>
          <p:nvPr/>
        </p:nvPicPr>
        <p:blipFill>
          <a:blip r:embed="rId4" cstate="print"/>
          <a:stretch>
            <a:fillRect/>
          </a:stretch>
        </p:blipFill>
        <p:spPr>
          <a:xfrm>
            <a:off x="609600" y="4267200"/>
            <a:ext cx="3698032" cy="1828800"/>
          </a:xfrm>
          <a:prstGeom prst="rect">
            <a:avLst/>
          </a:prstGeom>
        </p:spPr>
      </p:pic>
      <p:pic>
        <p:nvPicPr>
          <p:cNvPr id="6" name="Picture 5" descr="Drinking_water.jpg"/>
          <p:cNvPicPr>
            <a:picLocks noChangeAspect="1"/>
          </p:cNvPicPr>
          <p:nvPr/>
        </p:nvPicPr>
        <p:blipFill>
          <a:blip r:embed="rId5" cstate="print"/>
          <a:stretch>
            <a:fillRect/>
          </a:stretch>
        </p:blipFill>
        <p:spPr>
          <a:xfrm>
            <a:off x="4572000" y="4267200"/>
            <a:ext cx="1752600" cy="18288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Our School Doing?</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Heating, Ventilating, and Air Conditioning (HVAC) System</a:t>
            </a:r>
          </a:p>
        </p:txBody>
      </p:sp>
      <p:sp>
        <p:nvSpPr>
          <p:cNvPr id="3" name="Content Placeholder 2"/>
          <p:cNvSpPr>
            <a:spLocks noGrp="1"/>
          </p:cNvSpPr>
          <p:nvPr>
            <p:ph idx="1"/>
          </p:nvPr>
        </p:nvSpPr>
        <p:spPr/>
        <p:txBody>
          <a:bodyPr/>
          <a:lstStyle/>
          <a:p>
            <a:r>
              <a:rPr lang="en-US" sz="2400" dirty="0"/>
              <a:t>Montana law requires </a:t>
            </a:r>
          </a:p>
          <a:p>
            <a:pPr lvl="1"/>
            <a:r>
              <a:rPr lang="en-US" sz="2000" dirty="0"/>
              <a:t>Regular inspection and maintenance of the Heating, Ventilating, and Air Conditioning (HVAC) system needs to be performed</a:t>
            </a:r>
          </a:p>
          <a:p>
            <a:pPr lvl="1"/>
            <a:r>
              <a:rPr lang="en-US" sz="2000" dirty="0"/>
              <a:t>Annual internal Indoor Air Quality (IAQ) Inspections</a:t>
            </a:r>
          </a:p>
          <a:p>
            <a:pPr marL="57150" indent="0" algn="ctr">
              <a:buNone/>
            </a:pPr>
            <a:br>
              <a:rPr lang="en-US" sz="2400" dirty="0">
                <a:hlinkClick r:id="rId3"/>
              </a:rPr>
            </a:br>
            <a:r>
              <a:rPr lang="en-US" sz="2400" dirty="0">
                <a:hlinkClick r:id="rId3"/>
              </a:rPr>
              <a:t>dphhs.mt.gov/schoolhealth/schoolrules/</a:t>
            </a:r>
            <a:r>
              <a:rPr lang="en-US" sz="2400" dirty="0"/>
              <a:t> </a:t>
            </a:r>
          </a:p>
          <a:p>
            <a:endParaRPr lang="en-US" sz="2400" dirty="0"/>
          </a:p>
        </p:txBody>
      </p:sp>
      <p:grpSp>
        <p:nvGrpSpPr>
          <p:cNvPr id="7" name="Group 6"/>
          <p:cNvGrpSpPr/>
          <p:nvPr/>
        </p:nvGrpSpPr>
        <p:grpSpPr>
          <a:xfrm>
            <a:off x="1139825" y="4648200"/>
            <a:ext cx="6864350" cy="1659433"/>
            <a:chOff x="1219200" y="4648200"/>
            <a:chExt cx="6864350" cy="1659433"/>
          </a:xfrm>
        </p:grpSpPr>
        <p:pic>
          <p:nvPicPr>
            <p:cNvPr id="4" name="Picture 3" descr="450px-Insulated_duct_1.jpg"/>
            <p:cNvPicPr>
              <a:picLocks noChangeAspect="1"/>
            </p:cNvPicPr>
            <p:nvPr/>
          </p:nvPicPr>
          <p:blipFill>
            <a:blip r:embed="rId4" cstate="print"/>
            <a:stretch>
              <a:fillRect/>
            </a:stretch>
          </p:blipFill>
          <p:spPr>
            <a:xfrm>
              <a:off x="1219200" y="4648200"/>
              <a:ext cx="1809750" cy="1651000"/>
            </a:xfrm>
            <a:prstGeom prst="rect">
              <a:avLst/>
            </a:prstGeom>
          </p:spPr>
        </p:pic>
        <p:pic>
          <p:nvPicPr>
            <p:cNvPr id="5" name="Picture 4" descr="AirCoilFreezeStat-253x260.jpg"/>
            <p:cNvPicPr>
              <a:picLocks noChangeAspect="1"/>
            </p:cNvPicPr>
            <p:nvPr/>
          </p:nvPicPr>
          <p:blipFill>
            <a:blip r:embed="rId5" cstate="print"/>
            <a:stretch>
              <a:fillRect/>
            </a:stretch>
          </p:blipFill>
          <p:spPr>
            <a:xfrm>
              <a:off x="6172200" y="4648200"/>
              <a:ext cx="1911350" cy="1659433"/>
            </a:xfrm>
            <a:prstGeom prst="rect">
              <a:avLst/>
            </a:prstGeom>
          </p:spPr>
        </p:pic>
        <p:pic>
          <p:nvPicPr>
            <p:cNvPr id="6" name="Picture 5" descr="Toolbox.jpg"/>
            <p:cNvPicPr>
              <a:picLocks noChangeAspect="1"/>
            </p:cNvPicPr>
            <p:nvPr/>
          </p:nvPicPr>
          <p:blipFill>
            <a:blip r:embed="rId6" cstate="print"/>
            <a:stretch>
              <a:fillRect/>
            </a:stretch>
          </p:blipFill>
          <p:spPr>
            <a:xfrm>
              <a:off x="3733800" y="4648200"/>
              <a:ext cx="1828800" cy="1638300"/>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Nurse Ratio</a:t>
            </a:r>
          </a:p>
        </p:txBody>
      </p:sp>
      <p:sp>
        <p:nvSpPr>
          <p:cNvPr id="3" name="Content Placeholder 2"/>
          <p:cNvSpPr>
            <a:spLocks noGrp="1"/>
          </p:cNvSpPr>
          <p:nvPr>
            <p:ph idx="1"/>
          </p:nvPr>
        </p:nvSpPr>
        <p:spPr>
          <a:xfrm>
            <a:off x="457200" y="1470818"/>
            <a:ext cx="8229600" cy="4525963"/>
          </a:xfrm>
        </p:spPr>
        <p:txBody>
          <a:bodyPr/>
          <a:lstStyle/>
          <a:p>
            <a:r>
              <a:rPr lang="en-US" dirty="0"/>
              <a:t>The Centers for Disease Control and Prevention (CDC) recommends that there be at least one full-time school nurse for every 750 students</a:t>
            </a:r>
          </a:p>
        </p:txBody>
      </p:sp>
      <p:pic>
        <p:nvPicPr>
          <p:cNvPr id="6" name="Picture 5" descr="Own%20Nurse.jpg"/>
          <p:cNvPicPr>
            <a:picLocks noChangeAspect="1"/>
          </p:cNvPicPr>
          <p:nvPr/>
        </p:nvPicPr>
        <p:blipFill>
          <a:blip r:embed="rId3" cstate="print"/>
          <a:stretch>
            <a:fillRect/>
          </a:stretch>
        </p:blipFill>
        <p:spPr>
          <a:xfrm>
            <a:off x="2702409" y="3733800"/>
            <a:ext cx="3739182" cy="2514600"/>
          </a:xfrm>
          <a:prstGeom prst="rect">
            <a:avLst/>
          </a:prstGeo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Our School Doing?</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Indoor/Outdoor Air Quality</a:t>
            </a:r>
          </a:p>
        </p:txBody>
      </p:sp>
      <p:sp>
        <p:nvSpPr>
          <p:cNvPr id="3" name="Content Placeholder 2"/>
          <p:cNvSpPr>
            <a:spLocks noGrp="1"/>
          </p:cNvSpPr>
          <p:nvPr>
            <p:ph idx="1"/>
          </p:nvPr>
        </p:nvSpPr>
        <p:spPr>
          <a:xfrm>
            <a:off x="457200" y="1319388"/>
            <a:ext cx="8229600" cy="4525963"/>
          </a:xfrm>
        </p:spPr>
        <p:txBody>
          <a:bodyPr>
            <a:normAutofit/>
          </a:bodyPr>
          <a:lstStyle/>
          <a:p>
            <a:pPr marL="0" indent="0">
              <a:buNone/>
            </a:pPr>
            <a:r>
              <a:rPr lang="en-US" sz="1800" dirty="0"/>
              <a:t>Montana law requires: </a:t>
            </a:r>
          </a:p>
          <a:p>
            <a:r>
              <a:rPr lang="en-US" sz="1800" dirty="0"/>
              <a:t>Schools to conduct internal indoor air quality inspections</a:t>
            </a:r>
          </a:p>
          <a:p>
            <a:r>
              <a:rPr lang="en-US" sz="1800" dirty="0"/>
              <a:t>Any schools using HVAC systems with air filters to use air filters with a minimum efficiency reporting value (MERV) of between 8-13.</a:t>
            </a:r>
          </a:p>
          <a:p>
            <a:pPr lvl="1"/>
            <a:r>
              <a:rPr lang="en-US" sz="1400" dirty="0"/>
              <a:t>DPHHS recommends that schools switch to at least MERV 13 air filters during times of poor ambient outdoor air quality. </a:t>
            </a:r>
          </a:p>
          <a:p>
            <a:r>
              <a:rPr lang="en-US" sz="1800" dirty="0"/>
              <a:t>Schools to consult DPHHS Air Quality and Outdoor Activity Guidelines when determining to proceed or not proceed with recess or outdoor school-sponsored events.</a:t>
            </a:r>
          </a:p>
          <a:p>
            <a:r>
              <a:rPr lang="en-US" sz="1800" dirty="0"/>
              <a:t>Montana law requires schools to maintain and follow a written protocol on how to limit the infiltration of outside air into the school during poor air quality conditions.</a:t>
            </a:r>
          </a:p>
          <a:p>
            <a:endParaRPr lang="en-US" sz="1800" dirty="0"/>
          </a:p>
          <a:p>
            <a:endParaRPr lang="en-US" sz="2000" dirty="0"/>
          </a:p>
        </p:txBody>
      </p:sp>
      <p:pic>
        <p:nvPicPr>
          <p:cNvPr id="5" name="Picture 4" descr="398px-NSW_EPA_air_quality_monitoring.jpg"/>
          <p:cNvPicPr>
            <a:picLocks noChangeAspect="1"/>
          </p:cNvPicPr>
          <p:nvPr/>
        </p:nvPicPr>
        <p:blipFill>
          <a:blip r:embed="rId3" cstate="print"/>
          <a:stretch>
            <a:fillRect/>
          </a:stretch>
        </p:blipFill>
        <p:spPr>
          <a:xfrm>
            <a:off x="15479" y="5638800"/>
            <a:ext cx="1518912" cy="1219200"/>
          </a:xfrm>
          <a:prstGeom prst="rect">
            <a:avLst/>
          </a:prstGeom>
        </p:spPr>
      </p:pic>
      <p:pic>
        <p:nvPicPr>
          <p:cNvPr id="6" name="Picture 5" descr="800px-Waldbrandgoslar20030811.JPG"/>
          <p:cNvPicPr>
            <a:picLocks noChangeAspect="1"/>
          </p:cNvPicPr>
          <p:nvPr/>
        </p:nvPicPr>
        <p:blipFill>
          <a:blip r:embed="rId4" cstate="print"/>
          <a:stretch>
            <a:fillRect/>
          </a:stretch>
        </p:blipFill>
        <p:spPr>
          <a:xfrm>
            <a:off x="1524000" y="5638800"/>
            <a:ext cx="2514600" cy="1219200"/>
          </a:xfrm>
          <a:prstGeom prst="rect">
            <a:avLst/>
          </a:prstGeom>
        </p:spPr>
      </p:pic>
      <p:sp>
        <p:nvSpPr>
          <p:cNvPr id="4" name="TextBox 3">
            <a:extLst>
              <a:ext uri="{FF2B5EF4-FFF2-40B4-BE49-F238E27FC236}">
                <a16:creationId xmlns:a16="http://schemas.microsoft.com/office/drawing/2014/main" id="{8A372617-63D6-B22E-F6E5-891AB009694D}"/>
              </a:ext>
            </a:extLst>
          </p:cNvPr>
          <p:cNvSpPr txBox="1"/>
          <p:nvPr/>
        </p:nvSpPr>
        <p:spPr>
          <a:xfrm>
            <a:off x="2171700" y="5076947"/>
            <a:ext cx="4800600" cy="461665"/>
          </a:xfrm>
          <a:prstGeom prst="rect">
            <a:avLst/>
          </a:prstGeom>
          <a:noFill/>
        </p:spPr>
        <p:txBody>
          <a:bodyPr wrap="square" rtlCol="0">
            <a:spAutoFit/>
          </a:bodyPr>
          <a:lstStyle/>
          <a:p>
            <a:pPr algn="ctr"/>
            <a:r>
              <a:rPr lang="en-US" sz="2400" dirty="0"/>
              <a:t>ARMs: </a:t>
            </a:r>
            <a:r>
              <a:rPr lang="en-US" sz="2400" dirty="0">
                <a:hlinkClick r:id="rId5">
                  <a:extLst>
                    <a:ext uri="{A12FA001-AC4F-418D-AE19-62706E023703}">
                      <ahyp:hlinkClr xmlns:ahyp="http://schemas.microsoft.com/office/drawing/2018/hyperlinkcolor" val="tx"/>
                    </a:ext>
                  </a:extLst>
                </a:hlinkClick>
              </a:rPr>
              <a:t>37.111.826</a:t>
            </a:r>
            <a:r>
              <a:rPr lang="en-US" sz="2400" dirty="0"/>
              <a:t> &amp; </a:t>
            </a:r>
            <a:r>
              <a:rPr lang="en-US" sz="2400" dirty="0">
                <a:hlinkClick r:id="rId6">
                  <a:extLst>
                    <a:ext uri="{A12FA001-AC4F-418D-AE19-62706E023703}">
                      <ahyp:hlinkClr xmlns:ahyp="http://schemas.microsoft.com/office/drawing/2018/hyperlinkcolor" val="tx"/>
                    </a:ext>
                  </a:extLst>
                </a:hlinkClick>
              </a:rPr>
              <a:t>37.111.827 </a:t>
            </a:r>
            <a:endParaRPr 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Our School Doing?</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School Environment Policies</a:t>
            </a:r>
          </a:p>
        </p:txBody>
      </p:sp>
      <p:sp>
        <p:nvSpPr>
          <p:cNvPr id="3" name="Content Placeholder 2"/>
          <p:cNvSpPr>
            <a:spLocks noGrp="1"/>
          </p:cNvSpPr>
          <p:nvPr>
            <p:ph idx="1"/>
          </p:nvPr>
        </p:nvSpPr>
        <p:spPr/>
        <p:txBody>
          <a:bodyPr/>
          <a:lstStyle/>
          <a:p>
            <a:r>
              <a:rPr lang="en-US" dirty="0"/>
              <a:t>***Add information about other relevant school policies related to creating and maintaining a healthy school environment***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Our School Doing?</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a:t>***Add several bullet points reviewing your main findings***</a:t>
            </a:r>
          </a:p>
          <a:p>
            <a:r>
              <a:rPr lang="en-US" dirty="0"/>
              <a:t>***More***</a:t>
            </a:r>
          </a:p>
          <a:p>
            <a:r>
              <a:rPr lang="en-US" dirty="0"/>
              <a:t>***More***</a:t>
            </a:r>
          </a:p>
          <a:p>
            <a:r>
              <a:rPr lang="en-US" dirty="0"/>
              <a:t>***More***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a:t>
            </a:r>
          </a:p>
        </p:txBody>
      </p:sp>
      <p:sp>
        <p:nvSpPr>
          <p:cNvPr id="5" name="Content Placeholder 4"/>
          <p:cNvSpPr>
            <a:spLocks noGrp="1"/>
          </p:cNvSpPr>
          <p:nvPr>
            <p:ph idx="1"/>
          </p:nvPr>
        </p:nvSpPr>
        <p:spPr/>
        <p:txBody>
          <a:bodyPr>
            <a:normAutofit/>
          </a:bodyPr>
          <a:lstStyle/>
          <a:p>
            <a:r>
              <a:rPr lang="en-US" sz="2400" dirty="0"/>
              <a:t>***Your Contact Information Here***</a:t>
            </a:r>
          </a:p>
          <a:p>
            <a:r>
              <a:rPr lang="en-US" sz="2400" dirty="0"/>
              <a:t>For more information about asthma, contact the Montana School Health Program</a:t>
            </a:r>
          </a:p>
          <a:p>
            <a:pPr algn="ctr">
              <a:lnSpc>
                <a:spcPct val="70000"/>
              </a:lnSpc>
              <a:spcBef>
                <a:spcPct val="50000"/>
              </a:spcBef>
              <a:buNone/>
            </a:pPr>
            <a:br>
              <a:rPr lang="en-US" altLang="en-US" sz="2400" dirty="0">
                <a:solidFill>
                  <a:srgbClr val="00B0F0"/>
                </a:solidFill>
                <a:latin typeface="Candara" panose="020E0502030303020204" pitchFamily="34" charset="0"/>
              </a:rPr>
            </a:br>
            <a:r>
              <a:rPr lang="en-US" altLang="en-US" sz="2400" dirty="0">
                <a:solidFill>
                  <a:srgbClr val="00B0F0"/>
                </a:solidFill>
                <a:latin typeface="Candara" panose="020E0502030303020204" pitchFamily="34" charset="0"/>
              </a:rPr>
              <a:t>asthmainfo@mt.gov</a:t>
            </a:r>
          </a:p>
          <a:p>
            <a:pPr algn="ctr">
              <a:lnSpc>
                <a:spcPct val="70000"/>
              </a:lnSpc>
              <a:spcBef>
                <a:spcPct val="50000"/>
              </a:spcBef>
              <a:buNone/>
            </a:pPr>
            <a:r>
              <a:rPr lang="en-US" altLang="en-US" sz="2400" dirty="0">
                <a:solidFill>
                  <a:srgbClr val="00B0F0"/>
                </a:solidFill>
                <a:latin typeface="Candara" panose="020E0502030303020204" pitchFamily="34" charset="0"/>
              </a:rPr>
              <a:t>dphhs.mt.gov/schoolhealth  </a:t>
            </a:r>
            <a:endParaRPr lang="en-US" sz="2800" dirty="0">
              <a:solidFill>
                <a:srgbClr val="00B0F0"/>
              </a:solidFill>
              <a:latin typeface="Constantia" pitchFamily="18" charset="0"/>
            </a:endParaRPr>
          </a:p>
        </p:txBody>
      </p:sp>
      <p:pic>
        <p:nvPicPr>
          <p:cNvPr id="6" name="Picture 5" descr="600px-Circle-question.svg.png"/>
          <p:cNvPicPr>
            <a:picLocks noChangeAspect="1"/>
          </p:cNvPicPr>
          <p:nvPr/>
        </p:nvPicPr>
        <p:blipFill>
          <a:blip r:embed="rId3" cstate="print"/>
          <a:stretch>
            <a:fillRect/>
          </a:stretch>
        </p:blipFill>
        <p:spPr>
          <a:xfrm>
            <a:off x="7239000" y="152400"/>
            <a:ext cx="1409700" cy="1409700"/>
          </a:xfrm>
          <a:prstGeom prst="rect">
            <a:avLst/>
          </a:prstGeom>
        </p:spPr>
      </p:pic>
      <p:pic>
        <p:nvPicPr>
          <p:cNvPr id="7" name="Picture 6" descr="600px-Circle-question.svg.png"/>
          <p:cNvPicPr>
            <a:picLocks noChangeAspect="1"/>
          </p:cNvPicPr>
          <p:nvPr/>
        </p:nvPicPr>
        <p:blipFill>
          <a:blip r:embed="rId3" cstate="print"/>
          <a:stretch>
            <a:fillRect/>
          </a:stretch>
        </p:blipFill>
        <p:spPr>
          <a:xfrm>
            <a:off x="609600" y="152400"/>
            <a:ext cx="1409700" cy="14097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Our School Doing?</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Identification of Students with Asthma</a:t>
            </a:r>
          </a:p>
        </p:txBody>
      </p:sp>
      <p:sp>
        <p:nvSpPr>
          <p:cNvPr id="3" name="Content Placeholder 2"/>
          <p:cNvSpPr>
            <a:spLocks noGrp="1"/>
          </p:cNvSpPr>
          <p:nvPr>
            <p:ph idx="1"/>
          </p:nvPr>
        </p:nvSpPr>
        <p:spPr>
          <a:xfrm>
            <a:off x="457200" y="1600200"/>
            <a:ext cx="6324600" cy="4525963"/>
          </a:xfrm>
        </p:spPr>
        <p:txBody>
          <a:bodyPr>
            <a:normAutofit fontScale="92500" lnSpcReduction="20000"/>
          </a:bodyPr>
          <a:lstStyle/>
          <a:p>
            <a:r>
              <a:rPr lang="en-US" dirty="0"/>
              <a:t>Montana law requires that all students who self-carry asthma and severe allergy medication fill out the required paperwork annually (MCA 20-5-420)</a:t>
            </a:r>
          </a:p>
          <a:p>
            <a:pPr lvl="1"/>
            <a:r>
              <a:rPr lang="en-US" u="sng" dirty="0"/>
              <a:t>All</a:t>
            </a:r>
            <a:r>
              <a:rPr lang="en-US" dirty="0"/>
              <a:t> students with chronic health conditions should be identified annually in order to ensure school safety</a:t>
            </a:r>
          </a:p>
          <a:p>
            <a:r>
              <a:rPr lang="en-US" dirty="0"/>
              <a:t>Important health information should be passed on to relevant school staff</a:t>
            </a:r>
          </a:p>
        </p:txBody>
      </p:sp>
      <p:pic>
        <p:nvPicPr>
          <p:cNvPr id="4" name="Picture 3" descr="HCCH-medical_records.JPG"/>
          <p:cNvPicPr>
            <a:picLocks noChangeAspect="1"/>
          </p:cNvPicPr>
          <p:nvPr/>
        </p:nvPicPr>
        <p:blipFill>
          <a:blip r:embed="rId3" cstate="print"/>
          <a:stretch>
            <a:fillRect/>
          </a:stretch>
        </p:blipFill>
        <p:spPr>
          <a:xfrm>
            <a:off x="6781800" y="4800600"/>
            <a:ext cx="2362200" cy="1524000"/>
          </a:xfrm>
          <a:prstGeom prst="rect">
            <a:avLst/>
          </a:prstGeom>
        </p:spPr>
      </p:pic>
      <p:pic>
        <p:nvPicPr>
          <p:cNvPr id="5" name="Picture 4" descr="188px-Pencil.svg.png"/>
          <p:cNvPicPr>
            <a:picLocks noChangeAspect="1"/>
          </p:cNvPicPr>
          <p:nvPr/>
        </p:nvPicPr>
        <p:blipFill>
          <a:blip r:embed="rId4" cstate="print"/>
          <a:stretch>
            <a:fillRect/>
          </a:stretch>
        </p:blipFill>
        <p:spPr>
          <a:xfrm>
            <a:off x="7239000" y="2667000"/>
            <a:ext cx="1187709" cy="914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Our School Doing?</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Written Treatment Plans</a:t>
            </a:r>
          </a:p>
        </p:txBody>
      </p:sp>
      <p:sp>
        <p:nvSpPr>
          <p:cNvPr id="3" name="Content Placeholder 2"/>
          <p:cNvSpPr>
            <a:spLocks noGrp="1"/>
          </p:cNvSpPr>
          <p:nvPr>
            <p:ph idx="1"/>
          </p:nvPr>
        </p:nvSpPr>
        <p:spPr>
          <a:xfrm>
            <a:off x="457200" y="1600200"/>
            <a:ext cx="7086600" cy="4525963"/>
          </a:xfrm>
        </p:spPr>
        <p:txBody>
          <a:bodyPr/>
          <a:lstStyle/>
          <a:p>
            <a:r>
              <a:rPr lang="en-US" dirty="0"/>
              <a:t>Written treatment plans should be prepared for all students with chronic health conditions</a:t>
            </a:r>
          </a:p>
          <a:p>
            <a:pPr lvl="1"/>
            <a:r>
              <a:rPr lang="en-US" dirty="0"/>
              <a:t>This includes having asthma action plans for all students with asthma</a:t>
            </a:r>
          </a:p>
          <a:p>
            <a:pPr lvl="1"/>
            <a:r>
              <a:rPr lang="en-US" dirty="0"/>
              <a:t>The National Asthma Education and Prevention Program encourages students to provide their school with an asthma action plan</a:t>
            </a:r>
          </a:p>
        </p:txBody>
      </p:sp>
      <p:pic>
        <p:nvPicPr>
          <p:cNvPr id="4" name="Picture 3" descr="160px-Documents.svg.png"/>
          <p:cNvPicPr>
            <a:picLocks noChangeAspect="1"/>
          </p:cNvPicPr>
          <p:nvPr/>
        </p:nvPicPr>
        <p:blipFill>
          <a:blip r:embed="rId3" cstate="print"/>
          <a:stretch>
            <a:fillRect/>
          </a:stretch>
        </p:blipFill>
        <p:spPr>
          <a:xfrm>
            <a:off x="7620000" y="1981200"/>
            <a:ext cx="1219200" cy="1219200"/>
          </a:xfrm>
          <a:prstGeom prst="rect">
            <a:avLst/>
          </a:prstGeom>
        </p:spPr>
      </p:pic>
      <p:pic>
        <p:nvPicPr>
          <p:cNvPr id="5" name="Picture 10" descr="asthma-action_413x61"/>
          <p:cNvPicPr>
            <a:picLocks noChangeAspect="1" noChangeArrowheads="1"/>
          </p:cNvPicPr>
          <p:nvPr/>
        </p:nvPicPr>
        <p:blipFill>
          <a:blip r:embed="rId4" cstate="print"/>
          <a:srcRect/>
          <a:stretch>
            <a:fillRect/>
          </a:stretch>
        </p:blipFill>
        <p:spPr bwMode="auto">
          <a:xfrm>
            <a:off x="7467600" y="4343400"/>
            <a:ext cx="1533832" cy="18288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Our School Doing?</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Self-Carry Law and Backup Medications</a:t>
            </a:r>
          </a:p>
        </p:txBody>
      </p:sp>
      <p:sp>
        <p:nvSpPr>
          <p:cNvPr id="3" name="Content Placeholder 2"/>
          <p:cNvSpPr>
            <a:spLocks noGrp="1"/>
          </p:cNvSpPr>
          <p:nvPr>
            <p:ph idx="1"/>
          </p:nvPr>
        </p:nvSpPr>
        <p:spPr/>
        <p:txBody>
          <a:bodyPr>
            <a:normAutofit fontScale="85000" lnSpcReduction="10000"/>
          </a:bodyPr>
          <a:lstStyle/>
          <a:p>
            <a:r>
              <a:rPr lang="en-US" dirty="0"/>
              <a:t>MCA 20-5-420 states that: “(a) school…shall permit the possession or self-administration of medication, as prescribed, by a pupil with asthma, severe allergies, or anaphylaxis…”</a:t>
            </a:r>
          </a:p>
          <a:p>
            <a:r>
              <a:rPr lang="en-US" dirty="0"/>
              <a:t>Additionally, the law states that: “asthma, severe allergy, or anaphylaxis medication may be kept by the pupil and backup medication must be kept at a pupil's school in a predetermined location or locations to which the pupil has access in the event of an asthma, severe allergy, or anaphylaxis emergency.” </a:t>
            </a:r>
          </a:p>
        </p:txBody>
      </p:sp>
      <p:pic>
        <p:nvPicPr>
          <p:cNvPr id="4" name="Picture 3" descr="law.png"/>
          <p:cNvPicPr>
            <a:picLocks noChangeAspect="1"/>
          </p:cNvPicPr>
          <p:nvPr/>
        </p:nvPicPr>
        <p:blipFill>
          <a:blip r:embed="rId3" cstate="print"/>
          <a:stretch>
            <a:fillRect/>
          </a:stretch>
        </p:blipFill>
        <p:spPr>
          <a:xfrm>
            <a:off x="7772400" y="438210"/>
            <a:ext cx="1257143" cy="952381"/>
          </a:xfrm>
          <a:prstGeom prst="rect">
            <a:avLst/>
          </a:prstGeom>
        </p:spPr>
      </p:pic>
      <p:pic>
        <p:nvPicPr>
          <p:cNvPr id="5" name="Picture 2" descr="C:\Documents and Settings\CS0207\Local Settings\Temporary Internet Files\Content.IE5\P2SIM8WY\MPj03211210000[1].jpg"/>
          <p:cNvPicPr>
            <a:picLocks noChangeAspect="1" noChangeArrowheads="1"/>
          </p:cNvPicPr>
          <p:nvPr/>
        </p:nvPicPr>
        <p:blipFill>
          <a:blip r:embed="rId4" cstate="print"/>
          <a:srcRect/>
          <a:stretch>
            <a:fillRect/>
          </a:stretch>
        </p:blipFill>
        <p:spPr bwMode="auto">
          <a:xfrm>
            <a:off x="152400" y="304800"/>
            <a:ext cx="1066800" cy="121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usiness presentation featuring the State of Montana">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elebration">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presentation featuring the State of Montana</Template>
  <TotalTime>1264</TotalTime>
  <Words>3297</Words>
  <Application>Microsoft Office PowerPoint</Application>
  <PresentationFormat>On-screen Show (4:3)</PresentationFormat>
  <Paragraphs>218</Paragraphs>
  <Slides>36</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Candara</vt:lpstr>
      <vt:lpstr>Century</vt:lpstr>
      <vt:lpstr>Constantia</vt:lpstr>
      <vt:lpstr>Business presentation featuring the State of Montana</vt:lpstr>
      <vt:lpstr>Chronic Disease Friendly Policies and Practices</vt:lpstr>
      <vt:lpstr>School Health Services and Coordination</vt:lpstr>
      <vt:lpstr>School Nurse Ratio</vt:lpstr>
      <vt:lpstr>How is Our School Doing?</vt:lpstr>
      <vt:lpstr>Identification of Students with Asthma</vt:lpstr>
      <vt:lpstr>How is Our School Doing?</vt:lpstr>
      <vt:lpstr>Written Treatment Plans</vt:lpstr>
      <vt:lpstr>How is Our School Doing?</vt:lpstr>
      <vt:lpstr>Self-Carry Law and Backup Medications</vt:lpstr>
      <vt:lpstr>How is Our School Doing?</vt:lpstr>
      <vt:lpstr>Emergency Health Procedures</vt:lpstr>
      <vt:lpstr>How is Our School Doing?</vt:lpstr>
      <vt:lpstr>Staff Training</vt:lpstr>
      <vt:lpstr>How is Our School Doing?</vt:lpstr>
      <vt:lpstr>Other Health Services Policies</vt:lpstr>
      <vt:lpstr>How is Our School Doing?</vt:lpstr>
      <vt:lpstr>School Environment</vt:lpstr>
      <vt:lpstr>School Environment Cont.</vt:lpstr>
      <vt:lpstr>School Environment Cont.</vt:lpstr>
      <vt:lpstr>How is Our School Doing?</vt:lpstr>
      <vt:lpstr>Tobacco/E-Cigarettes</vt:lpstr>
      <vt:lpstr>How is Our School Doing?</vt:lpstr>
      <vt:lpstr>Vehicle Idling</vt:lpstr>
      <vt:lpstr>How is Our School Doing?</vt:lpstr>
      <vt:lpstr>Pest Management</vt:lpstr>
      <vt:lpstr>How is Our School Doing?</vt:lpstr>
      <vt:lpstr>Cleaning Products</vt:lpstr>
      <vt:lpstr>How is Our School Doing?</vt:lpstr>
      <vt:lpstr>Heating, Ventilating, and Air Conditioning (HVAC) System</vt:lpstr>
      <vt:lpstr>How is Our School Doing?</vt:lpstr>
      <vt:lpstr>Indoor/Outdoor Air Quality</vt:lpstr>
      <vt:lpstr>How is Our School Doing?</vt:lpstr>
      <vt:lpstr>Other School Environment Policies</vt:lpstr>
      <vt:lpstr>How is Our School Doing?</vt:lpstr>
      <vt:lpstr>Conclusions</vt:lpstr>
      <vt:lpstr>Questions?</vt:lpstr>
    </vt:vector>
  </TitlesOfParts>
  <Company>State of Montana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dc:title>
  <dc:creator>Matthew Herington</dc:creator>
  <cp:lastModifiedBy>Biskupiak, BJ</cp:lastModifiedBy>
  <cp:revision>108</cp:revision>
  <dcterms:created xsi:type="dcterms:W3CDTF">2010-02-11T18:56:31Z</dcterms:created>
  <dcterms:modified xsi:type="dcterms:W3CDTF">2023-12-14T19:48:21Z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TC300032651033</vt:lpwstr>
  </property>
</Properties>
</file>