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72" r:id="rId5"/>
    <p:sldId id="273" r:id="rId6"/>
    <p:sldId id="274" r:id="rId7"/>
    <p:sldId id="264" r:id="rId8"/>
    <p:sldId id="268" r:id="rId9"/>
    <p:sldId id="270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99"/>
    <p:restoredTop sz="92272"/>
  </p:normalViewPr>
  <p:slideViewPr>
    <p:cSldViewPr snapToGrid="0" snapToObjects="1">
      <p:cViewPr varScale="1">
        <p:scale>
          <a:sx n="96" d="100"/>
          <a:sy n="96" d="100"/>
        </p:scale>
        <p:origin x="3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Cambria"/>
                <a:ea typeface="+mn-ea"/>
                <a:cs typeface="Cambria"/>
              </a:defRPr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Cambria"/>
              <a:ea typeface="+mn-ea"/>
              <a:cs typeface="Cambria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Location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F872-3749-AE0D-C5135D4C46A8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872-3749-AE0D-C5135D4C46A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872-3749-AE0D-C5135D4C46A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Cambria"/>
                    <a:ea typeface="+mn-ea"/>
                    <a:cs typeface="Cambria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Home/Residence</c:v>
                </c:pt>
                <c:pt idx="1">
                  <c:v>Nursing Home</c:v>
                </c:pt>
                <c:pt idx="2">
                  <c:v>Public Setting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71.3</c:v>
                </c:pt>
                <c:pt idx="1">
                  <c:v>10.7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72-3749-AE0D-C5135D4C46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74015056191604"/>
          <c:y val="0.44196737799226371"/>
          <c:w val="0.32287332504489602"/>
          <c:h val="0.2673245450747167"/>
        </c:manualLayout>
      </c:layout>
      <c:overlay val="0"/>
      <c:spPr>
        <a:noFill/>
        <a:ln w="12700"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Cambria"/>
              <a:ea typeface="+mn-ea"/>
              <a:cs typeface="Cambria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54229108458195E-2"/>
          <c:y val="4.1798941798941801E-2"/>
          <c:w val="0.76530728013836979"/>
          <c:h val="0.805199558388534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Montana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950905330382083E-2"/>
                      <c:h val="6.55026455026454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5CE-6A47-816C-A2775F2CAB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VFib/VTach/
Unknown Shockable</c:v>
                </c:pt>
                <c:pt idx="1">
                  <c:v>Asystole</c:v>
                </c:pt>
                <c:pt idx="2">
                  <c:v>Idioventricular/
PEA</c:v>
                </c:pt>
                <c:pt idx="3">
                  <c:v>Unknown 
Unshockable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0.188</c:v>
                </c:pt>
                <c:pt idx="1">
                  <c:v>0.502</c:v>
                </c:pt>
                <c:pt idx="2">
                  <c:v>0.21</c:v>
                </c:pt>
                <c:pt idx="3">
                  <c:v>0.10100000000000001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CE-6A47-816C-A2775F2CAB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29100529100529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44-C349-A5EC-1C47DA3A06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VFib/VTach/
Unknown Shockable</c:v>
                </c:pt>
                <c:pt idx="1">
                  <c:v>Asystole</c:v>
                </c:pt>
                <c:pt idx="2">
                  <c:v>Idioventricular/
PEA</c:v>
                </c:pt>
                <c:pt idx="3">
                  <c:v>Unknown 
Unshockable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0.18099999999999999</c:v>
                </c:pt>
                <c:pt idx="1">
                  <c:v>0.50600000000000001</c:v>
                </c:pt>
                <c:pt idx="2">
                  <c:v>0.22500000000000001</c:v>
                </c:pt>
                <c:pt idx="3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CE-6A47-816C-A2775F2CA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08277368"/>
        <c:axId val="1907872312"/>
      </c:barChart>
      <c:catAx>
        <c:axId val="1908277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7872312"/>
        <c:crosses val="autoZero"/>
        <c:auto val="1"/>
        <c:lblAlgn val="ctr"/>
        <c:lblOffset val="100"/>
        <c:noMultiLvlLbl val="0"/>
      </c:catAx>
      <c:valAx>
        <c:axId val="1907872312"/>
        <c:scaling>
          <c:orientation val="minMax"/>
          <c:max val="0.6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082773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4382833724731801"/>
          <c:y val="0.122609295421813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Sustained ROSC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7FB9-C446-AD03-2C9339A74A5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7FB9-C446-AD03-2C9339A74A5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7FB9-C446-AD03-2C9339A74A5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25.4</c:v>
                </c:pt>
                <c:pt idx="1">
                  <c:v>74.599999999999994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B9-C446-AD03-2C9339A74A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1250065441705321"/>
          <c:y val="0.40648946912469863"/>
          <c:w val="0.14849910959008925"/>
          <c:h val="0.18754106682705299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200" dirty="0"/>
              <a:t>Montana</a:t>
            </a:r>
          </a:p>
        </c:rich>
      </c:tx>
      <c:layout>
        <c:manualLayout>
          <c:xMode val="edge"/>
          <c:yMode val="edge"/>
          <c:x val="0.26684368815758847"/>
          <c:y val="0.122609295421814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Sustained ROSC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A1B8-6B42-9299-54D9FD1B8A0E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A1B8-6B42-9299-54D9FD1B8A0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A1B8-6B42-9299-54D9FD1B8A0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21.3</c:v>
                </c:pt>
                <c:pt idx="1">
                  <c:v>78.7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B8-6B42-9299-54D9FD1B8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49175880111765E-2"/>
          <c:y val="3.2685958297292005E-2"/>
          <c:w val="0.79012719017705402"/>
          <c:h val="0.836380269627659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Montana</c:v>
                </c:pt>
              </c:strCache>
            </c:strRef>
          </c:tx>
          <c:spPr>
            <a:solidFill>
              <a:schemeClr val="tx2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Survival to Hospital Admission</c:v>
                </c:pt>
                <c:pt idx="1">
                  <c:v>Survival to Hospital Discharge</c:v>
                </c:pt>
                <c:pt idx="2">
                  <c:v>Good/Moderate 
CPC</c:v>
                </c:pt>
                <c:pt idx="3">
                  <c:v>Missing Hospital Outcome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0.20399999999999999</c:v>
                </c:pt>
                <c:pt idx="1">
                  <c:v>0.113</c:v>
                </c:pt>
                <c:pt idx="2">
                  <c:v>0.10100000000000001</c:v>
                </c:pt>
                <c:pt idx="3" formatCode="0.00%">
                  <c:v>1.5243902439024391E-3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17-A241-9757-0A7D5DDBF8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7.2033712299131292E-4"/>
                  <c:y val="5.57986582488697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207701419610285E-2"/>
                      <c:h val="6.18268728060348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217-A241-9757-0A7D5DDBF8A4}"/>
                </c:ext>
              </c:extLst>
            </c:dLbl>
            <c:dLbl>
              <c:idx val="2"/>
              <c:layout>
                <c:manualLayout>
                  <c:x val="-1.440560815997167E-3"/>
                  <c:y val="2.78982307688928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DB-8A45-9D54-F4B0616061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Survival to Hospital Admission</c:v>
                </c:pt>
                <c:pt idx="1">
                  <c:v>Survival to Hospital Discharge</c:v>
                </c:pt>
                <c:pt idx="2">
                  <c:v>Good/Moderate 
CPC</c:v>
                </c:pt>
                <c:pt idx="3">
                  <c:v>Missing Hospital Outcome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0.25700000000000001</c:v>
                </c:pt>
                <c:pt idx="1">
                  <c:v>0.105</c:v>
                </c:pt>
                <c:pt idx="2">
                  <c:v>8.2000000000000003E-2</c:v>
                </c:pt>
                <c:pt idx="3" formatCode="0.00%">
                  <c:v>2.4358404014031606E-3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217-A241-9757-0A7D5DDBF8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845113864"/>
        <c:axId val="1845083768"/>
      </c:barChart>
      <c:catAx>
        <c:axId val="1845113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845083768"/>
        <c:crosses val="autoZero"/>
        <c:auto val="1"/>
        <c:lblAlgn val="ctr"/>
        <c:lblOffset val="100"/>
        <c:noMultiLvlLbl val="0"/>
      </c:catAx>
      <c:valAx>
        <c:axId val="1845083768"/>
        <c:scaling>
          <c:orientation val="minMax"/>
          <c:max val="0.3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45113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46511795414049"/>
          <c:y val="0.41383906015912975"/>
          <c:w val="0.13453484981044037"/>
          <c:h val="0.1500032950666262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Montana</c:v>
                </c:pt>
              </c:strCache>
            </c:strRef>
          </c:tx>
          <c:spPr>
            <a:solidFill>
              <a:schemeClr val="tx2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-8.57046065888623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62-714F-B5B9-085FCBE92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Utstein Survival</c:v>
                </c:pt>
                <c:pt idx="1">
                  <c:v>Utstein Bystander Survival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0.36199999999999999</c:v>
                </c:pt>
                <c:pt idx="1">
                  <c:v>0.39100000000000001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90-A84C-8301-08C9AED6BB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3.003003003003003E-3"/>
                  <c:y val="-2.85682021962873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70-A44A-A2E4-2F3A5A448514}"/>
                </c:ext>
              </c:extLst>
            </c:dLbl>
            <c:dLbl>
              <c:idx val="1"/>
              <c:layout>
                <c:manualLayout>
                  <c:x val="-1.5015015015015015E-3"/>
                  <c:y val="8.57046065888621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62-714F-B5B9-085FCBE92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Utstein Survival</c:v>
                </c:pt>
                <c:pt idx="1">
                  <c:v>Utstein Bystander Survival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0.33400000000000002</c:v>
                </c:pt>
                <c:pt idx="1">
                  <c:v>0.376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90-A84C-8301-08C9AED6B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03831064"/>
        <c:axId val="1905816536"/>
      </c:barChart>
      <c:catAx>
        <c:axId val="1803831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5816536"/>
        <c:crosses val="autoZero"/>
        <c:auto val="1"/>
        <c:lblAlgn val="ctr"/>
        <c:lblOffset val="100"/>
        <c:noMultiLvlLbl val="0"/>
      </c:catAx>
      <c:valAx>
        <c:axId val="1905816536"/>
        <c:scaling>
          <c:orientation val="minMax"/>
          <c:max val="0.5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038310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Montana</a:t>
            </a:r>
          </a:p>
        </c:rich>
      </c:tx>
      <c:layout>
        <c:manualLayout>
          <c:xMode val="edge"/>
          <c:yMode val="edge"/>
          <c:x val="0.26752682146958973"/>
          <c:y val="0.135677644735496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007278442899"/>
          <c:y val="0.27617898558507398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Location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A767-EC43-8893-33B462779E94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767-EC43-8893-33B462779E9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A767-EC43-8893-33B462779E9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71.5%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767-EC43-8893-33B462779E9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Home/Residence</c:v>
                </c:pt>
                <c:pt idx="1">
                  <c:v>Nursing Home</c:v>
                </c:pt>
                <c:pt idx="2">
                  <c:v>Public Setting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71.5</c:v>
                </c:pt>
                <c:pt idx="1">
                  <c:v>5.3</c:v>
                </c:pt>
                <c:pt idx="2">
                  <c:v>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67-EC43-8893-33B462779E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Arrest Witness Status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50.2%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5E5-2C4A-99A4-B10D66CC30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 Witnessed</c:v>
                </c:pt>
                <c:pt idx="1">
                  <c:v>911 Responder Witnessed</c:v>
                </c:pt>
                <c:pt idx="2">
                  <c:v>Unwitnessed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37.5</c:v>
                </c:pt>
                <c:pt idx="1">
                  <c:v>12.3</c:v>
                </c:pt>
                <c:pt idx="2">
                  <c:v>50.2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Montana</a:t>
            </a:r>
          </a:p>
        </c:rich>
      </c:tx>
      <c:layout>
        <c:manualLayout>
          <c:xMode val="edge"/>
          <c:yMode val="edge"/>
          <c:x val="0.27149574937642179"/>
          <c:y val="0.132871612074601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Arrest Witness Status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 Witnessed</c:v>
                </c:pt>
                <c:pt idx="1">
                  <c:v>911 Responder Witnessed</c:v>
                </c:pt>
                <c:pt idx="2">
                  <c:v>Unwitnessed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45.6</c:v>
                </c:pt>
                <c:pt idx="1">
                  <c:v>9.3000000000000007</c:v>
                </c:pt>
                <c:pt idx="2">
                  <c:v>45.1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Who Initiated CPR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Bystander</c:v>
                </c:pt>
                <c:pt idx="1">
                  <c:v>First Responder</c:v>
                </c:pt>
                <c:pt idx="2">
                  <c:v>EMS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41.9</c:v>
                </c:pt>
                <c:pt idx="1">
                  <c:v>31.1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Montana</a:t>
            </a:r>
          </a:p>
        </c:rich>
      </c:tx>
      <c:layout>
        <c:manualLayout>
          <c:xMode val="edge"/>
          <c:yMode val="edge"/>
          <c:x val="0.27816428650065805"/>
          <c:y val="0.135677644735496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Who Initiated CPR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Lay Person</c:v>
                </c:pt>
                <c:pt idx="1">
                  <c:v>First Responder</c:v>
                </c:pt>
                <c:pt idx="2">
                  <c:v>EMS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47.1</c:v>
                </c:pt>
                <c:pt idx="1">
                  <c:v>38.1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National</a:t>
            </a:r>
          </a:p>
        </c:rich>
      </c:tx>
      <c:layout>
        <c:manualLayout>
          <c:xMode val="edge"/>
          <c:yMode val="edge"/>
          <c:x val="0.26482719068130001"/>
          <c:y val="0.1328716120746019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Was an AED Applied (prior to EMS Arrival)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25E5-2C4A-99A4-B10D66CC3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25E5-2C4A-99A4-B10D66CC3007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25E5-2C4A-99A4-B10D66CC300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</c:v>
                </c:pt>
                <c:pt idx="1">
                  <c:v>Yes, by a bystander</c:v>
                </c:pt>
                <c:pt idx="2">
                  <c:v>Yes, by a First Responder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0.71299999999999997</c:v>
                </c:pt>
                <c:pt idx="1">
                  <c:v>6.7163258046014571E-2</c:v>
                </c:pt>
                <c:pt idx="2">
                  <c:v>0.22798916791903528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E5-2C4A-99A4-B10D66CC30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651169348112868"/>
          <c:y val="0.44196737799226371"/>
          <c:w val="0.35681976939463511"/>
          <c:h val="0.2673245450747167"/>
        </c:manualLayout>
      </c:layout>
      <c:overlay val="0"/>
      <c:spPr>
        <a:ln w="12700">
          <a:solidFill>
            <a:srgbClr val="002060"/>
          </a:solidFill>
        </a:ln>
      </c:spPr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en-US" sz="2200" dirty="0"/>
              <a:t>Montana</a:t>
            </a:r>
          </a:p>
        </c:rich>
      </c:tx>
      <c:layout>
        <c:manualLayout>
          <c:xMode val="edge"/>
          <c:yMode val="edge"/>
          <c:x val="0.27816428650065805"/>
          <c:y val="0.132871612074601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76186723940234E-2"/>
          <c:y val="0.27337298161739282"/>
          <c:w val="0.54818281664283697"/>
          <c:h val="0.541770965180740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Was an AED Applied (prior to EMS Arrival)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0-D7A5-F443-8941-926C5B49E51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D7A5-F443-8941-926C5B49E51E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2-D7A5-F443-8941-926C5B49E51E}"/>
              </c:ext>
            </c:extLst>
          </c:dPt>
          <c:dLbls>
            <c:dLbl>
              <c:idx val="0"/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A5-F443-8941-926C5B49E51E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A5-F443-8941-926C5B49E51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</c:v>
                </c:pt>
                <c:pt idx="1">
                  <c:v>Yes, by a bystander</c:v>
                </c:pt>
                <c:pt idx="2">
                  <c:v>Yes, by a First Responder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0.59064327485380119</c:v>
                </c:pt>
                <c:pt idx="1">
                  <c:v>5.1169590643274851E-2</c:v>
                </c:pt>
                <c:pt idx="2">
                  <c:v>0.358187134502924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5-F443-8941-926C5B49E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54229108458195E-2"/>
          <c:y val="4.1798941798941801E-2"/>
          <c:w val="0.74533800210457601"/>
          <c:h val="0.8461539288399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Montana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950905330382083E-2"/>
                      <c:h val="6.55026455026454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5CE-6A47-816C-A2775F2CAB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Bystander CPR</c:v>
                </c:pt>
                <c:pt idx="1">
                  <c:v>Public AED Use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0.49299999999999999</c:v>
                </c:pt>
                <c:pt idx="1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CE-6A47-816C-A2775F2CAB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1"/>
              <c:layout>
                <c:manualLayout>
                  <c:x val="1.5360983102918587E-3"/>
                  <c:y val="-1.94446674200934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158157649648636E-2"/>
                      <c:h val="3.72640064007013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F05-7443-BC7E-0D728FDF71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Bystander CPR</c:v>
                </c:pt>
                <c:pt idx="1">
                  <c:v>Public AED Use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0.41699999999999998</c:v>
                </c:pt>
                <c:pt idx="1">
                  <c:v>0.126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5CE-6A47-816C-A2775F2CA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908277368"/>
        <c:axId val="1907872312"/>
      </c:barChart>
      <c:catAx>
        <c:axId val="1908277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907872312"/>
        <c:crosses val="autoZero"/>
        <c:auto val="1"/>
        <c:lblAlgn val="ctr"/>
        <c:lblOffset val="100"/>
        <c:noMultiLvlLbl val="0"/>
      </c:catAx>
      <c:valAx>
        <c:axId val="19078723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082773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Cambria"/>
          <a:cs typeface="Cambria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B44AE-05A4-47C5-9742-293DD23B97B6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E53EB-1A86-4C4E-BBAC-8CFA3C8059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217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E53EB-1A86-4C4E-BBAC-8CFA3C8059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5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E53EB-1A86-4C4E-BBAC-8CFA3C80595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9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37338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31015" y="4279478"/>
            <a:ext cx="4330016" cy="137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5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01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81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319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5319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837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Cambria"/>
                <a:cs typeface="Cambria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189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13163"/>
            <a:ext cx="4038600" cy="21891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Line 20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0" y="1060450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48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1295400"/>
            <a:ext cx="8229600" cy="0"/>
          </a:xfrm>
          <a:prstGeom prst="line">
            <a:avLst/>
          </a:prstGeom>
          <a:ln>
            <a:solidFill>
              <a:srgbClr val="FF0000"/>
            </a:solidFill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46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152401" y="6172200"/>
            <a:ext cx="1786901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7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735BC-9D73-6044-AB28-C9EE5BA20DC0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AD9FD-757C-FE4F-BB7B-1478392C0E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2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4" r:id="rId6"/>
    <p:sldLayoutId id="2147483655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CARES 2024 National Report Summary: Montana</a:t>
            </a:r>
          </a:p>
        </p:txBody>
      </p:sp>
    </p:spTree>
    <p:extLst>
      <p:ext uri="{BB962C8B-B14F-4D97-AF65-F5344CB8AC3E}">
        <p14:creationId xmlns:p14="http://schemas.microsoft.com/office/powerpoint/2010/main" val="2028664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3600" dirty="0"/>
              <a:t>Survival Rates: Bystander Witnessed Shockable Rhythm</a:t>
            </a: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7278909"/>
              </p:ext>
            </p:extLst>
          </p:nvPr>
        </p:nvGraphicFramePr>
        <p:xfrm>
          <a:off x="457200" y="1435623"/>
          <a:ext cx="8343900" cy="4445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6257836"/>
            <a:ext cx="64008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/>
              <a:buChar char="•"/>
              <a:defRPr/>
            </a:pPr>
            <a:r>
              <a:rPr lang="en-US" sz="1100" i="1" dirty="0">
                <a:solidFill>
                  <a:srgbClr val="000000"/>
                </a:solidFill>
                <a:latin typeface="Cambria"/>
                <a:cs typeface="Cambria"/>
              </a:rPr>
              <a:t>Utstein = Witnessed by bystander and found in a shockable rhythm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100" i="1" dirty="0">
                <a:solidFill>
                  <a:srgbClr val="000000"/>
                </a:solidFill>
                <a:latin typeface="Cambria"/>
                <a:cs typeface="Cambria"/>
              </a:rPr>
              <a:t>Utstein Bystander = Witnessed by bystander, found in shockable rhythm, and received some bystander intervention (CPR and/or AED application</a:t>
            </a:r>
            <a:r>
              <a:rPr lang="en-US" sz="1100" dirty="0">
                <a:solidFill>
                  <a:srgbClr val="000000"/>
                </a:solidFill>
                <a:latin typeface="Cambria"/>
                <a:cs typeface="Cambria"/>
              </a:rPr>
              <a:t>)</a:t>
            </a:r>
            <a:endParaRPr lang="en-US" sz="1100" i="1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8472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 of Arrest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15990200"/>
              </p:ext>
            </p:extLst>
          </p:nvPr>
        </p:nvGraphicFramePr>
        <p:xfrm>
          <a:off x="-113875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A568D3DC-4C98-674C-BF38-9C10CF4CAC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7539308"/>
              </p:ext>
            </p:extLst>
          </p:nvPr>
        </p:nvGraphicFramePr>
        <p:xfrm>
          <a:off x="5335199" y="1417638"/>
          <a:ext cx="470434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234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Arrest Witness Status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7526865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123734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241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Initiated CPR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349062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9449759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7955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57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Was an AED Applied </a:t>
            </a:r>
            <a:br>
              <a:rPr lang="en-US" dirty="0"/>
            </a:br>
            <a:r>
              <a:rPr lang="en-US" dirty="0"/>
              <a:t>prior to EMS arrival?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162F49B-E8DE-8C4E-842A-C8EBAB534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274134"/>
              </p:ext>
            </p:extLst>
          </p:nvPr>
        </p:nvGraphicFramePr>
        <p:xfrm>
          <a:off x="-84058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CC6554-F269-DC4D-86E0-C44A99FBA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658252"/>
              </p:ext>
            </p:extLst>
          </p:nvPr>
        </p:nvGraphicFramePr>
        <p:xfrm>
          <a:off x="5157177" y="1427580"/>
          <a:ext cx="5713397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7504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Bystander Intervention Rates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09859381"/>
              </p:ext>
            </p:extLst>
          </p:nvPr>
        </p:nvGraphicFramePr>
        <p:xfrm>
          <a:off x="251012" y="1500809"/>
          <a:ext cx="8550088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F5F705-F5A9-164E-97D6-785C209DE5CA}"/>
              </a:ext>
            </a:extLst>
          </p:cNvPr>
          <p:cNvSpPr txBox="1"/>
          <p:nvPr/>
        </p:nvSpPr>
        <p:spPr>
          <a:xfrm>
            <a:off x="2743200" y="6257836"/>
            <a:ext cx="64008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i="1" dirty="0">
                <a:latin typeface="Cambria" panose="02040503050406030204" pitchFamily="18" charset="0"/>
              </a:rPr>
              <a:t>Bystander CPR rate excludes 911 Responder Witnessed, Nursing Home, and Healthcare Facility arrests.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i="1" dirty="0">
                <a:latin typeface="Cambria" panose="02040503050406030204" pitchFamily="18" charset="0"/>
              </a:rPr>
              <a:t>Public AED Use rate excludes 911 Responder Witnessed, Home/Residence, Nursing Home, and Healthcare Facility arrests.</a:t>
            </a:r>
          </a:p>
        </p:txBody>
      </p:sp>
    </p:spTree>
    <p:extLst>
      <p:ext uri="{BB962C8B-B14F-4D97-AF65-F5344CB8AC3E}">
        <p14:creationId xmlns:p14="http://schemas.microsoft.com/office/powerpoint/2010/main" val="327670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Arrest Rhythm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74881005"/>
              </p:ext>
            </p:extLst>
          </p:nvPr>
        </p:nvGraphicFramePr>
        <p:xfrm>
          <a:off x="233082" y="1417638"/>
          <a:ext cx="845371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3484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Sustained ROSC in the field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96632372"/>
              </p:ext>
            </p:extLst>
          </p:nvPr>
        </p:nvGraphicFramePr>
        <p:xfrm>
          <a:off x="152400" y="1371600"/>
          <a:ext cx="4966252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3B0789E3-637F-A244-B2FD-3DD00938CB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3884918"/>
              </p:ext>
            </p:extLst>
          </p:nvPr>
        </p:nvGraphicFramePr>
        <p:xfrm>
          <a:off x="5098774" y="1371599"/>
          <a:ext cx="4966252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334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Survival Rates: Overall Survival</a:t>
            </a:r>
          </a:p>
        </p:txBody>
      </p:sp>
      <p:graphicFrame>
        <p:nvGraphicFramePr>
          <p:cNvPr id="4" name="Content Placeholder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9757385"/>
              </p:ext>
            </p:extLst>
          </p:nvPr>
        </p:nvGraphicFramePr>
        <p:xfrm>
          <a:off x="457200" y="1550504"/>
          <a:ext cx="8453718" cy="4552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31038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frxcjdgkObC1cHJ61HZ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Words>148</Words>
  <Application>Microsoft Office PowerPoint</Application>
  <PresentationFormat>On-screen Show (4:3)</PresentationFormat>
  <Paragraphs>38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CARES 2024 National Report Summary: Montana</vt:lpstr>
      <vt:lpstr>Location of Arrest</vt:lpstr>
      <vt:lpstr>Arrest Witness Status</vt:lpstr>
      <vt:lpstr>Who Initiated CPR</vt:lpstr>
      <vt:lpstr>Was an AED Applied  prior to EMS arrival?</vt:lpstr>
      <vt:lpstr>Bystander Intervention Rates</vt:lpstr>
      <vt:lpstr>First Arrest Rhythm</vt:lpstr>
      <vt:lpstr>Sustained ROSC in the field</vt:lpstr>
      <vt:lpstr>Survival Rates: Overall Survival</vt:lpstr>
      <vt:lpstr>Survival Rates: Bystander Witnessed Shockable Rhythm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Allison Crouch</dc:creator>
  <cp:lastModifiedBy>Janet Trethewey</cp:lastModifiedBy>
  <cp:revision>58</cp:revision>
  <dcterms:created xsi:type="dcterms:W3CDTF">2018-11-12T17:36:49Z</dcterms:created>
  <dcterms:modified xsi:type="dcterms:W3CDTF">2025-04-30T19:21:25Z</dcterms:modified>
</cp:coreProperties>
</file>