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3"/>
  </p:notesMasterIdLst>
  <p:handoutMasterIdLst>
    <p:handoutMasterId r:id="rId34"/>
  </p:handoutMasterIdLst>
  <p:sldIdLst>
    <p:sldId id="256" r:id="rId6"/>
    <p:sldId id="269" r:id="rId7"/>
    <p:sldId id="258" r:id="rId8"/>
    <p:sldId id="387" r:id="rId9"/>
    <p:sldId id="372" r:id="rId10"/>
    <p:sldId id="363" r:id="rId11"/>
    <p:sldId id="353" r:id="rId12"/>
    <p:sldId id="354" r:id="rId13"/>
    <p:sldId id="358" r:id="rId14"/>
    <p:sldId id="355" r:id="rId15"/>
    <p:sldId id="356" r:id="rId16"/>
    <p:sldId id="362" r:id="rId17"/>
    <p:sldId id="361" r:id="rId18"/>
    <p:sldId id="388" r:id="rId19"/>
    <p:sldId id="360" r:id="rId20"/>
    <p:sldId id="357" r:id="rId21"/>
    <p:sldId id="389" r:id="rId22"/>
    <p:sldId id="359" r:id="rId23"/>
    <p:sldId id="390" r:id="rId24"/>
    <p:sldId id="391" r:id="rId25"/>
    <p:sldId id="392" r:id="rId26"/>
    <p:sldId id="393" r:id="rId27"/>
    <p:sldId id="394" r:id="rId28"/>
    <p:sldId id="395" r:id="rId29"/>
    <p:sldId id="385" r:id="rId30"/>
    <p:sldId id="386" r:id="rId31"/>
    <p:sldId id="39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FEE9CE"/>
    <a:srgbClr val="FFEECD"/>
    <a:srgbClr val="FFFFCC"/>
    <a:srgbClr val="FFFF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91" autoAdjust="0"/>
  </p:normalViewPr>
  <p:slideViewPr>
    <p:cSldViewPr snapToGrid="0" showGuides="1">
      <p:cViewPr varScale="1">
        <p:scale>
          <a:sx n="117" d="100"/>
          <a:sy n="117" d="100"/>
        </p:scale>
        <p:origin x="69" y="198"/>
      </p:cViewPr>
      <p:guideLst>
        <p:guide orient="horz" pos="2160"/>
        <p:guide pos="3840"/>
      </p:guideLst>
    </p:cSldViewPr>
  </p:slideViewPr>
  <p:notesTextViewPr>
    <p:cViewPr>
      <p:scale>
        <a:sx n="1" d="1"/>
        <a:sy n="1" d="1"/>
      </p:scale>
      <p:origin x="0" y="0"/>
    </p:cViewPr>
  </p:notesTextViewPr>
  <p:sorterViewPr>
    <p:cViewPr>
      <p:scale>
        <a:sx n="100" d="100"/>
        <a:sy n="100" d="100"/>
      </p:scale>
      <p:origin x="0" y="-5517"/>
    </p:cViewPr>
  </p:sorterViewPr>
  <p:notesViewPr>
    <p:cSldViewPr snapToGrid="0" showGuides="1">
      <p:cViewPr varScale="1">
        <p:scale>
          <a:sx n="83" d="100"/>
          <a:sy n="83" d="100"/>
        </p:scale>
        <p:origin x="393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25" tIns="45713" rIns="91425" bIns="45713" rtlCol="0"/>
          <a:lstStyle>
            <a:lvl1pPr algn="l">
              <a:defRPr sz="1200"/>
            </a:lvl1pPr>
          </a:lstStyle>
          <a:p>
            <a:r>
              <a:rPr lang="en-US" dirty="0"/>
              <a:t>MHCA Spring 2018</a:t>
            </a:r>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25" tIns="45713" rIns="91425" bIns="45713" rtlCol="0"/>
          <a:lstStyle>
            <a:lvl1pPr algn="r">
              <a:defRPr sz="1200"/>
            </a:lvl1pPr>
          </a:lstStyle>
          <a:p>
            <a:fld id="{23CEAAF3-9831-450B-8D59-2C09DB96C8FC}" type="datetimeFigureOut">
              <a:rPr lang="en-US"/>
              <a:t>05/10/2018</a:t>
            </a:fld>
            <a:endParaRPr dirty="0"/>
          </a:p>
        </p:txBody>
      </p:sp>
      <p:sp>
        <p:nvSpPr>
          <p:cNvPr id="4" name="Footer Placeholder 3"/>
          <p:cNvSpPr>
            <a:spLocks noGrp="1"/>
          </p:cNvSpPr>
          <p:nvPr>
            <p:ph type="ftr" sz="quarter" idx="2"/>
          </p:nvPr>
        </p:nvSpPr>
        <p:spPr>
          <a:xfrm>
            <a:off x="0" y="8685214"/>
            <a:ext cx="2971800" cy="458787"/>
          </a:xfrm>
          <a:prstGeom prst="rect">
            <a:avLst/>
          </a:prstGeom>
        </p:spPr>
        <p:txBody>
          <a:bodyPr vert="horz" lIns="91425" tIns="45713" rIns="91425" bIns="45713"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4"/>
            <a:ext cx="2971800" cy="458787"/>
          </a:xfrm>
          <a:prstGeom prst="rect">
            <a:avLst/>
          </a:prstGeom>
        </p:spPr>
        <p:txBody>
          <a:bodyPr vert="horz" lIns="91425" tIns="45713" rIns="91425" bIns="45713" rtlCol="0" anchor="b"/>
          <a:lstStyle>
            <a:lvl1pPr algn="r">
              <a:defRPr sz="1200"/>
            </a:lvl1pPr>
          </a:lstStyle>
          <a:p>
            <a:fld id="{06834459-7356-44BF-850D-8B30C4FB3B6B}" type="slidenum">
              <a:rPr/>
              <a:t>‹#›</a:t>
            </a:fld>
            <a:endParaRPr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25" tIns="45713" rIns="91425" bIns="45713" rtlCol="0"/>
          <a:lstStyle>
            <a:lvl1pPr algn="l">
              <a:defRPr sz="1200"/>
            </a:lvl1pPr>
          </a:lstStyle>
          <a:p>
            <a:endParaRPr dirty="0"/>
          </a:p>
        </p:txBody>
      </p:sp>
      <p:sp>
        <p:nvSpPr>
          <p:cNvPr id="3" name="Date Placeholder 2"/>
          <p:cNvSpPr>
            <a:spLocks noGrp="1"/>
          </p:cNvSpPr>
          <p:nvPr>
            <p:ph type="dt" idx="1"/>
          </p:nvPr>
        </p:nvSpPr>
        <p:spPr>
          <a:xfrm>
            <a:off x="3884613" y="0"/>
            <a:ext cx="2971800" cy="458788"/>
          </a:xfrm>
          <a:prstGeom prst="rect">
            <a:avLst/>
          </a:prstGeom>
        </p:spPr>
        <p:txBody>
          <a:bodyPr vert="horz" lIns="91425" tIns="45713" rIns="91425" bIns="45713" rtlCol="0"/>
          <a:lstStyle>
            <a:lvl1pPr algn="r">
              <a:defRPr sz="1200"/>
            </a:lvl1pPr>
          </a:lstStyle>
          <a:p>
            <a:fld id="{2D50CD79-FC16-4410-AB61-17F26E6D3BC8}" type="datetimeFigureOut">
              <a:rPr lang="en-US"/>
              <a:t>05/10/2018</a:t>
            </a:fld>
            <a:endParaRP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25" tIns="45713" rIns="91425" bIns="45713" rtlCol="0" anchor="ctr"/>
          <a:lstStyle/>
          <a:p>
            <a:endParaRPr dirty="0"/>
          </a:p>
        </p:txBody>
      </p:sp>
      <p:sp>
        <p:nvSpPr>
          <p:cNvPr id="5" name="Notes Placeholder 4"/>
          <p:cNvSpPr>
            <a:spLocks noGrp="1"/>
          </p:cNvSpPr>
          <p:nvPr>
            <p:ph type="body" sz="quarter" idx="3"/>
          </p:nvPr>
        </p:nvSpPr>
        <p:spPr>
          <a:xfrm>
            <a:off x="685800" y="4400551"/>
            <a:ext cx="5486400" cy="3600450"/>
          </a:xfrm>
          <a:prstGeom prst="rect">
            <a:avLst/>
          </a:prstGeom>
        </p:spPr>
        <p:txBody>
          <a:bodyPr vert="horz" lIns="91425" tIns="45713" rIns="91425" bIns="45713"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4"/>
            <a:ext cx="2971800" cy="458787"/>
          </a:xfrm>
          <a:prstGeom prst="rect">
            <a:avLst/>
          </a:prstGeom>
        </p:spPr>
        <p:txBody>
          <a:bodyPr vert="horz" lIns="91425" tIns="45713" rIns="91425" bIns="45713"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4"/>
            <a:ext cx="2971800" cy="458787"/>
          </a:xfrm>
          <a:prstGeom prst="rect">
            <a:avLst/>
          </a:prstGeom>
        </p:spPr>
        <p:txBody>
          <a:bodyPr vert="horz" lIns="91425" tIns="45713" rIns="91425" bIns="45713" rtlCol="0" anchor="b"/>
          <a:lstStyle>
            <a:lvl1pPr algn="r">
              <a:defRPr sz="1200"/>
            </a:lvl1pPr>
          </a:lstStyle>
          <a:p>
            <a:fld id="{0A3C37BE-C303-496D-B5CD-85F2937540FC}" type="slidenum">
              <a:rPr/>
              <a:t>‹#›</a:t>
            </a:fld>
            <a:endParaRPr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dirty="0"/>
          </a:p>
        </p:txBody>
      </p:sp>
    </p:spTree>
    <p:extLst>
      <p:ext uri="{BB962C8B-B14F-4D97-AF65-F5344CB8AC3E}">
        <p14:creationId xmlns:p14="http://schemas.microsoft.com/office/powerpoint/2010/main" val="2406150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11</a:t>
            </a:fld>
            <a:endParaRPr lang="en-US" dirty="0"/>
          </a:p>
        </p:txBody>
      </p:sp>
    </p:spTree>
    <p:extLst>
      <p:ext uri="{BB962C8B-B14F-4D97-AF65-F5344CB8AC3E}">
        <p14:creationId xmlns:p14="http://schemas.microsoft.com/office/powerpoint/2010/main" val="655024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12</a:t>
            </a:fld>
            <a:endParaRPr lang="en-US" dirty="0"/>
          </a:p>
        </p:txBody>
      </p:sp>
    </p:spTree>
    <p:extLst>
      <p:ext uri="{BB962C8B-B14F-4D97-AF65-F5344CB8AC3E}">
        <p14:creationId xmlns:p14="http://schemas.microsoft.com/office/powerpoint/2010/main" val="3190219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13</a:t>
            </a:fld>
            <a:endParaRPr lang="en-US" dirty="0"/>
          </a:p>
        </p:txBody>
      </p:sp>
    </p:spTree>
    <p:extLst>
      <p:ext uri="{BB962C8B-B14F-4D97-AF65-F5344CB8AC3E}">
        <p14:creationId xmlns:p14="http://schemas.microsoft.com/office/powerpoint/2010/main" val="36293842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14</a:t>
            </a:fld>
            <a:endParaRPr lang="en-US" dirty="0"/>
          </a:p>
        </p:txBody>
      </p:sp>
    </p:spTree>
    <p:extLst>
      <p:ext uri="{BB962C8B-B14F-4D97-AF65-F5344CB8AC3E}">
        <p14:creationId xmlns:p14="http://schemas.microsoft.com/office/powerpoint/2010/main" val="23092889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15</a:t>
            </a:fld>
            <a:endParaRPr lang="en-US" dirty="0"/>
          </a:p>
        </p:txBody>
      </p:sp>
    </p:spTree>
    <p:extLst>
      <p:ext uri="{BB962C8B-B14F-4D97-AF65-F5344CB8AC3E}">
        <p14:creationId xmlns:p14="http://schemas.microsoft.com/office/powerpoint/2010/main" val="22062261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16</a:t>
            </a:fld>
            <a:endParaRPr lang="en-US" dirty="0"/>
          </a:p>
        </p:txBody>
      </p:sp>
    </p:spTree>
    <p:extLst>
      <p:ext uri="{BB962C8B-B14F-4D97-AF65-F5344CB8AC3E}">
        <p14:creationId xmlns:p14="http://schemas.microsoft.com/office/powerpoint/2010/main" val="3874080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17</a:t>
            </a:fld>
            <a:endParaRPr lang="en-US" dirty="0"/>
          </a:p>
        </p:txBody>
      </p:sp>
    </p:spTree>
    <p:extLst>
      <p:ext uri="{BB962C8B-B14F-4D97-AF65-F5344CB8AC3E}">
        <p14:creationId xmlns:p14="http://schemas.microsoft.com/office/powerpoint/2010/main" val="24578704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18</a:t>
            </a:fld>
            <a:endParaRPr lang="en-US" dirty="0"/>
          </a:p>
        </p:txBody>
      </p:sp>
    </p:spTree>
    <p:extLst>
      <p:ext uri="{BB962C8B-B14F-4D97-AF65-F5344CB8AC3E}">
        <p14:creationId xmlns:p14="http://schemas.microsoft.com/office/powerpoint/2010/main" val="2368343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19</a:t>
            </a:fld>
            <a:endParaRPr lang="en-US" dirty="0"/>
          </a:p>
        </p:txBody>
      </p:sp>
    </p:spTree>
    <p:extLst>
      <p:ext uri="{BB962C8B-B14F-4D97-AF65-F5344CB8AC3E}">
        <p14:creationId xmlns:p14="http://schemas.microsoft.com/office/powerpoint/2010/main" val="27071951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20</a:t>
            </a:fld>
            <a:endParaRPr lang="en-US" dirty="0"/>
          </a:p>
        </p:txBody>
      </p:sp>
    </p:spTree>
    <p:extLst>
      <p:ext uri="{BB962C8B-B14F-4D97-AF65-F5344CB8AC3E}">
        <p14:creationId xmlns:p14="http://schemas.microsoft.com/office/powerpoint/2010/main" val="4286027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2</a:t>
            </a:fld>
            <a:endParaRPr lang="en-US" dirty="0"/>
          </a:p>
        </p:txBody>
      </p:sp>
    </p:spTree>
    <p:extLst>
      <p:ext uri="{BB962C8B-B14F-4D97-AF65-F5344CB8AC3E}">
        <p14:creationId xmlns:p14="http://schemas.microsoft.com/office/powerpoint/2010/main" val="3915695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21</a:t>
            </a:fld>
            <a:endParaRPr lang="en-US" dirty="0"/>
          </a:p>
        </p:txBody>
      </p:sp>
    </p:spTree>
    <p:extLst>
      <p:ext uri="{BB962C8B-B14F-4D97-AF65-F5344CB8AC3E}">
        <p14:creationId xmlns:p14="http://schemas.microsoft.com/office/powerpoint/2010/main" val="35820544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22</a:t>
            </a:fld>
            <a:endParaRPr lang="en-US" dirty="0"/>
          </a:p>
        </p:txBody>
      </p:sp>
    </p:spTree>
    <p:extLst>
      <p:ext uri="{BB962C8B-B14F-4D97-AF65-F5344CB8AC3E}">
        <p14:creationId xmlns:p14="http://schemas.microsoft.com/office/powerpoint/2010/main" val="16839731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23</a:t>
            </a:fld>
            <a:endParaRPr lang="en-US" dirty="0"/>
          </a:p>
        </p:txBody>
      </p:sp>
    </p:spTree>
    <p:extLst>
      <p:ext uri="{BB962C8B-B14F-4D97-AF65-F5344CB8AC3E}">
        <p14:creationId xmlns:p14="http://schemas.microsoft.com/office/powerpoint/2010/main" val="1668570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24</a:t>
            </a:fld>
            <a:endParaRPr lang="en-US" dirty="0"/>
          </a:p>
        </p:txBody>
      </p:sp>
    </p:spTree>
    <p:extLst>
      <p:ext uri="{BB962C8B-B14F-4D97-AF65-F5344CB8AC3E}">
        <p14:creationId xmlns:p14="http://schemas.microsoft.com/office/powerpoint/2010/main" val="42691534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25</a:t>
            </a:fld>
            <a:endParaRPr lang="en-US" dirty="0"/>
          </a:p>
        </p:txBody>
      </p:sp>
    </p:spTree>
    <p:extLst>
      <p:ext uri="{BB962C8B-B14F-4D97-AF65-F5344CB8AC3E}">
        <p14:creationId xmlns:p14="http://schemas.microsoft.com/office/powerpoint/2010/main" val="41463588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26</a:t>
            </a:fld>
            <a:endParaRPr lang="en-US" dirty="0"/>
          </a:p>
        </p:txBody>
      </p:sp>
    </p:spTree>
    <p:extLst>
      <p:ext uri="{BB962C8B-B14F-4D97-AF65-F5344CB8AC3E}">
        <p14:creationId xmlns:p14="http://schemas.microsoft.com/office/powerpoint/2010/main" val="4090613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3</a:t>
            </a:fld>
            <a:endParaRPr lang="en-US" dirty="0"/>
          </a:p>
        </p:txBody>
      </p:sp>
    </p:spTree>
    <p:extLst>
      <p:ext uri="{BB962C8B-B14F-4D97-AF65-F5344CB8AC3E}">
        <p14:creationId xmlns:p14="http://schemas.microsoft.com/office/powerpoint/2010/main" val="1740612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14248">
              <a:defRPr/>
            </a:pPr>
            <a:fld id="{0A3C37BE-C303-496D-B5CD-85F2937540FC}" type="slidenum">
              <a:rPr lang="en-US">
                <a:solidFill>
                  <a:srgbClr val="514843"/>
                </a:solidFill>
                <a:latin typeface="Euphemia"/>
              </a:rPr>
              <a:pPr defTabSz="914248">
                <a:defRPr/>
              </a:pPr>
              <a:t>5</a:t>
            </a:fld>
            <a:endParaRPr lang="en-US" dirty="0">
              <a:solidFill>
                <a:srgbClr val="514843"/>
              </a:solidFill>
              <a:latin typeface="Euphemia"/>
            </a:endParaRPr>
          </a:p>
        </p:txBody>
      </p:sp>
    </p:spTree>
    <p:extLst>
      <p:ext uri="{BB962C8B-B14F-4D97-AF65-F5344CB8AC3E}">
        <p14:creationId xmlns:p14="http://schemas.microsoft.com/office/powerpoint/2010/main" val="2781612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6</a:t>
            </a:fld>
            <a:endParaRPr lang="en-US" dirty="0"/>
          </a:p>
        </p:txBody>
      </p:sp>
    </p:spTree>
    <p:extLst>
      <p:ext uri="{BB962C8B-B14F-4D97-AF65-F5344CB8AC3E}">
        <p14:creationId xmlns:p14="http://schemas.microsoft.com/office/powerpoint/2010/main" val="3807824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7</a:t>
            </a:fld>
            <a:endParaRPr lang="en-US" dirty="0"/>
          </a:p>
        </p:txBody>
      </p:sp>
    </p:spTree>
    <p:extLst>
      <p:ext uri="{BB962C8B-B14F-4D97-AF65-F5344CB8AC3E}">
        <p14:creationId xmlns:p14="http://schemas.microsoft.com/office/powerpoint/2010/main" val="966000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8</a:t>
            </a:fld>
            <a:endParaRPr lang="en-US" dirty="0"/>
          </a:p>
        </p:txBody>
      </p:sp>
    </p:spTree>
    <p:extLst>
      <p:ext uri="{BB962C8B-B14F-4D97-AF65-F5344CB8AC3E}">
        <p14:creationId xmlns:p14="http://schemas.microsoft.com/office/powerpoint/2010/main" val="3127198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9</a:t>
            </a:fld>
            <a:endParaRPr lang="en-US" dirty="0"/>
          </a:p>
        </p:txBody>
      </p:sp>
    </p:spTree>
    <p:extLst>
      <p:ext uri="{BB962C8B-B14F-4D97-AF65-F5344CB8AC3E}">
        <p14:creationId xmlns:p14="http://schemas.microsoft.com/office/powerpoint/2010/main" val="192726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48CD3-DE4D-4B59-B9EC-A189058C953C}" type="slidenum">
              <a:rPr lang="en-US" smtClean="0"/>
              <a:t>10</a:t>
            </a:fld>
            <a:endParaRPr lang="en-US" dirty="0"/>
          </a:p>
        </p:txBody>
      </p:sp>
    </p:spTree>
    <p:extLst>
      <p:ext uri="{BB962C8B-B14F-4D97-AF65-F5344CB8AC3E}">
        <p14:creationId xmlns:p14="http://schemas.microsoft.com/office/powerpoint/2010/main" val="1364412644"/>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05/10/2018</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dirty="0"/>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5" name="Date Placeholder 4"/>
          <p:cNvSpPr>
            <a:spLocks noGrp="1"/>
          </p:cNvSpPr>
          <p:nvPr>
            <p:ph type="dt" sz="half" idx="10"/>
          </p:nvPr>
        </p:nvSpPr>
        <p:spPr/>
        <p:txBody>
          <a:bodyPr/>
          <a:lstStyle/>
          <a:p>
            <a:fld id="{402B9795-92DC-40DC-A1CA-9A4B349D7824}" type="datetimeFigureOut">
              <a:rPr lang="en-US"/>
              <a:t>05/10/2018</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05/10/2018</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05/10/2018</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05/10/2018</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dirty="0"/>
              <a:t>Click icon to add picture</a:t>
            </a:r>
            <a:endParaRPr dirty="0"/>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05/10/2018</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05/10/2018</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05/10/2018</a:t>
            </a:fld>
            <a:endParaRPr dirty="0"/>
          </a:p>
        </p:txBody>
      </p:sp>
      <p:sp>
        <p:nvSpPr>
          <p:cNvPr id="8" name="Footer Placeholder 7"/>
          <p:cNvSpPr>
            <a:spLocks noGrp="1"/>
          </p:cNvSpPr>
          <p:nvPr>
            <p:ph type="ftr" sz="quarter" idx="11"/>
          </p:nvPr>
        </p:nvSpPr>
        <p:spPr/>
        <p:txBody>
          <a:bodyPr/>
          <a:lstStyle/>
          <a:p>
            <a:endParaRPr dirty="0"/>
          </a:p>
        </p:txBody>
      </p:sp>
      <p:sp>
        <p:nvSpPr>
          <p:cNvPr id="9" name="Slide Number Placeholder 8"/>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05/10/2018</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05/10/2018</a:t>
            </a:fld>
            <a:endParaRPr dirty="0"/>
          </a:p>
        </p:txBody>
      </p:sp>
      <p:sp>
        <p:nvSpPr>
          <p:cNvPr id="3" name="Footer Placeholder 2"/>
          <p:cNvSpPr>
            <a:spLocks noGrp="1"/>
          </p:cNvSpPr>
          <p:nvPr>
            <p:ph type="ftr" sz="quarter" idx="11"/>
          </p:nvPr>
        </p:nvSpPr>
        <p:spPr/>
        <p:txBody>
          <a:bodyPr/>
          <a:lstStyle/>
          <a:p>
            <a:endParaRPr dirty="0"/>
          </a:p>
        </p:txBody>
      </p:sp>
      <p:sp>
        <p:nvSpPr>
          <p:cNvPr id="4" name="Slide Number Placeholder 3"/>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05/10/2018</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05/10/2018</a:t>
            </a:fld>
            <a:endParaRPr lang="en-US" dirty="0"/>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dirty="0"/>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dirty="0"/>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http://colbycriminaljustice.wikidot.com/adult-accelerated-studies-in-criminal-justice"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dphhs.mt.gov/publichealth/phe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cms.gov/Medicare/Provider-Enrollment-and-Certification/SurveyCertEmergPrep/index.html" TargetMode="External"/><Relationship Id="rId4" Type="http://schemas.openxmlformats.org/officeDocument/2006/relationships/hyperlink" Target="https://www.cms.gov/Regulations-and-Guidance/Guidance/Manuals/downloads/som107ap_z_emergprep.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normAutofit/>
          </a:bodyPr>
          <a:lstStyle/>
          <a:p>
            <a:pPr algn="ctr"/>
            <a:r>
              <a:rPr lang="en-US" sz="2400" dirty="0"/>
              <a:t>Mountain Pacific</a:t>
            </a:r>
            <a:br>
              <a:rPr lang="en-US" sz="2400" dirty="0"/>
            </a:br>
            <a:r>
              <a:rPr lang="en-US" sz="2400" dirty="0"/>
              <a:t>Presentation </a:t>
            </a:r>
            <a:br>
              <a:rPr lang="en-US" sz="2400" dirty="0"/>
            </a:br>
            <a:r>
              <a:rPr lang="en-US" sz="2400" dirty="0"/>
              <a:t>EP &amp; General Questions</a:t>
            </a:r>
            <a:br>
              <a:rPr lang="en-US" dirty="0"/>
            </a:br>
            <a:endParaRPr lang="en-US" dirty="0"/>
          </a:p>
        </p:txBody>
      </p:sp>
      <p:sp>
        <p:nvSpPr>
          <p:cNvPr id="7" name="Subtitle 6"/>
          <p:cNvSpPr>
            <a:spLocks noGrp="1"/>
          </p:cNvSpPr>
          <p:nvPr>
            <p:ph type="subTitle" idx="1"/>
          </p:nvPr>
        </p:nvSpPr>
        <p:spPr>
          <a:xfrm>
            <a:off x="1129917" y="3681028"/>
            <a:ext cx="5734050" cy="955565"/>
          </a:xfrm>
        </p:spPr>
        <p:txBody>
          <a:bodyPr/>
          <a:lstStyle/>
          <a:p>
            <a:pPr algn="ctr"/>
            <a:r>
              <a:rPr lang="en-US" dirty="0"/>
              <a:t>May 10, 2018</a:t>
            </a:r>
          </a:p>
        </p:txBody>
      </p:sp>
      <p:pic>
        <p:nvPicPr>
          <p:cNvPr id="9" name="Picture 2">
            <a:extLst>
              <a:ext uri="{FF2B5EF4-FFF2-40B4-BE49-F238E27FC236}">
                <a16:creationId xmlns:a16="http://schemas.microsoft.com/office/drawing/2014/main" id="{125BEE84-F145-499A-9379-5ED31E1B58C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044242" y="1440085"/>
            <a:ext cx="4772224" cy="3730014"/>
          </a:xfrm>
          <a:prstGeom prst="rect">
            <a:avLst/>
          </a:prstGeom>
          <a:noFill/>
          <a:ln>
            <a:noFill/>
          </a:ln>
          <a:effectLst>
            <a:outerShdw blurRad="50800" dist="38100" algn="l" rotWithShape="0">
              <a:schemeClr val="accent1">
                <a:alpha val="4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E0023 Develop and implement emergency preparedness policies and procedures</a:t>
            </a:r>
          </a:p>
          <a:p>
            <a:r>
              <a:rPr lang="en-US" sz="3600" dirty="0"/>
              <a:t>Medical record documentation system</a:t>
            </a:r>
          </a:p>
          <a:p>
            <a:pPr lvl="1"/>
            <a:r>
              <a:rPr lang="en-US" sz="3200" dirty="0"/>
              <a:t>preserves patient information</a:t>
            </a:r>
          </a:p>
          <a:p>
            <a:pPr lvl="1"/>
            <a:r>
              <a:rPr lang="en-US" sz="3200" dirty="0"/>
              <a:t>protects confidentiality </a:t>
            </a:r>
          </a:p>
          <a:p>
            <a:pPr lvl="1"/>
            <a:r>
              <a:rPr lang="en-US" sz="3200" dirty="0"/>
              <a:t>secures and maintains availability of records </a:t>
            </a:r>
          </a:p>
          <a:p>
            <a:pPr marL="0" indent="0">
              <a:buNone/>
            </a:pPr>
            <a:endParaRPr lang="en-US" sz="3600" dirty="0"/>
          </a:p>
        </p:txBody>
      </p:sp>
      <p:sp>
        <p:nvSpPr>
          <p:cNvPr id="4" name="Slide Number Placeholder 3"/>
          <p:cNvSpPr>
            <a:spLocks noGrp="1"/>
          </p:cNvSpPr>
          <p:nvPr>
            <p:ph type="sldNum" sz="quarter" idx="12"/>
          </p:nvPr>
        </p:nvSpPr>
        <p:spPr/>
        <p:txBody>
          <a:bodyPr/>
          <a:lstStyle/>
          <a:p>
            <a:fld id="{5BB56784-F5B3-4E07-8EBE-544AA6BA134B}" type="slidenum">
              <a:rPr lang="en-US" smtClean="0"/>
              <a:t>10</a:t>
            </a:fld>
            <a:endParaRPr lang="en-US" dirty="0"/>
          </a:p>
        </p:txBody>
      </p:sp>
    </p:spTree>
    <p:extLst>
      <p:ext uri="{BB962C8B-B14F-4D97-AF65-F5344CB8AC3E}">
        <p14:creationId xmlns:p14="http://schemas.microsoft.com/office/powerpoint/2010/main" val="1208516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E0022 Shelter in Place</a:t>
            </a:r>
          </a:p>
          <a:p>
            <a:r>
              <a:rPr lang="en-US" sz="3600" dirty="0"/>
              <a:t>Defines means to shelter in place for patients, staff and volunteers who remain in a facility. </a:t>
            </a:r>
          </a:p>
          <a:p>
            <a:r>
              <a:rPr lang="en-US" sz="3600" dirty="0"/>
              <a:t>Alignment with the facility’s emergency plan and risk assessment. </a:t>
            </a:r>
          </a:p>
        </p:txBody>
      </p:sp>
      <p:sp>
        <p:nvSpPr>
          <p:cNvPr id="4" name="Slide Number Placeholder 3"/>
          <p:cNvSpPr>
            <a:spLocks noGrp="1"/>
          </p:cNvSpPr>
          <p:nvPr>
            <p:ph type="sldNum" sz="quarter" idx="12"/>
          </p:nvPr>
        </p:nvSpPr>
        <p:spPr/>
        <p:txBody>
          <a:bodyPr/>
          <a:lstStyle/>
          <a:p>
            <a:fld id="{5BB56784-F5B3-4E07-8EBE-544AA6BA134B}" type="slidenum">
              <a:rPr lang="en-US" smtClean="0"/>
              <a:t>11</a:t>
            </a:fld>
            <a:endParaRPr lang="en-US" dirty="0"/>
          </a:p>
        </p:txBody>
      </p:sp>
    </p:spTree>
    <p:extLst>
      <p:ext uri="{BB962C8B-B14F-4D97-AF65-F5344CB8AC3E}">
        <p14:creationId xmlns:p14="http://schemas.microsoft.com/office/powerpoint/2010/main" val="1981776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E0037 Training Program </a:t>
            </a:r>
          </a:p>
          <a:p>
            <a:r>
              <a:rPr lang="en-US" sz="3600" dirty="0"/>
              <a:t>Copies of the facility’s initial emergency preparedness training and annual emergency preparedness training offerings</a:t>
            </a:r>
          </a:p>
          <a:p>
            <a:r>
              <a:rPr lang="en-US" sz="3600" dirty="0"/>
              <a:t>Determine staff knowledge of plan</a:t>
            </a:r>
          </a:p>
          <a:p>
            <a:r>
              <a:rPr lang="en-US" sz="3600" dirty="0"/>
              <a:t>Review staff training files for training </a:t>
            </a:r>
          </a:p>
          <a:p>
            <a:endParaRPr lang="en-US" sz="3600" dirty="0"/>
          </a:p>
          <a:p>
            <a:endParaRPr lang="en-US" sz="3600" dirty="0"/>
          </a:p>
          <a:p>
            <a:endParaRPr lang="en-US" sz="3600" dirty="0"/>
          </a:p>
          <a:p>
            <a:endParaRPr lang="en-US" sz="3600" dirty="0"/>
          </a:p>
        </p:txBody>
      </p:sp>
      <p:sp>
        <p:nvSpPr>
          <p:cNvPr id="4" name="Slide Number Placeholder 3"/>
          <p:cNvSpPr>
            <a:spLocks noGrp="1"/>
          </p:cNvSpPr>
          <p:nvPr>
            <p:ph type="sldNum" sz="quarter" idx="12"/>
          </p:nvPr>
        </p:nvSpPr>
        <p:spPr/>
        <p:txBody>
          <a:bodyPr/>
          <a:lstStyle/>
          <a:p>
            <a:fld id="{5BB56784-F5B3-4E07-8EBE-544AA6BA134B}" type="slidenum">
              <a:rPr lang="en-US" smtClean="0"/>
              <a:t>12</a:t>
            </a:fld>
            <a:endParaRPr lang="en-US" dirty="0"/>
          </a:p>
        </p:txBody>
      </p:sp>
    </p:spTree>
    <p:extLst>
      <p:ext uri="{BB962C8B-B14F-4D97-AF65-F5344CB8AC3E}">
        <p14:creationId xmlns:p14="http://schemas.microsoft.com/office/powerpoint/2010/main" val="1931187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E0033 Sharing of Information During and Emergency</a:t>
            </a:r>
          </a:p>
          <a:p>
            <a:r>
              <a:rPr lang="en-US" sz="3600" dirty="0"/>
              <a:t>Medical documentation and continuity of care</a:t>
            </a:r>
          </a:p>
          <a:p>
            <a:r>
              <a:rPr lang="en-US" sz="3600" dirty="0"/>
              <a:t>Review policies and procedures on release of patient information</a:t>
            </a:r>
          </a:p>
        </p:txBody>
      </p:sp>
      <p:sp>
        <p:nvSpPr>
          <p:cNvPr id="4" name="Slide Number Placeholder 3"/>
          <p:cNvSpPr>
            <a:spLocks noGrp="1"/>
          </p:cNvSpPr>
          <p:nvPr>
            <p:ph type="sldNum" sz="quarter" idx="12"/>
          </p:nvPr>
        </p:nvSpPr>
        <p:spPr/>
        <p:txBody>
          <a:bodyPr/>
          <a:lstStyle/>
          <a:p>
            <a:fld id="{5BB56784-F5B3-4E07-8EBE-544AA6BA134B}" type="slidenum">
              <a:rPr lang="en-US" smtClean="0"/>
              <a:t>13</a:t>
            </a:fld>
            <a:endParaRPr lang="en-US" dirty="0"/>
          </a:p>
        </p:txBody>
      </p:sp>
    </p:spTree>
    <p:extLst>
      <p:ext uri="{BB962C8B-B14F-4D97-AF65-F5344CB8AC3E}">
        <p14:creationId xmlns:p14="http://schemas.microsoft.com/office/powerpoint/2010/main" val="3504229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E0024 Volunteers or Emergency Staff</a:t>
            </a:r>
          </a:p>
          <a:p>
            <a:r>
              <a:rPr lang="en-US" sz="3600" dirty="0"/>
              <a:t>Review plan includes </a:t>
            </a:r>
            <a:r>
              <a:rPr lang="en-US" sz="3200" dirty="0"/>
              <a:t>policies and procedures for the use of volunteers and other staffing strategies in its emergency plan. </a:t>
            </a:r>
          </a:p>
          <a:p>
            <a:pPr marL="0" indent="0">
              <a:buNone/>
            </a:pPr>
            <a:r>
              <a:rPr lang="en-US" sz="3600" dirty="0"/>
              <a:t> </a:t>
            </a:r>
          </a:p>
        </p:txBody>
      </p:sp>
      <p:sp>
        <p:nvSpPr>
          <p:cNvPr id="4" name="Slide Number Placeholder 3"/>
          <p:cNvSpPr>
            <a:spLocks noGrp="1"/>
          </p:cNvSpPr>
          <p:nvPr>
            <p:ph type="sldNum" sz="quarter" idx="12"/>
          </p:nvPr>
        </p:nvSpPr>
        <p:spPr/>
        <p:txBody>
          <a:bodyPr/>
          <a:lstStyle/>
          <a:p>
            <a:fld id="{5BB56784-F5B3-4E07-8EBE-544AA6BA134B}" type="slidenum">
              <a:rPr lang="en-US" smtClean="0"/>
              <a:t>14</a:t>
            </a:fld>
            <a:endParaRPr lang="en-US" dirty="0"/>
          </a:p>
        </p:txBody>
      </p:sp>
    </p:spTree>
    <p:extLst>
      <p:ext uri="{BB962C8B-B14F-4D97-AF65-F5344CB8AC3E}">
        <p14:creationId xmlns:p14="http://schemas.microsoft.com/office/powerpoint/2010/main" val="1660397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fontScale="92500"/>
          </a:bodyPr>
          <a:lstStyle/>
          <a:p>
            <a:pPr marL="0" indent="0">
              <a:buNone/>
            </a:pPr>
            <a:endParaRPr lang="en-US" dirty="0"/>
          </a:p>
          <a:p>
            <a:r>
              <a:rPr lang="en-US" sz="3600" dirty="0"/>
              <a:t>E0018 Tracking of Patients and Staff</a:t>
            </a:r>
          </a:p>
          <a:p>
            <a:r>
              <a:rPr lang="en-US" sz="3600" dirty="0"/>
              <a:t>Facilities must develop a means to track patients and on-duty staff in the facility’s care during an emergency event</a:t>
            </a:r>
          </a:p>
          <a:p>
            <a:r>
              <a:rPr lang="en-US" sz="3600" dirty="0"/>
              <a:t>Describe and demonstrate the tracking system used to document locations of patients and staff. </a:t>
            </a:r>
          </a:p>
          <a:p>
            <a:r>
              <a:rPr lang="en-US" sz="3600" dirty="0"/>
              <a:t>Tracking system is part of emergency plan.</a:t>
            </a:r>
          </a:p>
        </p:txBody>
      </p:sp>
      <p:sp>
        <p:nvSpPr>
          <p:cNvPr id="4" name="Slide Number Placeholder 3"/>
          <p:cNvSpPr>
            <a:spLocks noGrp="1"/>
          </p:cNvSpPr>
          <p:nvPr>
            <p:ph type="sldNum" sz="quarter" idx="12"/>
          </p:nvPr>
        </p:nvSpPr>
        <p:spPr/>
        <p:txBody>
          <a:bodyPr/>
          <a:lstStyle/>
          <a:p>
            <a:fld id="{5BB56784-F5B3-4E07-8EBE-544AA6BA134B}" type="slidenum">
              <a:rPr lang="en-US" smtClean="0"/>
              <a:t>15</a:t>
            </a:fld>
            <a:endParaRPr lang="en-US" dirty="0"/>
          </a:p>
        </p:txBody>
      </p:sp>
    </p:spTree>
    <p:extLst>
      <p:ext uri="{BB962C8B-B14F-4D97-AF65-F5344CB8AC3E}">
        <p14:creationId xmlns:p14="http://schemas.microsoft.com/office/powerpoint/2010/main" val="3421681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fontScale="92500" lnSpcReduction="20000"/>
          </a:bodyPr>
          <a:lstStyle/>
          <a:p>
            <a:pPr marL="0" indent="0">
              <a:buNone/>
            </a:pPr>
            <a:endParaRPr lang="en-US" dirty="0"/>
          </a:p>
          <a:p>
            <a:r>
              <a:rPr lang="en-US" sz="3600" dirty="0"/>
              <a:t>E0015 Subsistence  </a:t>
            </a:r>
          </a:p>
          <a:p>
            <a:r>
              <a:rPr lang="en-US" sz="3600" dirty="0"/>
              <a:t>Food, water, medical and pharmaceutical supplies  </a:t>
            </a:r>
          </a:p>
          <a:p>
            <a:r>
              <a:rPr lang="en-US" sz="3600" dirty="0"/>
              <a:t>Alternate sources of energy to maintain the following: </a:t>
            </a:r>
          </a:p>
          <a:p>
            <a:pPr lvl="1"/>
            <a:r>
              <a:rPr lang="en-US" sz="3200" dirty="0"/>
              <a:t>(A) Temperatures </a:t>
            </a:r>
          </a:p>
          <a:p>
            <a:pPr lvl="1"/>
            <a:r>
              <a:rPr lang="en-US" sz="3200" dirty="0"/>
              <a:t>(B) Emergency lighting. </a:t>
            </a:r>
          </a:p>
          <a:p>
            <a:pPr lvl="1"/>
            <a:r>
              <a:rPr lang="en-US" sz="3200" dirty="0"/>
              <a:t>(C) Fire detection, extinguishing, and alarm systems. </a:t>
            </a:r>
          </a:p>
          <a:p>
            <a:pPr lvl="1"/>
            <a:r>
              <a:rPr lang="en-US" sz="3200" dirty="0"/>
              <a:t>(D) Sewage and waste disposal. </a:t>
            </a:r>
          </a:p>
        </p:txBody>
      </p:sp>
      <p:sp>
        <p:nvSpPr>
          <p:cNvPr id="4" name="Slide Number Placeholder 3"/>
          <p:cNvSpPr>
            <a:spLocks noGrp="1"/>
          </p:cNvSpPr>
          <p:nvPr>
            <p:ph type="sldNum" sz="quarter" idx="12"/>
          </p:nvPr>
        </p:nvSpPr>
        <p:spPr/>
        <p:txBody>
          <a:bodyPr/>
          <a:lstStyle/>
          <a:p>
            <a:fld id="{5BB56784-F5B3-4E07-8EBE-544AA6BA134B}" type="slidenum">
              <a:rPr lang="en-US" smtClean="0"/>
              <a:t>16</a:t>
            </a:fld>
            <a:endParaRPr lang="en-US" dirty="0"/>
          </a:p>
        </p:txBody>
      </p:sp>
    </p:spTree>
    <p:extLst>
      <p:ext uri="{BB962C8B-B14F-4D97-AF65-F5344CB8AC3E}">
        <p14:creationId xmlns:p14="http://schemas.microsoft.com/office/powerpoint/2010/main" val="2510620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E0025 Transfer Agreements &amp; Transportation</a:t>
            </a:r>
          </a:p>
          <a:p>
            <a:r>
              <a:rPr lang="en-US" sz="2800" dirty="0"/>
              <a:t>Review the arrangements and/or any agreements the facility has with other facilities to receive patients in the event the facility is not able to care for them during an emergency. </a:t>
            </a:r>
          </a:p>
          <a:p>
            <a:r>
              <a:rPr lang="en-US" sz="2800" dirty="0"/>
              <a:t>Review the arrangements in place for transportation in the event of an evacuation.  </a:t>
            </a:r>
          </a:p>
          <a:p>
            <a:endParaRPr lang="en-US" sz="3200" dirty="0"/>
          </a:p>
        </p:txBody>
      </p:sp>
      <p:sp>
        <p:nvSpPr>
          <p:cNvPr id="4" name="Slide Number Placeholder 3"/>
          <p:cNvSpPr>
            <a:spLocks noGrp="1"/>
          </p:cNvSpPr>
          <p:nvPr>
            <p:ph type="sldNum" sz="quarter" idx="12"/>
          </p:nvPr>
        </p:nvSpPr>
        <p:spPr/>
        <p:txBody>
          <a:bodyPr/>
          <a:lstStyle/>
          <a:p>
            <a:fld id="{5BB56784-F5B3-4E07-8EBE-544AA6BA134B}" type="slidenum">
              <a:rPr lang="en-US" smtClean="0"/>
              <a:t>17</a:t>
            </a:fld>
            <a:endParaRPr lang="en-US" dirty="0"/>
          </a:p>
        </p:txBody>
      </p:sp>
    </p:spTree>
    <p:extLst>
      <p:ext uri="{BB962C8B-B14F-4D97-AF65-F5344CB8AC3E}">
        <p14:creationId xmlns:p14="http://schemas.microsoft.com/office/powerpoint/2010/main" val="2704830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E0013 Alignment with identified hazards</a:t>
            </a:r>
          </a:p>
          <a:p>
            <a:r>
              <a:rPr lang="en-US" sz="3600" dirty="0"/>
              <a:t>All hazards approach evaluation</a:t>
            </a:r>
          </a:p>
          <a:p>
            <a:r>
              <a:rPr lang="en-US" sz="3600" dirty="0"/>
              <a:t>Annual review of policies   </a:t>
            </a:r>
          </a:p>
        </p:txBody>
      </p:sp>
      <p:sp>
        <p:nvSpPr>
          <p:cNvPr id="4" name="Slide Number Placeholder 3"/>
          <p:cNvSpPr>
            <a:spLocks noGrp="1"/>
          </p:cNvSpPr>
          <p:nvPr>
            <p:ph type="sldNum" sz="quarter" idx="12"/>
          </p:nvPr>
        </p:nvSpPr>
        <p:spPr/>
        <p:txBody>
          <a:bodyPr/>
          <a:lstStyle/>
          <a:p>
            <a:fld id="{5BB56784-F5B3-4E07-8EBE-544AA6BA134B}" type="slidenum">
              <a:rPr lang="en-US" smtClean="0"/>
              <a:t>18</a:t>
            </a:fld>
            <a:endParaRPr lang="en-US" dirty="0"/>
          </a:p>
        </p:txBody>
      </p:sp>
    </p:spTree>
    <p:extLst>
      <p:ext uri="{BB962C8B-B14F-4D97-AF65-F5344CB8AC3E}">
        <p14:creationId xmlns:p14="http://schemas.microsoft.com/office/powerpoint/2010/main" val="895288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E0036 Training and Testing Program</a:t>
            </a:r>
          </a:p>
          <a:p>
            <a:r>
              <a:rPr lang="en-US" sz="3200" dirty="0"/>
              <a:t>Review the written training and testing program that meets the requirements of the regulation.</a:t>
            </a:r>
          </a:p>
          <a:p>
            <a:r>
              <a:rPr lang="en-US" sz="3200" dirty="0"/>
              <a:t>Review program is updated on, at least, an annual basis.</a:t>
            </a:r>
          </a:p>
        </p:txBody>
      </p:sp>
      <p:sp>
        <p:nvSpPr>
          <p:cNvPr id="4" name="Slide Number Placeholder 3"/>
          <p:cNvSpPr>
            <a:spLocks noGrp="1"/>
          </p:cNvSpPr>
          <p:nvPr>
            <p:ph type="sldNum" sz="quarter" idx="12"/>
          </p:nvPr>
        </p:nvSpPr>
        <p:spPr/>
        <p:txBody>
          <a:bodyPr/>
          <a:lstStyle/>
          <a:p>
            <a:fld id="{5BB56784-F5B3-4E07-8EBE-544AA6BA134B}" type="slidenum">
              <a:rPr lang="en-US" smtClean="0"/>
              <a:t>19</a:t>
            </a:fld>
            <a:endParaRPr lang="en-US" dirty="0"/>
          </a:p>
        </p:txBody>
      </p:sp>
    </p:spTree>
    <p:extLst>
      <p:ext uri="{BB962C8B-B14F-4D97-AF65-F5344CB8AC3E}">
        <p14:creationId xmlns:p14="http://schemas.microsoft.com/office/powerpoint/2010/main" val="3563743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5CEAF-B729-4FA1-B07F-04E73D3E581F}"/>
              </a:ext>
            </a:extLst>
          </p:cNvPr>
          <p:cNvSpPr>
            <a:spLocks noGrp="1"/>
          </p:cNvSpPr>
          <p:nvPr>
            <p:ph type="title"/>
          </p:nvPr>
        </p:nvSpPr>
        <p:spPr/>
        <p:txBody>
          <a:bodyPr/>
          <a:lstStyle/>
          <a:p>
            <a:r>
              <a:rPr lang="en-US" dirty="0"/>
              <a:t>Certification Bureau Managers – Contact Information</a:t>
            </a:r>
          </a:p>
        </p:txBody>
      </p:sp>
      <p:sp>
        <p:nvSpPr>
          <p:cNvPr id="4" name="Content Placeholder 3">
            <a:extLst>
              <a:ext uri="{FF2B5EF4-FFF2-40B4-BE49-F238E27FC236}">
                <a16:creationId xmlns:a16="http://schemas.microsoft.com/office/drawing/2014/main" id="{631A8C51-E5C8-49EA-B1AF-31F4B24958F8}"/>
              </a:ext>
            </a:extLst>
          </p:cNvPr>
          <p:cNvSpPr>
            <a:spLocks noGrp="1"/>
          </p:cNvSpPr>
          <p:nvPr>
            <p:ph sz="half" idx="2"/>
          </p:nvPr>
        </p:nvSpPr>
        <p:spPr>
          <a:xfrm>
            <a:off x="4865298" y="1548442"/>
            <a:ext cx="6895381" cy="4117674"/>
          </a:xfrm>
        </p:spPr>
        <p:txBody>
          <a:bodyPr>
            <a:normAutofit/>
          </a:bodyPr>
          <a:lstStyle/>
          <a:p>
            <a:endParaRPr lang="en-US" sz="2400" dirty="0"/>
          </a:p>
          <a:p>
            <a:r>
              <a:rPr lang="en-US" dirty="0"/>
              <a:t>Tony Sanfilippo, LSC/CLIA, Emergency Preparedness</a:t>
            </a:r>
          </a:p>
          <a:p>
            <a:pPr lvl="1"/>
            <a:r>
              <a:rPr lang="en-US" dirty="0"/>
              <a:t>406-444-4170</a:t>
            </a:r>
          </a:p>
          <a:p>
            <a:r>
              <a:rPr lang="en-US" dirty="0"/>
              <a:t>Tyler Smith, Non-LTC Supervisor </a:t>
            </a:r>
          </a:p>
          <a:p>
            <a:pPr lvl="1"/>
            <a:r>
              <a:rPr lang="en-US" dirty="0"/>
              <a:t>406-444-3459</a:t>
            </a:r>
          </a:p>
          <a:p>
            <a:r>
              <a:rPr lang="en-US" dirty="0"/>
              <a:t>Tina Frenick, LTC Supervisor </a:t>
            </a:r>
          </a:p>
          <a:p>
            <a:pPr lvl="1"/>
            <a:r>
              <a:rPr lang="en-US" dirty="0"/>
              <a:t>406-444-4463</a:t>
            </a:r>
          </a:p>
          <a:p>
            <a:r>
              <a:rPr lang="en-US" dirty="0"/>
              <a:t>Todd Boucher, Bureau Chief</a:t>
            </a:r>
          </a:p>
          <a:p>
            <a:pPr lvl="1"/>
            <a:r>
              <a:rPr lang="en-US" dirty="0"/>
              <a:t>406-444-2038</a:t>
            </a:r>
          </a:p>
          <a:p>
            <a:pPr lvl="1"/>
            <a:endParaRPr lang="en-US" dirty="0"/>
          </a:p>
          <a:p>
            <a:pPr lvl="1"/>
            <a:endParaRPr lang="en-US" dirty="0"/>
          </a:p>
          <a:p>
            <a:pPr marL="457200" lvl="1" indent="0">
              <a:buNone/>
            </a:pPr>
            <a:endParaRPr lang="en-US" dirty="0"/>
          </a:p>
        </p:txBody>
      </p:sp>
      <p:pic>
        <p:nvPicPr>
          <p:cNvPr id="11" name="Content Placeholder 10">
            <a:extLst>
              <a:ext uri="{FF2B5EF4-FFF2-40B4-BE49-F238E27FC236}">
                <a16:creationId xmlns:a16="http://schemas.microsoft.com/office/drawing/2014/main" id="{4A2E9F8D-B100-494C-ABBF-508E84A664E6}"/>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965800" y="1755476"/>
            <a:ext cx="3276599" cy="3276599"/>
          </a:xfrm>
        </p:spPr>
      </p:pic>
    </p:spTree>
    <p:extLst>
      <p:ext uri="{BB962C8B-B14F-4D97-AF65-F5344CB8AC3E}">
        <p14:creationId xmlns:p14="http://schemas.microsoft.com/office/powerpoint/2010/main" val="14328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fontScale="55000" lnSpcReduction="20000"/>
          </a:bodyPr>
          <a:lstStyle/>
          <a:p>
            <a:pPr marL="0" indent="0">
              <a:buNone/>
            </a:pPr>
            <a:endParaRPr lang="en-US" dirty="0"/>
          </a:p>
          <a:p>
            <a:r>
              <a:rPr lang="en-US" sz="3600" dirty="0"/>
              <a:t>E0041 Emergency and Standby Powers Systems</a:t>
            </a:r>
          </a:p>
          <a:p>
            <a:r>
              <a:rPr lang="en-US" sz="3200" dirty="0"/>
              <a:t>Review the LTC facility has the required emergency and standby power systems to meet the requirements of the facility’s emergency plan.</a:t>
            </a:r>
          </a:p>
          <a:p>
            <a:r>
              <a:rPr lang="en-US" sz="3200" dirty="0"/>
              <a:t>Review the emergency plan for “shelter in place” and evacuation plans. </a:t>
            </a:r>
          </a:p>
          <a:p>
            <a:r>
              <a:rPr lang="en-US" sz="3200" dirty="0"/>
              <a:t>LTC under construction or have existing buildings being renovated, verify the facility has a written plan to relocate the EPSS by the time construction is completed </a:t>
            </a:r>
          </a:p>
          <a:p>
            <a:r>
              <a:rPr lang="en-US" sz="3200" dirty="0"/>
              <a:t>LTC facilities with generators: </a:t>
            </a:r>
          </a:p>
          <a:p>
            <a:pPr lvl="1"/>
            <a:r>
              <a:rPr lang="en-US" sz="2900" dirty="0"/>
              <a:t>For new construction that takes place between November 15, 2016 and is completed by November 15, 2017, verify the generator is located and installed in accordance with NFPA 110 and NFPA 99 when a new structure is built or when an existing structure or building is renovated. The applicability of both NFPA 110 and NFPA 99 addresses only new, altered, renovated or modified generator locations. </a:t>
            </a:r>
            <a:endParaRPr lang="en-US" sz="2600" dirty="0"/>
          </a:p>
          <a:p>
            <a:pPr lvl="1"/>
            <a:r>
              <a:rPr lang="en-US" sz="3000" dirty="0"/>
              <a:t>Review the LTC facility with an onsite fuel source maintains it in accordance with NFPA 110 for their generator, and have a plan for how to keep the generator operational during an emergency, unless they plan to evacuate. </a:t>
            </a:r>
          </a:p>
        </p:txBody>
      </p:sp>
      <p:sp>
        <p:nvSpPr>
          <p:cNvPr id="4" name="Slide Number Placeholder 3"/>
          <p:cNvSpPr>
            <a:spLocks noGrp="1"/>
          </p:cNvSpPr>
          <p:nvPr>
            <p:ph type="sldNum" sz="quarter" idx="12"/>
          </p:nvPr>
        </p:nvSpPr>
        <p:spPr/>
        <p:txBody>
          <a:bodyPr/>
          <a:lstStyle/>
          <a:p>
            <a:fld id="{5BB56784-F5B3-4E07-8EBE-544AA6BA134B}" type="slidenum">
              <a:rPr lang="en-US" smtClean="0"/>
              <a:t>20</a:t>
            </a:fld>
            <a:endParaRPr lang="en-US" dirty="0"/>
          </a:p>
        </p:txBody>
      </p:sp>
    </p:spTree>
    <p:extLst>
      <p:ext uri="{BB962C8B-B14F-4D97-AF65-F5344CB8AC3E}">
        <p14:creationId xmlns:p14="http://schemas.microsoft.com/office/powerpoint/2010/main" val="4260681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fontScale="92500" lnSpcReduction="20000"/>
          </a:bodyPr>
          <a:lstStyle/>
          <a:p>
            <a:pPr marL="0" indent="0">
              <a:buNone/>
            </a:pPr>
            <a:endParaRPr lang="en-US" dirty="0"/>
          </a:p>
          <a:p>
            <a:r>
              <a:rPr lang="en-US" sz="3600" dirty="0"/>
              <a:t>E0034 Means of Providing Information</a:t>
            </a:r>
          </a:p>
          <a:p>
            <a:r>
              <a:rPr lang="en-US" sz="3600" dirty="0"/>
              <a:t>Review communication plan and look for a means of providing information about the facility’s needs, and its ability to provide assistance, to the authority having jurisdiction, the Incident Command Center, or designee by reviewing the communication plan.</a:t>
            </a:r>
          </a:p>
          <a:p>
            <a:r>
              <a:rPr lang="en-US" sz="3600" dirty="0"/>
              <a:t>LTC have to include in the communication plan a means of providing information about their occupancy. </a:t>
            </a:r>
          </a:p>
          <a:p>
            <a:pPr marL="0" indent="0">
              <a:buNone/>
            </a:pPr>
            <a:endParaRPr lang="en-US" sz="3600" dirty="0"/>
          </a:p>
        </p:txBody>
      </p:sp>
      <p:sp>
        <p:nvSpPr>
          <p:cNvPr id="4" name="Slide Number Placeholder 3"/>
          <p:cNvSpPr>
            <a:spLocks noGrp="1"/>
          </p:cNvSpPr>
          <p:nvPr>
            <p:ph type="sldNum" sz="quarter" idx="12"/>
          </p:nvPr>
        </p:nvSpPr>
        <p:spPr/>
        <p:txBody>
          <a:bodyPr/>
          <a:lstStyle/>
          <a:p>
            <a:fld id="{5BB56784-F5B3-4E07-8EBE-544AA6BA134B}" type="slidenum">
              <a:rPr lang="en-US" smtClean="0"/>
              <a:t>21</a:t>
            </a:fld>
            <a:endParaRPr lang="en-US" dirty="0"/>
          </a:p>
        </p:txBody>
      </p:sp>
    </p:spTree>
    <p:extLst>
      <p:ext uri="{BB962C8B-B14F-4D97-AF65-F5344CB8AC3E}">
        <p14:creationId xmlns:p14="http://schemas.microsoft.com/office/powerpoint/2010/main" val="1336139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fontScale="77500" lnSpcReduction="20000"/>
          </a:bodyPr>
          <a:lstStyle/>
          <a:p>
            <a:pPr marL="0" indent="0">
              <a:buNone/>
            </a:pPr>
            <a:endParaRPr lang="en-US" dirty="0"/>
          </a:p>
          <a:p>
            <a:r>
              <a:rPr lang="en-US" sz="3600" dirty="0"/>
              <a:t>E0035 Residents &amp; Family Inclusion</a:t>
            </a:r>
          </a:p>
          <a:p>
            <a:r>
              <a:rPr lang="en-US" sz="3600" dirty="0"/>
              <a:t>Review the facility has developed a way for sharing the emergency plan with residents or clients and their families or representatives</a:t>
            </a:r>
          </a:p>
          <a:p>
            <a:r>
              <a:rPr lang="en-US" sz="3600" dirty="0"/>
              <a:t>Interview residents or clients and their families or representatives and ask them if they have been given information regarding the facility’s emergency plan. </a:t>
            </a:r>
          </a:p>
          <a:p>
            <a:r>
              <a:rPr lang="en-US" sz="3600" dirty="0"/>
              <a:t>Review the communication plan includes a method for sharing information from the emergency plan, and that the facility has determined it is appropriate with residents or clients and their families or representatives by reviewing the plan. </a:t>
            </a:r>
          </a:p>
        </p:txBody>
      </p:sp>
      <p:sp>
        <p:nvSpPr>
          <p:cNvPr id="4" name="Slide Number Placeholder 3"/>
          <p:cNvSpPr>
            <a:spLocks noGrp="1"/>
          </p:cNvSpPr>
          <p:nvPr>
            <p:ph type="sldNum" sz="quarter" idx="12"/>
          </p:nvPr>
        </p:nvSpPr>
        <p:spPr/>
        <p:txBody>
          <a:bodyPr/>
          <a:lstStyle/>
          <a:p>
            <a:fld id="{5BB56784-F5B3-4E07-8EBE-544AA6BA134B}" type="slidenum">
              <a:rPr lang="en-US" smtClean="0"/>
              <a:t>22</a:t>
            </a:fld>
            <a:endParaRPr lang="en-US" dirty="0"/>
          </a:p>
        </p:txBody>
      </p:sp>
    </p:spTree>
    <p:extLst>
      <p:ext uri="{BB962C8B-B14F-4D97-AF65-F5344CB8AC3E}">
        <p14:creationId xmlns:p14="http://schemas.microsoft.com/office/powerpoint/2010/main" val="3542206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E0009 Cooperation &amp; Collaboration</a:t>
            </a:r>
          </a:p>
          <a:p>
            <a:r>
              <a:rPr lang="en-US" sz="3200" dirty="0"/>
              <a:t>Ask for documentation of the facility's efforts to contact such officials and, when applicable, its participation in collaborative and cooperative planning efforts. </a:t>
            </a:r>
          </a:p>
        </p:txBody>
      </p:sp>
      <p:sp>
        <p:nvSpPr>
          <p:cNvPr id="4" name="Slide Number Placeholder 3"/>
          <p:cNvSpPr>
            <a:spLocks noGrp="1"/>
          </p:cNvSpPr>
          <p:nvPr>
            <p:ph type="sldNum" sz="quarter" idx="12"/>
          </p:nvPr>
        </p:nvSpPr>
        <p:spPr/>
        <p:txBody>
          <a:bodyPr/>
          <a:lstStyle/>
          <a:p>
            <a:fld id="{5BB56784-F5B3-4E07-8EBE-544AA6BA134B}" type="slidenum">
              <a:rPr lang="en-US" smtClean="0"/>
              <a:t>23</a:t>
            </a:fld>
            <a:endParaRPr lang="en-US" dirty="0"/>
          </a:p>
        </p:txBody>
      </p:sp>
    </p:spTree>
    <p:extLst>
      <p:ext uri="{BB962C8B-B14F-4D97-AF65-F5344CB8AC3E}">
        <p14:creationId xmlns:p14="http://schemas.microsoft.com/office/powerpoint/2010/main" val="3444208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E0020 Evacuation of Facility</a:t>
            </a:r>
          </a:p>
          <a:p>
            <a:r>
              <a:rPr lang="en-US" sz="3200" dirty="0"/>
              <a:t>Review the emergency plan to verify it includes policies and procedures for safe evacuation from the facility and that it includes all of the required elements. </a:t>
            </a:r>
          </a:p>
          <a:p>
            <a:endParaRPr lang="en-US" sz="3600" dirty="0"/>
          </a:p>
        </p:txBody>
      </p:sp>
      <p:sp>
        <p:nvSpPr>
          <p:cNvPr id="4" name="Slide Number Placeholder 3"/>
          <p:cNvSpPr>
            <a:spLocks noGrp="1"/>
          </p:cNvSpPr>
          <p:nvPr>
            <p:ph type="sldNum" sz="quarter" idx="12"/>
          </p:nvPr>
        </p:nvSpPr>
        <p:spPr/>
        <p:txBody>
          <a:bodyPr/>
          <a:lstStyle/>
          <a:p>
            <a:fld id="{5BB56784-F5B3-4E07-8EBE-544AA6BA134B}" type="slidenum">
              <a:rPr lang="en-US" smtClean="0"/>
              <a:t>24</a:t>
            </a:fld>
            <a:endParaRPr lang="en-US" dirty="0"/>
          </a:p>
        </p:txBody>
      </p:sp>
    </p:spTree>
    <p:extLst>
      <p:ext uri="{BB962C8B-B14F-4D97-AF65-F5344CB8AC3E}">
        <p14:creationId xmlns:p14="http://schemas.microsoft.com/office/powerpoint/2010/main" val="1650790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CMS EDITS TO E0015 &amp; E0041</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9238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CMS CONSIDERING EDITS TO E0015 &amp; E0041</a:t>
            </a:r>
          </a:p>
        </p:txBody>
      </p:sp>
      <p:sp>
        <p:nvSpPr>
          <p:cNvPr id="6" name="Content Placeholder 5"/>
          <p:cNvSpPr>
            <a:spLocks noGrp="1"/>
          </p:cNvSpPr>
          <p:nvPr>
            <p:ph idx="1"/>
          </p:nvPr>
        </p:nvSpPr>
        <p:spPr>
          <a:xfrm>
            <a:off x="1104293" y="1471893"/>
            <a:ext cx="8946541" cy="5595657"/>
          </a:xfrm>
        </p:spPr>
        <p:txBody>
          <a:bodyPr>
            <a:normAutofit/>
          </a:bodyPr>
          <a:lstStyle/>
          <a:p>
            <a:pPr marL="502920" indent="-457200"/>
            <a:r>
              <a:rPr lang="en-US" dirty="0"/>
              <a:t>E0015</a:t>
            </a:r>
          </a:p>
          <a:p>
            <a:pPr marL="502920" indent="-457200"/>
            <a:r>
              <a:rPr lang="en-US" dirty="0"/>
              <a:t>Changes are related to heating and cooling facility </a:t>
            </a:r>
          </a:p>
          <a:p>
            <a:pPr marL="45720" indent="0">
              <a:buNone/>
            </a:pPr>
            <a:endParaRPr lang="en-US" dirty="0"/>
          </a:p>
          <a:p>
            <a:pPr marL="502920" indent="-457200"/>
            <a:endParaRPr lang="en-US" dirty="0"/>
          </a:p>
          <a:p>
            <a:pPr marL="502920" indent="-457200"/>
            <a:r>
              <a:rPr lang="en-US" dirty="0"/>
              <a:t>E0041</a:t>
            </a:r>
          </a:p>
          <a:p>
            <a:pPr marL="502920" indent="-457200"/>
            <a:r>
              <a:rPr lang="en-US" dirty="0"/>
              <a:t>Speaks about use of portable generators</a:t>
            </a:r>
          </a:p>
          <a:p>
            <a:pPr marL="502920" indent="-457200"/>
            <a:r>
              <a:rPr lang="en-US" dirty="0"/>
              <a:t>Speaks about installation of new generators</a:t>
            </a:r>
          </a:p>
        </p:txBody>
      </p:sp>
      <p:sp>
        <p:nvSpPr>
          <p:cNvPr id="4" name="Slide Number Placeholder 3"/>
          <p:cNvSpPr>
            <a:spLocks noGrp="1"/>
          </p:cNvSpPr>
          <p:nvPr>
            <p:ph type="sldNum" sz="quarter" idx="12"/>
          </p:nvPr>
        </p:nvSpPr>
        <p:spPr/>
        <p:txBody>
          <a:bodyPr/>
          <a:lstStyle/>
          <a:p>
            <a:fld id="{5BB56784-F5B3-4E07-8EBE-544AA6BA134B}" type="slidenum">
              <a:rPr lang="en-US" smtClean="0"/>
              <a:t>26</a:t>
            </a:fld>
            <a:endParaRPr lang="en-US" dirty="0"/>
          </a:p>
        </p:txBody>
      </p:sp>
    </p:spTree>
    <p:extLst>
      <p:ext uri="{BB962C8B-B14F-4D97-AF65-F5344CB8AC3E}">
        <p14:creationId xmlns:p14="http://schemas.microsoft.com/office/powerpoint/2010/main" val="3963602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CA4AA-76FB-498F-AEFF-E5A9D42270B3}"/>
              </a:ext>
            </a:extLst>
          </p:cNvPr>
          <p:cNvSpPr>
            <a:spLocks noGrp="1"/>
          </p:cNvSpPr>
          <p:nvPr>
            <p:ph type="ctrTitle"/>
          </p:nvPr>
        </p:nvSpPr>
        <p:spPr/>
        <p:txBody>
          <a:bodyPr/>
          <a:lstStyle/>
          <a:p>
            <a:r>
              <a:rPr lang="en-US" dirty="0"/>
              <a:t>QUESTIONS</a:t>
            </a:r>
          </a:p>
        </p:txBody>
      </p:sp>
      <p:sp>
        <p:nvSpPr>
          <p:cNvPr id="3" name="Subtitle 2">
            <a:extLst>
              <a:ext uri="{FF2B5EF4-FFF2-40B4-BE49-F238E27FC236}">
                <a16:creationId xmlns:a16="http://schemas.microsoft.com/office/drawing/2014/main" id="{953E3D45-760F-41D8-AAF0-EA26A5474DB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22684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ffectLst>
                  <a:outerShdw blurRad="38100" dist="38100" dir="2700000" algn="tl">
                    <a:srgbClr val="000000">
                      <a:alpha val="43137"/>
                    </a:srgbClr>
                  </a:outerShdw>
                </a:effectLst>
              </a:rPr>
              <a:t>Certification Bureau Team Commitments</a:t>
            </a:r>
            <a:endParaRPr lang="en-US" dirty="0"/>
          </a:p>
        </p:txBody>
      </p:sp>
      <p:sp>
        <p:nvSpPr>
          <p:cNvPr id="3" name="Content Placeholder 2">
            <a:extLst>
              <a:ext uri="{FF2B5EF4-FFF2-40B4-BE49-F238E27FC236}">
                <a16:creationId xmlns:a16="http://schemas.microsoft.com/office/drawing/2014/main" id="{1330556B-21A8-4736-8FAE-B2BFCBCDDD56}"/>
              </a:ext>
            </a:extLst>
          </p:cNvPr>
          <p:cNvSpPr>
            <a:spLocks noGrp="1"/>
          </p:cNvSpPr>
          <p:nvPr>
            <p:ph idx="1"/>
          </p:nvPr>
        </p:nvSpPr>
        <p:spPr/>
        <p:txBody>
          <a:bodyPr/>
          <a:lstStyle/>
          <a:p>
            <a:pPr lvl="4"/>
            <a:r>
              <a:rPr lang="en-US" sz="4800" dirty="0"/>
              <a:t>Public Protection</a:t>
            </a:r>
          </a:p>
          <a:p>
            <a:pPr lvl="4"/>
            <a:r>
              <a:rPr lang="en-US" sz="4800" dirty="0"/>
              <a:t>Communication  </a:t>
            </a:r>
          </a:p>
          <a:p>
            <a:pPr lvl="4"/>
            <a:r>
              <a:rPr lang="en-US" sz="4800" dirty="0"/>
              <a:t>Consistency</a:t>
            </a:r>
          </a:p>
          <a:p>
            <a:pPr lvl="4"/>
            <a:r>
              <a:rPr lang="en-US" sz="4800" dirty="0"/>
              <a:t>Accurate Surveys</a:t>
            </a:r>
          </a:p>
          <a:p>
            <a:pPr lvl="4"/>
            <a:r>
              <a:rPr lang="en-US" sz="4800" dirty="0"/>
              <a:t>Continuous Education</a:t>
            </a:r>
          </a:p>
          <a:p>
            <a:endParaRPr lang="en-US" dirty="0"/>
          </a:p>
        </p:txBody>
      </p:sp>
    </p:spTree>
    <p:extLst>
      <p:ext uri="{BB962C8B-B14F-4D97-AF65-F5344CB8AC3E}">
        <p14:creationId xmlns:p14="http://schemas.microsoft.com/office/powerpoint/2010/main" val="4010278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43348-9C89-4997-80FA-5678A7058E7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2726BF06-8334-4004-8F65-C7A40351CCB0}"/>
              </a:ext>
            </a:extLst>
          </p:cNvPr>
          <p:cNvSpPr>
            <a:spLocks noGrp="1"/>
          </p:cNvSpPr>
          <p:nvPr>
            <p:ph idx="1"/>
          </p:nvPr>
        </p:nvSpPr>
        <p:spPr/>
        <p:txBody>
          <a:bodyPr/>
          <a:lstStyle/>
          <a:p>
            <a:r>
              <a:rPr lang="en-US" dirty="0"/>
              <a:t>Certification Bureau Update </a:t>
            </a:r>
          </a:p>
          <a:p>
            <a:r>
              <a:rPr lang="en-US" dirty="0"/>
              <a:t>Emergency Preparedness</a:t>
            </a:r>
          </a:p>
          <a:p>
            <a:r>
              <a:rPr lang="en-US" dirty="0"/>
              <a:t>Your Questions</a:t>
            </a:r>
          </a:p>
          <a:p>
            <a:endParaRPr lang="en-US" dirty="0"/>
          </a:p>
        </p:txBody>
      </p:sp>
    </p:spTree>
    <p:extLst>
      <p:ext uri="{BB962C8B-B14F-4D97-AF65-F5344CB8AC3E}">
        <p14:creationId xmlns:p14="http://schemas.microsoft.com/office/powerpoint/2010/main" val="2083811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81DEC-470C-41AF-8875-0F5B68DEA8D1}"/>
              </a:ext>
            </a:extLst>
          </p:cNvPr>
          <p:cNvSpPr>
            <a:spLocks noGrp="1"/>
          </p:cNvSpPr>
          <p:nvPr>
            <p:ph type="ctrTitle"/>
          </p:nvPr>
        </p:nvSpPr>
        <p:spPr>
          <a:xfrm>
            <a:off x="718868" y="2638681"/>
            <a:ext cx="11266098" cy="2219691"/>
          </a:xfrm>
        </p:spPr>
        <p:txBody>
          <a:bodyPr/>
          <a:lstStyle/>
          <a:p>
            <a:pPr algn="ctr"/>
            <a:r>
              <a:rPr lang="en-US" dirty="0"/>
              <a:t>LTC Emergency preparedness deficiencies ffy2018</a:t>
            </a:r>
            <a:br>
              <a:rPr lang="en-US" dirty="0"/>
            </a:br>
            <a:r>
              <a:rPr lang="en-US" dirty="0"/>
              <a:t>(so Far)</a:t>
            </a:r>
          </a:p>
        </p:txBody>
      </p:sp>
    </p:spTree>
    <p:extLst>
      <p:ext uri="{BB962C8B-B14F-4D97-AF65-F5344CB8AC3E}">
        <p14:creationId xmlns:p14="http://schemas.microsoft.com/office/powerpoint/2010/main" val="15097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7625" y="667653"/>
            <a:ext cx="10216988" cy="424029"/>
          </a:xfrm>
        </p:spPr>
        <p:txBody>
          <a:bodyPr>
            <a:normAutofit fontScale="90000"/>
          </a:bodyPr>
          <a:lstStyle/>
          <a:p>
            <a:r>
              <a:rPr lang="en-US" b="1" dirty="0">
                <a:effectLst>
                  <a:outerShdw blurRad="38100" dist="38100" dir="2700000" algn="tl">
                    <a:srgbClr val="000000">
                      <a:alpha val="43137"/>
                    </a:srgbClr>
                  </a:outerShdw>
                </a:effectLst>
              </a:rPr>
              <a:t>EMERGENCY PREPARDNESS REFERENCES</a:t>
            </a:r>
          </a:p>
        </p:txBody>
      </p:sp>
      <p:sp>
        <p:nvSpPr>
          <p:cNvPr id="3" name="Content Placeholder 2"/>
          <p:cNvSpPr>
            <a:spLocks noGrp="1"/>
          </p:cNvSpPr>
          <p:nvPr>
            <p:ph idx="1"/>
          </p:nvPr>
        </p:nvSpPr>
        <p:spPr>
          <a:xfrm>
            <a:off x="1662372" y="1446893"/>
            <a:ext cx="8915400" cy="4909458"/>
          </a:xfrm>
        </p:spPr>
        <p:txBody>
          <a:bodyPr>
            <a:normAutofit lnSpcReduction="10000"/>
          </a:bodyPr>
          <a:lstStyle/>
          <a:p>
            <a:pPr marL="0" indent="0">
              <a:buNone/>
            </a:pPr>
            <a:endParaRPr lang="en-US" dirty="0"/>
          </a:p>
          <a:p>
            <a:r>
              <a:rPr lang="en-US" dirty="0"/>
              <a:t>DPHHS Public Health Emergency Preparedness (PHEP) </a:t>
            </a:r>
            <a:r>
              <a:rPr lang="en-US" dirty="0">
                <a:hlinkClick r:id="rId3"/>
              </a:rPr>
              <a:t>http://dphhs.mt.gov/publichealth/phep</a:t>
            </a:r>
            <a:endParaRPr lang="en-US" dirty="0"/>
          </a:p>
          <a:p>
            <a:pPr marL="0" indent="0">
              <a:buNone/>
            </a:pPr>
            <a:endParaRPr lang="en-US" dirty="0"/>
          </a:p>
          <a:p>
            <a:r>
              <a:rPr lang="en-US" dirty="0"/>
              <a:t>CMS State Operations Manual Appendix Z- Emergency Preparedness for All Provider and Certified Supplier Types Interpretive Guidance (Rev., 169, Issued 06-09-2017) </a:t>
            </a:r>
          </a:p>
          <a:p>
            <a:pPr marL="0" indent="0">
              <a:buNone/>
            </a:pPr>
            <a:r>
              <a:rPr lang="en-US" dirty="0">
                <a:hlinkClick r:id="rId4"/>
              </a:rPr>
              <a:t>https://www.cms.gov/Regulations-and-Guidance/Guidance/Manuals/downloads/som107ap_z_emergprep.pdf</a:t>
            </a:r>
            <a:endParaRPr lang="en-US" dirty="0"/>
          </a:p>
          <a:p>
            <a:pPr marL="0" indent="0">
              <a:buNone/>
            </a:pPr>
            <a:endParaRPr lang="en-US" dirty="0"/>
          </a:p>
          <a:p>
            <a:r>
              <a:rPr lang="en-US" b="1" dirty="0"/>
              <a:t>Quality, Safety &amp; Oversight Group - Emergency Preparedness</a:t>
            </a:r>
          </a:p>
          <a:p>
            <a:pPr marL="0" indent="0">
              <a:buNone/>
            </a:pPr>
            <a:r>
              <a:rPr lang="en-US" dirty="0">
                <a:hlinkClick r:id="rId5"/>
              </a:rPr>
              <a:t>https://www.cms.gov/Medicare/Provider-Enrollment-and-Certification/SurveyCertEmergPrep/index.html</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5BB56784-F5B3-4E07-8EBE-544AA6BA134B}" type="slidenum">
              <a:rPr lang="en-US" smtClean="0"/>
              <a:t>6</a:t>
            </a:fld>
            <a:endParaRPr lang="en-US" dirty="0"/>
          </a:p>
        </p:txBody>
      </p:sp>
    </p:spTree>
    <p:extLst>
      <p:ext uri="{BB962C8B-B14F-4D97-AF65-F5344CB8AC3E}">
        <p14:creationId xmlns:p14="http://schemas.microsoft.com/office/powerpoint/2010/main" val="2722726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E0039 No Documentation of Annual Testing </a:t>
            </a:r>
          </a:p>
          <a:p>
            <a:pPr lvl="1"/>
            <a:r>
              <a:rPr lang="en-US" sz="3200" dirty="0"/>
              <a:t>Annual tabletop </a:t>
            </a:r>
          </a:p>
          <a:p>
            <a:pPr lvl="1"/>
            <a:r>
              <a:rPr lang="en-US" sz="3200" dirty="0"/>
              <a:t>Full scale exercises </a:t>
            </a:r>
          </a:p>
          <a:p>
            <a:pPr lvl="1"/>
            <a:r>
              <a:rPr lang="en-US" sz="3200" dirty="0"/>
              <a:t>Full-scale community based exercise </a:t>
            </a:r>
          </a:p>
          <a:p>
            <a:pPr lvl="1"/>
            <a:r>
              <a:rPr lang="en-US" sz="3200" dirty="0"/>
              <a:t>Update to emergency program based on this analysis.  </a:t>
            </a:r>
          </a:p>
        </p:txBody>
      </p:sp>
      <p:sp>
        <p:nvSpPr>
          <p:cNvPr id="4" name="Slide Number Placeholder 3"/>
          <p:cNvSpPr>
            <a:spLocks noGrp="1"/>
          </p:cNvSpPr>
          <p:nvPr>
            <p:ph type="sldNum" sz="quarter" idx="12"/>
          </p:nvPr>
        </p:nvSpPr>
        <p:spPr/>
        <p:txBody>
          <a:bodyPr/>
          <a:lstStyle/>
          <a:p>
            <a:fld id="{5BB56784-F5B3-4E07-8EBE-544AA6BA134B}" type="slidenum">
              <a:rPr lang="en-US" smtClean="0"/>
              <a:t>7</a:t>
            </a:fld>
            <a:endParaRPr lang="en-US" dirty="0"/>
          </a:p>
        </p:txBody>
      </p:sp>
    </p:spTree>
    <p:extLst>
      <p:ext uri="{BB962C8B-B14F-4D97-AF65-F5344CB8AC3E}">
        <p14:creationId xmlns:p14="http://schemas.microsoft.com/office/powerpoint/2010/main" val="599236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E0032 Communication Plan</a:t>
            </a:r>
          </a:p>
          <a:p>
            <a:r>
              <a:rPr lang="en-US" sz="3600" dirty="0"/>
              <a:t>Verify plan contains primary &amp; alternate means for communicating</a:t>
            </a:r>
          </a:p>
          <a:p>
            <a:r>
              <a:rPr lang="en-US" sz="3600" dirty="0"/>
              <a:t>Review the communications equipment or communication systems  </a:t>
            </a:r>
          </a:p>
        </p:txBody>
      </p:sp>
      <p:sp>
        <p:nvSpPr>
          <p:cNvPr id="4" name="Slide Number Placeholder 3"/>
          <p:cNvSpPr>
            <a:spLocks noGrp="1"/>
          </p:cNvSpPr>
          <p:nvPr>
            <p:ph type="sldNum" sz="quarter" idx="12"/>
          </p:nvPr>
        </p:nvSpPr>
        <p:spPr/>
        <p:txBody>
          <a:bodyPr/>
          <a:lstStyle/>
          <a:p>
            <a:fld id="{5BB56784-F5B3-4E07-8EBE-544AA6BA134B}" type="slidenum">
              <a:rPr lang="en-US" smtClean="0"/>
              <a:t>8</a:t>
            </a:fld>
            <a:endParaRPr lang="en-US" dirty="0"/>
          </a:p>
        </p:txBody>
      </p:sp>
    </p:spTree>
    <p:extLst>
      <p:ext uri="{BB962C8B-B14F-4D97-AF65-F5344CB8AC3E}">
        <p14:creationId xmlns:p14="http://schemas.microsoft.com/office/powerpoint/2010/main" val="702600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67653"/>
            <a:ext cx="8911687" cy="1280890"/>
          </a:xfrm>
        </p:spPr>
        <p:txBody>
          <a:bodyPr/>
          <a:lstStyle/>
          <a:p>
            <a:r>
              <a:rPr lang="en-US" b="1" dirty="0">
                <a:effectLst>
                  <a:outerShdw blurRad="38100" dist="38100" dir="2700000" algn="tl">
                    <a:srgbClr val="000000">
                      <a:alpha val="43137"/>
                    </a:srgbClr>
                  </a:outerShdw>
                </a:effectLst>
              </a:rPr>
              <a:t>EMERGENCY PREPAREDNESS</a:t>
            </a:r>
          </a:p>
        </p:txBody>
      </p:sp>
      <p:sp>
        <p:nvSpPr>
          <p:cNvPr id="3" name="Content Placeholder 2"/>
          <p:cNvSpPr>
            <a:spLocks noGrp="1"/>
          </p:cNvSpPr>
          <p:nvPr>
            <p:ph idx="1"/>
          </p:nvPr>
        </p:nvSpPr>
        <p:spPr>
          <a:xfrm>
            <a:off x="2306184" y="1502228"/>
            <a:ext cx="8915400" cy="4909458"/>
          </a:xfrm>
        </p:spPr>
        <p:txBody>
          <a:bodyPr>
            <a:normAutofit/>
          </a:bodyPr>
          <a:lstStyle/>
          <a:p>
            <a:pPr marL="0" indent="0">
              <a:buNone/>
            </a:pPr>
            <a:endParaRPr lang="en-US" dirty="0"/>
          </a:p>
          <a:p>
            <a:r>
              <a:rPr lang="en-US" sz="3600" dirty="0"/>
              <a:t>E0026 Alternate care sites during emergencies</a:t>
            </a:r>
          </a:p>
          <a:p>
            <a:r>
              <a:rPr lang="en-US" sz="3600" dirty="0"/>
              <a:t>Providing alternate care under 1135 Waiver</a:t>
            </a:r>
          </a:p>
        </p:txBody>
      </p:sp>
      <p:sp>
        <p:nvSpPr>
          <p:cNvPr id="4" name="Slide Number Placeholder 3"/>
          <p:cNvSpPr>
            <a:spLocks noGrp="1"/>
          </p:cNvSpPr>
          <p:nvPr>
            <p:ph type="sldNum" sz="quarter" idx="12"/>
          </p:nvPr>
        </p:nvSpPr>
        <p:spPr/>
        <p:txBody>
          <a:bodyPr/>
          <a:lstStyle/>
          <a:p>
            <a:fld id="{5BB56784-F5B3-4E07-8EBE-544AA6BA134B}" type="slidenum">
              <a:rPr lang="en-US" smtClean="0"/>
              <a:t>9</a:t>
            </a:fld>
            <a:endParaRPr lang="en-US" dirty="0"/>
          </a:p>
        </p:txBody>
      </p:sp>
    </p:spTree>
    <p:extLst>
      <p:ext uri="{BB962C8B-B14F-4D97-AF65-F5344CB8AC3E}">
        <p14:creationId xmlns:p14="http://schemas.microsoft.com/office/powerpoint/2010/main" val="3848240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BEB2168621B684AA87B03F16484478D" ma:contentTypeVersion="42" ma:contentTypeDescription="Create a new document." ma:contentTypeScope="" ma:versionID="1d87b67644f2c17333f569b885c322bf">
  <xsd:schema xmlns:xsd="http://www.w3.org/2001/XMLSchema" xmlns:xs="http://www.w3.org/2001/XMLSchema" xmlns:p="http://schemas.microsoft.com/office/2006/metadata/properties" xmlns:ns1="http://schemas.microsoft.com/sharepoint/v3" xmlns:ns2="b4969746-1002-4370-8157-6904d6fb4a92" xmlns:ns3="ab7a737b-7329-47c1-aaac-38c47af1eee1" targetNamespace="http://schemas.microsoft.com/office/2006/metadata/properties" ma:root="true" ma:fieldsID="73256330f03936230ad3c6a1d8da00bf" ns1:_="" ns2:_="" ns3:_="">
    <xsd:import namespace="http://schemas.microsoft.com/sharepoint/v3"/>
    <xsd:import namespace="b4969746-1002-4370-8157-6904d6fb4a92"/>
    <xsd:import namespace="ab7a737b-7329-47c1-aaac-38c47af1eee1"/>
    <xsd:element name="properties">
      <xsd:complexType>
        <xsd:sequence>
          <xsd:element name="documentManagement">
            <xsd:complexType>
              <xsd:all>
                <xsd:element ref="ns2:CERT_x0020_FILES" minOccurs="0"/>
                <xsd:element ref="ns1:PublishingStartDate" minOccurs="0"/>
                <xsd:element ref="ns1:PublishingExpirationDate" minOccurs="0"/>
                <xsd:element ref="ns3:SharedWithUser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9"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10"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4969746-1002-4370-8157-6904d6fb4a92" elementFormDefault="qualified">
    <xsd:import namespace="http://schemas.microsoft.com/office/2006/documentManagement/types"/>
    <xsd:import namespace="http://schemas.microsoft.com/office/infopath/2007/PartnerControls"/>
    <xsd:element name="CERT_x0020_FILES" ma:index="4" nillable="true" ma:displayName="CERT FILES" ma:format="Hyperlink" ma:internalName="CERT_x0020_FILES"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b7a737b-7329-47c1-aaac-38c47af1eee1"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dlc_DocId" ma:index="12" nillable="true" ma:displayName="Document ID Value" ma:description="The value of the document ID assigned to this item." ma:internalName="_dlc_DocId" ma:readOnly="true">
      <xsd:simpleType>
        <xsd:restriction base="dms:Text"/>
      </xsd:simpleType>
    </xsd:element>
    <xsd:element name="_dlc_DocIdUrl" ma:index="1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4"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CERT_x0020_FILES xmlns="b4969746-1002-4370-8157-6904d6fb4a92">
      <Url xsi:nil="true"/>
      <Description xsi:nil="true"/>
    </CERT_x0020_FILES>
    <_dlc_DocId xmlns="ab7a737b-7329-47c1-aaac-38c47af1eee1">NVUVHHD7JRAF-1881688186-31270</_dlc_DocId>
    <_dlc_DocIdUrl xmlns="ab7a737b-7329-47c1-aaac-38c47af1eee1">
      <Url>https://share.hhs.mt.gov/operations/QAD/CB/_layouts/15/DocIdRedir.aspx?ID=NVUVHHD7JRAF-1881688186-31270</Url>
      <Description>NVUVHHD7JRAF-1881688186-31270</Description>
    </_dlc_DocIdUrl>
  </documentManagement>
</p:properties>
</file>

<file path=customXml/itemProps1.xml><?xml version="1.0" encoding="utf-8"?>
<ds:datastoreItem xmlns:ds="http://schemas.openxmlformats.org/officeDocument/2006/customXml" ds:itemID="{FEC3B724-35E6-4899-96DD-0CDE95A7F796}">
  <ds:schemaRefs>
    <ds:schemaRef ds:uri="http://schemas.microsoft.com/sharepoint/v3/contenttype/forms"/>
  </ds:schemaRefs>
</ds:datastoreItem>
</file>

<file path=customXml/itemProps2.xml><?xml version="1.0" encoding="utf-8"?>
<ds:datastoreItem xmlns:ds="http://schemas.openxmlformats.org/officeDocument/2006/customXml" ds:itemID="{1482A267-D933-4B1E-8BE4-7A74857691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4969746-1002-4370-8157-6904d6fb4a92"/>
    <ds:schemaRef ds:uri="ab7a737b-7329-47c1-aaac-38c47af1ee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9E3F37-6E49-4354-A193-EB62C7182C5B}">
  <ds:schemaRefs>
    <ds:schemaRef ds:uri="http://schemas.microsoft.com/sharepoint/events"/>
  </ds:schemaRefs>
</ds:datastoreItem>
</file>

<file path=customXml/itemProps4.xml><?xml version="1.0" encoding="utf-8"?>
<ds:datastoreItem xmlns:ds="http://schemas.openxmlformats.org/officeDocument/2006/customXml" ds:itemID="{8CDDBB83-77C1-4099-A0AA-289882E745E2}">
  <ds:schemaRefs>
    <ds:schemaRef ds:uri="http://purl.org/dc/terms/"/>
    <ds:schemaRef ds:uri="http://schemas.microsoft.com/office/2006/documentManagement/types"/>
    <ds:schemaRef ds:uri="ab7a737b-7329-47c1-aaac-38c47af1eee1"/>
    <ds:schemaRef ds:uri="b4969746-1002-4370-8157-6904d6fb4a92"/>
    <ds:schemaRef ds:uri="http://purl.org/dc/elements/1.1/"/>
    <ds:schemaRef ds:uri="http://schemas.microsoft.com/office/2006/metadata/properties"/>
    <ds:schemaRef ds:uri="http://schemas.openxmlformats.org/package/2006/metadata/core-properties"/>
    <ds:schemaRef ds:uri="http://schemas.microsoft.com/sharepoint/v3"/>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1638</TotalTime>
  <Words>1059</Words>
  <Application>Microsoft Office PowerPoint</Application>
  <PresentationFormat>Widescreen</PresentationFormat>
  <Paragraphs>192</Paragraphs>
  <Slides>27</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Euphemia</vt:lpstr>
      <vt:lpstr>Plantagenet Cherokee</vt:lpstr>
      <vt:lpstr>Wingdings</vt:lpstr>
      <vt:lpstr>Academic Literature 16x9</vt:lpstr>
      <vt:lpstr>Mountain Pacific Presentation  EP &amp; General Questions </vt:lpstr>
      <vt:lpstr>Certification Bureau Managers – Contact Information</vt:lpstr>
      <vt:lpstr>Certification Bureau Team Commitments</vt:lpstr>
      <vt:lpstr>AGENDA</vt:lpstr>
      <vt:lpstr>LTC Emergency preparedness deficiencies ffy2018 (so Far)</vt:lpstr>
      <vt:lpstr>EMERGENCY PREPARDNESS REFERENCES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CMS EDITS TO E0015 &amp; E0041</vt:lpstr>
      <vt:lpstr>CMS CONSIDERING EDITS TO E0015 &amp; E0041</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MHCA</dc:title>
  <dc:creator>Frenick, Tensina</dc:creator>
  <cp:lastModifiedBy>Boucher, Todd</cp:lastModifiedBy>
  <cp:revision>86</cp:revision>
  <cp:lastPrinted>2018-03-30T17:22:13Z</cp:lastPrinted>
  <dcterms:created xsi:type="dcterms:W3CDTF">2018-01-19T18:16:05Z</dcterms:created>
  <dcterms:modified xsi:type="dcterms:W3CDTF">2018-05-10T18:47:40Z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0x0101001BEB2168621B684AA87B03F16484478D</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_dlc_DocIdItemGuid">
    <vt:lpwstr>b8878408-4308-4607-91b1-2a603e4d197d</vt:lpwstr>
  </property>
</Properties>
</file>