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97" r:id="rId1"/>
  </p:sldMasterIdLst>
  <p:notesMasterIdLst>
    <p:notesMasterId r:id="rId36"/>
  </p:notesMasterIdLst>
  <p:handoutMasterIdLst>
    <p:handoutMasterId r:id="rId37"/>
  </p:handoutMasterIdLst>
  <p:sldIdLst>
    <p:sldId id="272" r:id="rId2"/>
    <p:sldId id="256" r:id="rId3"/>
    <p:sldId id="257" r:id="rId4"/>
    <p:sldId id="262" r:id="rId5"/>
    <p:sldId id="263" r:id="rId6"/>
    <p:sldId id="269" r:id="rId7"/>
    <p:sldId id="270" r:id="rId8"/>
    <p:sldId id="289" r:id="rId9"/>
    <p:sldId id="281" r:id="rId10"/>
    <p:sldId id="287" r:id="rId11"/>
    <p:sldId id="274" r:id="rId12"/>
    <p:sldId id="275" r:id="rId13"/>
    <p:sldId id="258" r:id="rId14"/>
    <p:sldId id="266" r:id="rId15"/>
    <p:sldId id="267" r:id="rId16"/>
    <p:sldId id="295" r:id="rId17"/>
    <p:sldId id="296" r:id="rId18"/>
    <p:sldId id="297" r:id="rId19"/>
    <p:sldId id="284" r:id="rId20"/>
    <p:sldId id="260" r:id="rId21"/>
    <p:sldId id="301" r:id="rId22"/>
    <p:sldId id="290" r:id="rId23"/>
    <p:sldId id="288" r:id="rId24"/>
    <p:sldId id="291" r:id="rId25"/>
    <p:sldId id="300" r:id="rId26"/>
    <p:sldId id="292" r:id="rId27"/>
    <p:sldId id="293" r:id="rId28"/>
    <p:sldId id="299" r:id="rId29"/>
    <p:sldId id="294" r:id="rId30"/>
    <p:sldId id="282" r:id="rId31"/>
    <p:sldId id="264" r:id="rId32"/>
    <p:sldId id="268" r:id="rId33"/>
    <p:sldId id="259" r:id="rId34"/>
    <p:sldId id="265" r:id="rId35"/>
  </p:sldIdLst>
  <p:sldSz cx="9144000" cy="6858000" type="screen4x3"/>
  <p:notesSz cx="6900863" cy="9291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2" autoAdjust="0"/>
    <p:restoredTop sz="92405" autoAdjust="0"/>
  </p:normalViewPr>
  <p:slideViewPr>
    <p:cSldViewPr>
      <p:cViewPr>
        <p:scale>
          <a:sx n="70" d="100"/>
          <a:sy n="70" d="100"/>
        </p:scale>
        <p:origin x="-2730" y="-8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90850" cy="465138"/>
          </a:xfrm>
          <a:prstGeom prst="rect">
            <a:avLst/>
          </a:prstGeom>
          <a:noFill/>
          <a:ln w="9525">
            <a:noFill/>
            <a:miter lim="800000"/>
            <a:headEnd/>
            <a:tailEnd/>
          </a:ln>
          <a:effectLst/>
        </p:spPr>
        <p:txBody>
          <a:bodyPr vert="horz" wrap="square" lIns="92528" tIns="46264" rIns="92528" bIns="46264" numCol="1" anchor="t" anchorCtr="0" compatLnSpc="1">
            <a:prstTxWarp prst="textNoShape">
              <a:avLst/>
            </a:prstTxWarp>
          </a:bodyPr>
          <a:lstStyle>
            <a:lvl1pPr>
              <a:defRPr sz="1200"/>
            </a:lvl1pPr>
          </a:lstStyle>
          <a:p>
            <a:pPr>
              <a:defRPr/>
            </a:pPr>
            <a:endParaRPr lang="en-US"/>
          </a:p>
        </p:txBody>
      </p:sp>
      <p:sp>
        <p:nvSpPr>
          <p:cNvPr id="60419" name="Rectangle 3"/>
          <p:cNvSpPr>
            <a:spLocks noGrp="1" noChangeArrowheads="1"/>
          </p:cNvSpPr>
          <p:nvPr>
            <p:ph type="dt" sz="quarter" idx="1"/>
          </p:nvPr>
        </p:nvSpPr>
        <p:spPr bwMode="auto">
          <a:xfrm>
            <a:off x="3908425" y="0"/>
            <a:ext cx="2990850" cy="465138"/>
          </a:xfrm>
          <a:prstGeom prst="rect">
            <a:avLst/>
          </a:prstGeom>
          <a:noFill/>
          <a:ln w="9525">
            <a:noFill/>
            <a:miter lim="800000"/>
            <a:headEnd/>
            <a:tailEnd/>
          </a:ln>
          <a:effectLst/>
        </p:spPr>
        <p:txBody>
          <a:bodyPr vert="horz" wrap="square" lIns="92528" tIns="46264" rIns="92528" bIns="46264" numCol="1" anchor="t" anchorCtr="0" compatLnSpc="1">
            <a:prstTxWarp prst="textNoShape">
              <a:avLst/>
            </a:prstTxWarp>
          </a:bodyPr>
          <a:lstStyle>
            <a:lvl1pPr algn="r">
              <a:defRPr sz="1200"/>
            </a:lvl1pPr>
          </a:lstStyle>
          <a:p>
            <a:pPr>
              <a:defRPr/>
            </a:pPr>
            <a:endParaRPr lang="en-US"/>
          </a:p>
        </p:txBody>
      </p:sp>
      <p:sp>
        <p:nvSpPr>
          <p:cNvPr id="60420" name="Rectangle 4"/>
          <p:cNvSpPr>
            <a:spLocks noGrp="1" noChangeArrowheads="1"/>
          </p:cNvSpPr>
          <p:nvPr>
            <p:ph type="ftr" sz="quarter" idx="2"/>
          </p:nvPr>
        </p:nvSpPr>
        <p:spPr bwMode="auto">
          <a:xfrm>
            <a:off x="0" y="8824913"/>
            <a:ext cx="2990850" cy="465137"/>
          </a:xfrm>
          <a:prstGeom prst="rect">
            <a:avLst/>
          </a:prstGeom>
          <a:noFill/>
          <a:ln w="9525">
            <a:noFill/>
            <a:miter lim="800000"/>
            <a:headEnd/>
            <a:tailEnd/>
          </a:ln>
          <a:effectLst/>
        </p:spPr>
        <p:txBody>
          <a:bodyPr vert="horz" wrap="square" lIns="92528" tIns="46264" rIns="92528" bIns="46264" numCol="1" anchor="b" anchorCtr="0" compatLnSpc="1">
            <a:prstTxWarp prst="textNoShape">
              <a:avLst/>
            </a:prstTxWarp>
          </a:bodyPr>
          <a:lstStyle>
            <a:lvl1pPr>
              <a:defRPr sz="1200"/>
            </a:lvl1pPr>
          </a:lstStyle>
          <a:p>
            <a:pPr>
              <a:defRPr/>
            </a:pPr>
            <a:endParaRPr lang="en-US"/>
          </a:p>
        </p:txBody>
      </p:sp>
      <p:sp>
        <p:nvSpPr>
          <p:cNvPr id="60421" name="Rectangle 5"/>
          <p:cNvSpPr>
            <a:spLocks noGrp="1" noChangeArrowheads="1"/>
          </p:cNvSpPr>
          <p:nvPr>
            <p:ph type="sldNum" sz="quarter" idx="3"/>
          </p:nvPr>
        </p:nvSpPr>
        <p:spPr bwMode="auto">
          <a:xfrm>
            <a:off x="3908425" y="8824913"/>
            <a:ext cx="2990850" cy="465137"/>
          </a:xfrm>
          <a:prstGeom prst="rect">
            <a:avLst/>
          </a:prstGeom>
          <a:noFill/>
          <a:ln w="9525">
            <a:noFill/>
            <a:miter lim="800000"/>
            <a:headEnd/>
            <a:tailEnd/>
          </a:ln>
          <a:effectLst/>
        </p:spPr>
        <p:txBody>
          <a:bodyPr vert="horz" wrap="square" lIns="92528" tIns="46264" rIns="92528" bIns="46264" numCol="1" anchor="b" anchorCtr="0" compatLnSpc="1">
            <a:prstTxWarp prst="textNoShape">
              <a:avLst/>
            </a:prstTxWarp>
          </a:bodyPr>
          <a:lstStyle>
            <a:lvl1pPr algn="r">
              <a:defRPr sz="1200"/>
            </a:lvl1pPr>
          </a:lstStyle>
          <a:p>
            <a:pPr>
              <a:defRPr/>
            </a:pPr>
            <a:fld id="{04D431AD-4ABF-4207-8714-E6683A0B3AEB}" type="slidenum">
              <a:rPr lang="en-US"/>
              <a:pPr>
                <a:defRPr/>
              </a:pPr>
              <a:t>‹#›</a:t>
            </a:fld>
            <a:endParaRPr lang="en-US" dirty="0"/>
          </a:p>
        </p:txBody>
      </p:sp>
    </p:spTree>
    <p:extLst>
      <p:ext uri="{BB962C8B-B14F-4D97-AF65-F5344CB8AC3E}">
        <p14:creationId xmlns:p14="http://schemas.microsoft.com/office/powerpoint/2010/main" val="39216513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90850" cy="465138"/>
          </a:xfrm>
          <a:prstGeom prst="rect">
            <a:avLst/>
          </a:prstGeom>
        </p:spPr>
        <p:txBody>
          <a:bodyPr vert="horz" lIns="92528" tIns="46264" rIns="92528" bIns="46264" rtlCol="0"/>
          <a:lstStyle>
            <a:lvl1pPr algn="l">
              <a:defRPr sz="1200"/>
            </a:lvl1pPr>
          </a:lstStyle>
          <a:p>
            <a:pPr>
              <a:defRPr/>
            </a:pPr>
            <a:endParaRPr lang="en-US"/>
          </a:p>
        </p:txBody>
      </p:sp>
      <p:sp>
        <p:nvSpPr>
          <p:cNvPr id="3" name="Date Placeholder 2"/>
          <p:cNvSpPr>
            <a:spLocks noGrp="1"/>
          </p:cNvSpPr>
          <p:nvPr>
            <p:ph type="dt" idx="1"/>
          </p:nvPr>
        </p:nvSpPr>
        <p:spPr>
          <a:xfrm>
            <a:off x="3908425" y="0"/>
            <a:ext cx="2990850" cy="465138"/>
          </a:xfrm>
          <a:prstGeom prst="rect">
            <a:avLst/>
          </a:prstGeom>
        </p:spPr>
        <p:txBody>
          <a:bodyPr vert="horz" lIns="92528" tIns="46264" rIns="92528" bIns="46264" rtlCol="0"/>
          <a:lstStyle>
            <a:lvl1pPr algn="r">
              <a:defRPr sz="1200"/>
            </a:lvl1pPr>
          </a:lstStyle>
          <a:p>
            <a:pPr>
              <a:defRPr/>
            </a:pPr>
            <a:fld id="{7748AB01-3661-4016-9707-BFD182305E21}" type="datetimeFigureOut">
              <a:rPr lang="en-US"/>
              <a:pPr>
                <a:defRPr/>
              </a:pPr>
              <a:t>4/30/2015</a:t>
            </a:fld>
            <a:endParaRPr lang="en-US" dirty="0"/>
          </a:p>
        </p:txBody>
      </p:sp>
      <p:sp>
        <p:nvSpPr>
          <p:cNvPr id="4" name="Slide Image Placeholder 3"/>
          <p:cNvSpPr>
            <a:spLocks noGrp="1" noRot="1" noChangeAspect="1"/>
          </p:cNvSpPr>
          <p:nvPr>
            <p:ph type="sldImg" idx="2"/>
          </p:nvPr>
        </p:nvSpPr>
        <p:spPr>
          <a:xfrm>
            <a:off x="1128713" y="696913"/>
            <a:ext cx="4645025" cy="3484562"/>
          </a:xfrm>
          <a:prstGeom prst="rect">
            <a:avLst/>
          </a:prstGeom>
          <a:noFill/>
          <a:ln w="12700">
            <a:solidFill>
              <a:prstClr val="black"/>
            </a:solidFill>
          </a:ln>
        </p:spPr>
        <p:txBody>
          <a:bodyPr vert="horz" lIns="92528" tIns="46264" rIns="92528" bIns="46264" rtlCol="0" anchor="ctr"/>
          <a:lstStyle/>
          <a:p>
            <a:pPr lvl="0"/>
            <a:endParaRPr lang="en-US" noProof="0" dirty="0" smtClean="0"/>
          </a:p>
        </p:txBody>
      </p:sp>
      <p:sp>
        <p:nvSpPr>
          <p:cNvPr id="5" name="Notes Placeholder 4"/>
          <p:cNvSpPr>
            <a:spLocks noGrp="1"/>
          </p:cNvSpPr>
          <p:nvPr>
            <p:ph type="body" sz="quarter" idx="3"/>
          </p:nvPr>
        </p:nvSpPr>
        <p:spPr>
          <a:xfrm>
            <a:off x="690563" y="4413250"/>
            <a:ext cx="5519737" cy="4181475"/>
          </a:xfrm>
          <a:prstGeom prst="rect">
            <a:avLst/>
          </a:prstGeom>
        </p:spPr>
        <p:txBody>
          <a:bodyPr vert="horz" lIns="92528" tIns="46264" rIns="92528" bIns="4626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4913"/>
            <a:ext cx="2990850" cy="465137"/>
          </a:xfrm>
          <a:prstGeom prst="rect">
            <a:avLst/>
          </a:prstGeom>
        </p:spPr>
        <p:txBody>
          <a:bodyPr vert="horz" lIns="92528" tIns="46264" rIns="92528" bIns="46264"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08425" y="8824913"/>
            <a:ext cx="2990850" cy="465137"/>
          </a:xfrm>
          <a:prstGeom prst="rect">
            <a:avLst/>
          </a:prstGeom>
        </p:spPr>
        <p:txBody>
          <a:bodyPr vert="horz" lIns="92528" tIns="46264" rIns="92528" bIns="46264" rtlCol="0" anchor="b"/>
          <a:lstStyle>
            <a:lvl1pPr algn="r">
              <a:defRPr sz="1200"/>
            </a:lvl1pPr>
          </a:lstStyle>
          <a:p>
            <a:pPr>
              <a:defRPr/>
            </a:pPr>
            <a:fld id="{6C70D13B-1AE8-49D6-82BD-1A33C03E6C39}" type="slidenum">
              <a:rPr lang="en-US"/>
              <a:pPr>
                <a:defRPr/>
              </a:pPr>
              <a:t>‹#›</a:t>
            </a:fld>
            <a:endParaRPr lang="en-US" dirty="0"/>
          </a:p>
        </p:txBody>
      </p:sp>
    </p:spTree>
    <p:extLst>
      <p:ext uri="{BB962C8B-B14F-4D97-AF65-F5344CB8AC3E}">
        <p14:creationId xmlns:p14="http://schemas.microsoft.com/office/powerpoint/2010/main" val="19597605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0888" indent="-288925" eaLnBrk="0" hangingPunct="0">
              <a:spcBef>
                <a:spcPct val="30000"/>
              </a:spcBef>
              <a:defRPr sz="1200">
                <a:solidFill>
                  <a:schemeClr val="tx1"/>
                </a:solidFill>
                <a:latin typeface="Calibri" pitchFamily="34" charset="0"/>
              </a:defRPr>
            </a:lvl2pPr>
            <a:lvl3pPr marL="1155700" indent="-230188" eaLnBrk="0" hangingPunct="0">
              <a:spcBef>
                <a:spcPct val="30000"/>
              </a:spcBef>
              <a:defRPr sz="1200">
                <a:solidFill>
                  <a:schemeClr val="tx1"/>
                </a:solidFill>
                <a:latin typeface="Calibri" pitchFamily="34" charset="0"/>
              </a:defRPr>
            </a:lvl3pPr>
            <a:lvl4pPr marL="1617663" indent="-230188" eaLnBrk="0" hangingPunct="0">
              <a:spcBef>
                <a:spcPct val="30000"/>
              </a:spcBef>
              <a:defRPr sz="1200">
                <a:solidFill>
                  <a:schemeClr val="tx1"/>
                </a:solidFill>
                <a:latin typeface="Calibri" pitchFamily="34" charset="0"/>
              </a:defRPr>
            </a:lvl4pPr>
            <a:lvl5pPr marL="2081213" indent="-230188" eaLnBrk="0" hangingPunct="0">
              <a:spcBef>
                <a:spcPct val="30000"/>
              </a:spcBef>
              <a:defRPr sz="1200">
                <a:solidFill>
                  <a:schemeClr val="tx1"/>
                </a:solidFill>
                <a:latin typeface="Calibri" pitchFamily="34" charset="0"/>
              </a:defRPr>
            </a:lvl5pPr>
            <a:lvl6pPr marL="2538413" indent="-230188" eaLnBrk="0" fontAlgn="base" hangingPunct="0">
              <a:spcBef>
                <a:spcPct val="30000"/>
              </a:spcBef>
              <a:spcAft>
                <a:spcPct val="0"/>
              </a:spcAft>
              <a:defRPr sz="1200">
                <a:solidFill>
                  <a:schemeClr val="tx1"/>
                </a:solidFill>
                <a:latin typeface="Calibri" pitchFamily="34" charset="0"/>
              </a:defRPr>
            </a:lvl6pPr>
            <a:lvl7pPr marL="2995613" indent="-230188" eaLnBrk="0" fontAlgn="base" hangingPunct="0">
              <a:spcBef>
                <a:spcPct val="30000"/>
              </a:spcBef>
              <a:spcAft>
                <a:spcPct val="0"/>
              </a:spcAft>
              <a:defRPr sz="1200">
                <a:solidFill>
                  <a:schemeClr val="tx1"/>
                </a:solidFill>
                <a:latin typeface="Calibri" pitchFamily="34" charset="0"/>
              </a:defRPr>
            </a:lvl7pPr>
            <a:lvl8pPr marL="3452813" indent="-230188" eaLnBrk="0" fontAlgn="base" hangingPunct="0">
              <a:spcBef>
                <a:spcPct val="30000"/>
              </a:spcBef>
              <a:spcAft>
                <a:spcPct val="0"/>
              </a:spcAft>
              <a:defRPr sz="1200">
                <a:solidFill>
                  <a:schemeClr val="tx1"/>
                </a:solidFill>
                <a:latin typeface="Calibri" pitchFamily="34" charset="0"/>
              </a:defRPr>
            </a:lvl8pPr>
            <a:lvl9pPr marL="3910013" indent="-23018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E07C973-C0A3-45A1-A32F-C0354436CAD8}" type="slidenum">
              <a:rPr lang="en-US" altLang="en-US" smtClean="0">
                <a:latin typeface="Arial" charset="0"/>
              </a:rPr>
              <a:pPr eaLnBrk="1" hangingPunct="1">
                <a:spcBef>
                  <a:spcPct val="0"/>
                </a:spcBef>
              </a:pPr>
              <a:t>10</a:t>
            </a:fld>
            <a:endParaRPr lang="en-US" alt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0888" indent="-288925" eaLnBrk="0" hangingPunct="0">
              <a:spcBef>
                <a:spcPct val="30000"/>
              </a:spcBef>
              <a:defRPr sz="1200">
                <a:solidFill>
                  <a:schemeClr val="tx1"/>
                </a:solidFill>
                <a:latin typeface="Calibri" pitchFamily="34" charset="0"/>
              </a:defRPr>
            </a:lvl2pPr>
            <a:lvl3pPr marL="1155700" indent="-230188" eaLnBrk="0" hangingPunct="0">
              <a:spcBef>
                <a:spcPct val="30000"/>
              </a:spcBef>
              <a:defRPr sz="1200">
                <a:solidFill>
                  <a:schemeClr val="tx1"/>
                </a:solidFill>
                <a:latin typeface="Calibri" pitchFamily="34" charset="0"/>
              </a:defRPr>
            </a:lvl3pPr>
            <a:lvl4pPr marL="1617663" indent="-230188" eaLnBrk="0" hangingPunct="0">
              <a:spcBef>
                <a:spcPct val="30000"/>
              </a:spcBef>
              <a:defRPr sz="1200">
                <a:solidFill>
                  <a:schemeClr val="tx1"/>
                </a:solidFill>
                <a:latin typeface="Calibri" pitchFamily="34" charset="0"/>
              </a:defRPr>
            </a:lvl4pPr>
            <a:lvl5pPr marL="2081213" indent="-230188" eaLnBrk="0" hangingPunct="0">
              <a:spcBef>
                <a:spcPct val="30000"/>
              </a:spcBef>
              <a:defRPr sz="1200">
                <a:solidFill>
                  <a:schemeClr val="tx1"/>
                </a:solidFill>
                <a:latin typeface="Calibri" pitchFamily="34" charset="0"/>
              </a:defRPr>
            </a:lvl5pPr>
            <a:lvl6pPr marL="2538413" indent="-230188" eaLnBrk="0" fontAlgn="base" hangingPunct="0">
              <a:spcBef>
                <a:spcPct val="30000"/>
              </a:spcBef>
              <a:spcAft>
                <a:spcPct val="0"/>
              </a:spcAft>
              <a:defRPr sz="1200">
                <a:solidFill>
                  <a:schemeClr val="tx1"/>
                </a:solidFill>
                <a:latin typeface="Calibri" pitchFamily="34" charset="0"/>
              </a:defRPr>
            </a:lvl6pPr>
            <a:lvl7pPr marL="2995613" indent="-230188" eaLnBrk="0" fontAlgn="base" hangingPunct="0">
              <a:spcBef>
                <a:spcPct val="30000"/>
              </a:spcBef>
              <a:spcAft>
                <a:spcPct val="0"/>
              </a:spcAft>
              <a:defRPr sz="1200">
                <a:solidFill>
                  <a:schemeClr val="tx1"/>
                </a:solidFill>
                <a:latin typeface="Calibri" pitchFamily="34" charset="0"/>
              </a:defRPr>
            </a:lvl7pPr>
            <a:lvl8pPr marL="3452813" indent="-230188" eaLnBrk="0" fontAlgn="base" hangingPunct="0">
              <a:spcBef>
                <a:spcPct val="30000"/>
              </a:spcBef>
              <a:spcAft>
                <a:spcPct val="0"/>
              </a:spcAft>
              <a:defRPr sz="1200">
                <a:solidFill>
                  <a:schemeClr val="tx1"/>
                </a:solidFill>
                <a:latin typeface="Calibri" pitchFamily="34" charset="0"/>
              </a:defRPr>
            </a:lvl8pPr>
            <a:lvl9pPr marL="3910013" indent="-23018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1C21AC4-957B-4832-909D-B9E5C96C4C2A}" type="slidenum">
              <a:rPr lang="en-US" altLang="en-US" smtClean="0">
                <a:latin typeface="Arial" charset="0"/>
              </a:rPr>
              <a:pPr eaLnBrk="1" hangingPunct="1">
                <a:spcBef>
                  <a:spcPct val="0"/>
                </a:spcBef>
              </a:pPr>
              <a:t>12</a:t>
            </a:fld>
            <a:endParaRPr lang="en-US"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3"/>
          <p:cNvSpPr/>
          <p:nvPr/>
        </p:nvSpPr>
        <p:spPr>
          <a:xfrm>
            <a:off x="0" y="5292725"/>
            <a:ext cx="9144000"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sp>
        <p:nvSpPr>
          <p:cNvPr id="5" name="Freeform 4"/>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sp>
        <p:nvSpPr>
          <p:cNvPr id="6" name="Freeform 5"/>
          <p:cNvSpPr/>
          <p:nvPr/>
        </p:nvSpPr>
        <p:spPr>
          <a:xfrm>
            <a:off x="0" y="5546725"/>
            <a:ext cx="9147175" cy="1312863"/>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sp>
        <p:nvSpPr>
          <p:cNvPr id="7" name="Rectangle 6"/>
          <p:cNvSpPr/>
          <p:nvPr/>
        </p:nvSpPr>
        <p:spPr>
          <a:xfrm>
            <a:off x="0" y="5262563"/>
            <a:ext cx="9144000" cy="7461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7"/>
          <p:cNvSpPr/>
          <p:nvPr/>
        </p:nvSpPr>
        <p:spPr>
          <a:xfrm>
            <a:off x="0" y="5502275"/>
            <a:ext cx="9144000" cy="1271588"/>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Date Placeholder 3"/>
          <p:cNvSpPr>
            <a:spLocks noGrp="1"/>
          </p:cNvSpPr>
          <p:nvPr>
            <p:ph type="dt" sz="half" idx="10"/>
          </p:nvPr>
        </p:nvSpPr>
        <p:spPr/>
        <p:txBody>
          <a:bodyPr/>
          <a:lstStyle>
            <a:lvl1pPr>
              <a:defRPr/>
            </a:lvl1pPr>
          </a:lstStyle>
          <a:p>
            <a:pPr>
              <a:defRPr/>
            </a:pPr>
            <a:endParaRPr altLang="en-US"/>
          </a:p>
        </p:txBody>
      </p:sp>
      <p:sp>
        <p:nvSpPr>
          <p:cNvPr id="10" name="Footer Placeholder 4"/>
          <p:cNvSpPr>
            <a:spLocks noGrp="1"/>
          </p:cNvSpPr>
          <p:nvPr>
            <p:ph type="ftr" sz="quarter" idx="11"/>
          </p:nvPr>
        </p:nvSpPr>
        <p:spPr/>
        <p:txBody>
          <a:bodyPr/>
          <a:lstStyle>
            <a:lvl1pPr>
              <a:defRPr/>
            </a:lvl1pPr>
          </a:lstStyle>
          <a:p>
            <a:pPr>
              <a:defRPr/>
            </a:pPr>
            <a:endParaRPr lang="en-US" altLang="en-US"/>
          </a:p>
        </p:txBody>
      </p:sp>
      <p:sp>
        <p:nvSpPr>
          <p:cNvPr id="11" name="Slide Number Placeholder 5"/>
          <p:cNvSpPr>
            <a:spLocks noGrp="1"/>
          </p:cNvSpPr>
          <p:nvPr>
            <p:ph type="sldNum" sz="quarter" idx="12"/>
          </p:nvPr>
        </p:nvSpPr>
        <p:spPr/>
        <p:txBody>
          <a:bodyPr>
            <a:normAutofit/>
          </a:bodyPr>
          <a:lstStyle>
            <a:lvl1pPr>
              <a:defRPr/>
            </a:lvl1pPr>
          </a:lstStyle>
          <a:p>
            <a:pPr>
              <a:defRPr/>
            </a:pPr>
            <a:fld id="{446DCF41-974D-463B-BD63-A23B74D3FCA3}" type="slidenum">
              <a:rPr lang="en-US" altLang="en-US"/>
              <a:pPr>
                <a:defRPr/>
              </a:pPr>
              <a:t>‹#›</a:t>
            </a:fld>
            <a:endParaRPr lang="en-US" altLang="en-US" dirty="0"/>
          </a:p>
        </p:txBody>
      </p:sp>
    </p:spTree>
    <p:extLst>
      <p:ext uri="{BB962C8B-B14F-4D97-AF65-F5344CB8AC3E}">
        <p14:creationId xmlns:p14="http://schemas.microsoft.com/office/powerpoint/2010/main" val="710832909"/>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3"/>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1808163" y="6148388"/>
            <a:ext cx="7337425" cy="711200"/>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a:off x="0" y="5411788"/>
            <a:ext cx="7605713" cy="928687"/>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p:nvPr/>
        </p:nvSpPr>
        <p:spPr>
          <a:xfrm>
            <a:off x="1681163" y="6116638"/>
            <a:ext cx="7464425" cy="741362"/>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endParaRPr altLang="en-US"/>
          </a:p>
        </p:txBody>
      </p:sp>
      <p:sp>
        <p:nvSpPr>
          <p:cNvPr id="9" name="Footer Placeholder 4"/>
          <p:cNvSpPr>
            <a:spLocks noGrp="1"/>
          </p:cNvSpPr>
          <p:nvPr>
            <p:ph type="ftr" sz="quarter" idx="11"/>
          </p:nvPr>
        </p:nvSpPr>
        <p:spPr/>
        <p:txBody>
          <a:bodyPr/>
          <a:lstStyle>
            <a:lvl1pPr>
              <a:defRPr/>
            </a:lvl1pPr>
          </a:lstStyle>
          <a:p>
            <a:pPr>
              <a:defRPr/>
            </a:pPr>
            <a:endParaRPr lang="en-US" altLang="en-US"/>
          </a:p>
        </p:txBody>
      </p:sp>
      <p:sp>
        <p:nvSpPr>
          <p:cNvPr id="10" name="Slide Number Placeholder 5"/>
          <p:cNvSpPr>
            <a:spLocks noGrp="1"/>
          </p:cNvSpPr>
          <p:nvPr>
            <p:ph type="sldNum" sz="quarter" idx="12"/>
          </p:nvPr>
        </p:nvSpPr>
        <p:spPr/>
        <p:txBody>
          <a:bodyPr/>
          <a:lstStyle>
            <a:lvl1pPr>
              <a:defRPr/>
            </a:lvl1pPr>
          </a:lstStyle>
          <a:p>
            <a:pPr>
              <a:defRPr/>
            </a:pPr>
            <a:fld id="{EA89383C-FD96-48CF-B19C-2C8073846BEC}" type="slidenum">
              <a:rPr lang="en-US" altLang="en-US"/>
              <a:pPr>
                <a:defRPr/>
              </a:pPr>
              <a:t>‹#›</a:t>
            </a:fld>
            <a:endParaRPr lang="en-US" altLang="en-US" dirty="0"/>
          </a:p>
        </p:txBody>
      </p:sp>
    </p:spTree>
    <p:extLst>
      <p:ext uri="{BB962C8B-B14F-4D97-AF65-F5344CB8AC3E}">
        <p14:creationId xmlns:p14="http://schemas.microsoft.com/office/powerpoint/2010/main" val="429458885"/>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3"/>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1808163" y="6148388"/>
            <a:ext cx="7337425" cy="711200"/>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a:off x="0" y="5411788"/>
            <a:ext cx="7605713" cy="928687"/>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p:nvPr/>
        </p:nvSpPr>
        <p:spPr>
          <a:xfrm>
            <a:off x="1681163" y="6116638"/>
            <a:ext cx="7464425" cy="741362"/>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endParaRPr altLang="en-US"/>
          </a:p>
        </p:txBody>
      </p:sp>
      <p:sp>
        <p:nvSpPr>
          <p:cNvPr id="9" name="Footer Placeholder 4"/>
          <p:cNvSpPr>
            <a:spLocks noGrp="1"/>
          </p:cNvSpPr>
          <p:nvPr>
            <p:ph type="ftr" sz="quarter" idx="11"/>
          </p:nvPr>
        </p:nvSpPr>
        <p:spPr/>
        <p:txBody>
          <a:bodyPr/>
          <a:lstStyle>
            <a:lvl1pPr>
              <a:defRPr/>
            </a:lvl1pPr>
          </a:lstStyle>
          <a:p>
            <a:pPr>
              <a:defRPr/>
            </a:pPr>
            <a:endParaRPr lang="en-US" altLang="en-US"/>
          </a:p>
        </p:txBody>
      </p:sp>
      <p:sp>
        <p:nvSpPr>
          <p:cNvPr id="10" name="Slide Number Placeholder 5"/>
          <p:cNvSpPr>
            <a:spLocks noGrp="1"/>
          </p:cNvSpPr>
          <p:nvPr>
            <p:ph type="sldNum" sz="quarter" idx="12"/>
          </p:nvPr>
        </p:nvSpPr>
        <p:spPr/>
        <p:txBody>
          <a:bodyPr/>
          <a:lstStyle>
            <a:lvl1pPr>
              <a:defRPr/>
            </a:lvl1pPr>
          </a:lstStyle>
          <a:p>
            <a:pPr>
              <a:defRPr/>
            </a:pPr>
            <a:fld id="{564D9B6E-42C3-4B83-BBBA-156CAFBF432C}" type="slidenum">
              <a:rPr lang="en-US" altLang="en-US"/>
              <a:pPr>
                <a:defRPr/>
              </a:pPr>
              <a:t>‹#›</a:t>
            </a:fld>
            <a:endParaRPr lang="en-US" altLang="en-US" dirty="0"/>
          </a:p>
        </p:txBody>
      </p:sp>
    </p:spTree>
    <p:extLst>
      <p:ext uri="{BB962C8B-B14F-4D97-AF65-F5344CB8AC3E}">
        <p14:creationId xmlns:p14="http://schemas.microsoft.com/office/powerpoint/2010/main" val="4026534880"/>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3"/>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1808163" y="6148388"/>
            <a:ext cx="7337425" cy="711200"/>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a:off x="0" y="5411788"/>
            <a:ext cx="7605713" cy="928687"/>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p:nvPr/>
        </p:nvSpPr>
        <p:spPr>
          <a:xfrm>
            <a:off x="1681163" y="6116638"/>
            <a:ext cx="7464425" cy="741362"/>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endParaRPr altLang="en-US"/>
          </a:p>
        </p:txBody>
      </p:sp>
      <p:sp>
        <p:nvSpPr>
          <p:cNvPr id="9" name="Footer Placeholder 4"/>
          <p:cNvSpPr>
            <a:spLocks noGrp="1"/>
          </p:cNvSpPr>
          <p:nvPr>
            <p:ph type="ftr" sz="quarter" idx="11"/>
          </p:nvPr>
        </p:nvSpPr>
        <p:spPr/>
        <p:txBody>
          <a:bodyPr/>
          <a:lstStyle>
            <a:lvl1pPr>
              <a:defRPr/>
            </a:lvl1pPr>
          </a:lstStyle>
          <a:p>
            <a:pPr>
              <a:defRPr/>
            </a:pPr>
            <a:endParaRPr lang="en-US" altLang="en-US"/>
          </a:p>
        </p:txBody>
      </p:sp>
      <p:sp>
        <p:nvSpPr>
          <p:cNvPr id="10" name="Slide Number Placeholder 5"/>
          <p:cNvSpPr>
            <a:spLocks noGrp="1"/>
          </p:cNvSpPr>
          <p:nvPr>
            <p:ph type="sldNum" sz="quarter" idx="12"/>
          </p:nvPr>
        </p:nvSpPr>
        <p:spPr/>
        <p:txBody>
          <a:bodyPr/>
          <a:lstStyle>
            <a:lvl1pPr>
              <a:defRPr/>
            </a:lvl1pPr>
          </a:lstStyle>
          <a:p>
            <a:pPr>
              <a:defRPr/>
            </a:pPr>
            <a:fld id="{79C90C15-955D-4C68-A4A3-BE0209648AAE}" type="slidenum">
              <a:rPr lang="en-US" altLang="en-US"/>
              <a:pPr>
                <a:defRPr/>
              </a:pPr>
              <a:t>‹#›</a:t>
            </a:fld>
            <a:endParaRPr lang="en-US" altLang="en-US" dirty="0"/>
          </a:p>
        </p:txBody>
      </p:sp>
    </p:spTree>
    <p:extLst>
      <p:ext uri="{BB962C8B-B14F-4D97-AF65-F5344CB8AC3E}">
        <p14:creationId xmlns:p14="http://schemas.microsoft.com/office/powerpoint/2010/main" val="2675453043"/>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p:nvPr/>
        </p:nvSpPr>
        <p:spPr>
          <a:xfrm>
            <a:off x="0" y="5546725"/>
            <a:ext cx="9147175" cy="1312863"/>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5292725"/>
            <a:ext cx="9144000"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0" y="5262563"/>
            <a:ext cx="9144000" cy="7461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7"/>
          <p:cNvSpPr/>
          <p:nvPr/>
        </p:nvSpPr>
        <p:spPr>
          <a:xfrm>
            <a:off x="0" y="5502275"/>
            <a:ext cx="9144000" cy="1271588"/>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endParaRPr altLang="en-US"/>
          </a:p>
        </p:txBody>
      </p:sp>
      <p:sp>
        <p:nvSpPr>
          <p:cNvPr id="10" name="Footer Placeholder 4"/>
          <p:cNvSpPr>
            <a:spLocks noGrp="1"/>
          </p:cNvSpPr>
          <p:nvPr>
            <p:ph type="ftr" sz="quarter" idx="11"/>
          </p:nvPr>
        </p:nvSpPr>
        <p:spPr/>
        <p:txBody>
          <a:bodyPr/>
          <a:lstStyle>
            <a:lvl1pPr>
              <a:defRPr/>
            </a:lvl1pPr>
          </a:lstStyle>
          <a:p>
            <a:pPr>
              <a:defRPr/>
            </a:pPr>
            <a:endParaRPr lang="en-US" altLang="en-US"/>
          </a:p>
        </p:txBody>
      </p:sp>
      <p:sp>
        <p:nvSpPr>
          <p:cNvPr id="11" name="Slide Number Placeholder 5"/>
          <p:cNvSpPr>
            <a:spLocks noGrp="1"/>
          </p:cNvSpPr>
          <p:nvPr>
            <p:ph type="sldNum" sz="quarter" idx="12"/>
          </p:nvPr>
        </p:nvSpPr>
        <p:spPr/>
        <p:txBody>
          <a:bodyPr/>
          <a:lstStyle>
            <a:lvl1pPr>
              <a:defRPr/>
            </a:lvl1pPr>
          </a:lstStyle>
          <a:p>
            <a:pPr>
              <a:defRPr/>
            </a:pPr>
            <a:fld id="{312F4BE8-364A-4D03-BEB6-9EFC2CD59FD6}" type="slidenum">
              <a:rPr lang="en-US" altLang="en-US"/>
              <a:pPr>
                <a:defRPr/>
              </a:pPr>
              <a:t>‹#›</a:t>
            </a:fld>
            <a:endParaRPr lang="en-US" altLang="en-US" dirty="0"/>
          </a:p>
        </p:txBody>
      </p:sp>
    </p:spTree>
    <p:extLst>
      <p:ext uri="{BB962C8B-B14F-4D97-AF65-F5344CB8AC3E}">
        <p14:creationId xmlns:p14="http://schemas.microsoft.com/office/powerpoint/2010/main" val="2671108469"/>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4"/>
          <p:cNvSpPr/>
          <p:nvPr/>
        </p:nvSpPr>
        <p:spPr>
          <a:xfrm>
            <a:off x="1808163" y="6148388"/>
            <a:ext cx="7337425" cy="711200"/>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p:nvPr/>
        </p:nvSpPr>
        <p:spPr>
          <a:xfrm>
            <a:off x="0" y="5411788"/>
            <a:ext cx="7605713" cy="928687"/>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7"/>
          <p:cNvSpPr/>
          <p:nvPr/>
        </p:nvSpPr>
        <p:spPr>
          <a:xfrm>
            <a:off x="1681163" y="6116638"/>
            <a:ext cx="7464425" cy="741362"/>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4"/>
          <p:cNvSpPr>
            <a:spLocks noGrp="1"/>
          </p:cNvSpPr>
          <p:nvPr>
            <p:ph type="dt" sz="half" idx="15"/>
          </p:nvPr>
        </p:nvSpPr>
        <p:spPr/>
        <p:txBody>
          <a:bodyPr/>
          <a:lstStyle>
            <a:lvl1pPr>
              <a:defRPr/>
            </a:lvl1pPr>
          </a:lstStyle>
          <a:p>
            <a:pPr>
              <a:defRPr/>
            </a:pPr>
            <a:endParaRPr altLang="en-US"/>
          </a:p>
        </p:txBody>
      </p:sp>
      <p:sp>
        <p:nvSpPr>
          <p:cNvPr id="10" name="Footer Placeholder 5"/>
          <p:cNvSpPr>
            <a:spLocks noGrp="1"/>
          </p:cNvSpPr>
          <p:nvPr>
            <p:ph type="ftr" sz="quarter" idx="16"/>
          </p:nvPr>
        </p:nvSpPr>
        <p:spPr/>
        <p:txBody>
          <a:bodyPr/>
          <a:lstStyle>
            <a:lvl1pPr>
              <a:defRPr/>
            </a:lvl1pPr>
          </a:lstStyle>
          <a:p>
            <a:pPr>
              <a:defRPr/>
            </a:pPr>
            <a:endParaRPr lang="en-US" altLang="en-US"/>
          </a:p>
        </p:txBody>
      </p:sp>
      <p:sp>
        <p:nvSpPr>
          <p:cNvPr id="11" name="Slide Number Placeholder 6"/>
          <p:cNvSpPr>
            <a:spLocks noGrp="1"/>
          </p:cNvSpPr>
          <p:nvPr>
            <p:ph type="sldNum" sz="quarter" idx="17"/>
          </p:nvPr>
        </p:nvSpPr>
        <p:spPr/>
        <p:txBody>
          <a:bodyPr/>
          <a:lstStyle>
            <a:lvl1pPr>
              <a:defRPr/>
            </a:lvl1pPr>
          </a:lstStyle>
          <a:p>
            <a:pPr>
              <a:defRPr/>
            </a:pPr>
            <a:fld id="{17191362-A50E-4739-9A0F-82A8869FBB04}" type="slidenum">
              <a:rPr lang="en-US" altLang="en-US"/>
              <a:pPr>
                <a:defRPr/>
              </a:pPr>
              <a:t>‹#›</a:t>
            </a:fld>
            <a:endParaRPr lang="en-US" altLang="en-US" dirty="0"/>
          </a:p>
        </p:txBody>
      </p:sp>
    </p:spTree>
    <p:extLst>
      <p:ext uri="{BB962C8B-B14F-4D97-AF65-F5344CB8AC3E}">
        <p14:creationId xmlns:p14="http://schemas.microsoft.com/office/powerpoint/2010/main" val="2450557267"/>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6"/>
          <p:cNvSpPr/>
          <p:nvPr/>
        </p:nvSpPr>
        <p:spPr>
          <a:xfrm>
            <a:off x="1808163" y="6148388"/>
            <a:ext cx="7337425" cy="711200"/>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7"/>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Freeform 8"/>
          <p:cNvSpPr/>
          <p:nvPr/>
        </p:nvSpPr>
        <p:spPr>
          <a:xfrm>
            <a:off x="0" y="5411788"/>
            <a:ext cx="7605713" cy="928687"/>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Freeform 9"/>
          <p:cNvSpPr/>
          <p:nvPr/>
        </p:nvSpPr>
        <p:spPr>
          <a:xfrm>
            <a:off x="1681163" y="6116638"/>
            <a:ext cx="7464425" cy="741362"/>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5"/>
          </p:nvPr>
        </p:nvSpPr>
        <p:spPr/>
        <p:txBody>
          <a:bodyPr/>
          <a:lstStyle>
            <a:lvl1pPr>
              <a:defRPr/>
            </a:lvl1pPr>
          </a:lstStyle>
          <a:p>
            <a:pPr>
              <a:defRPr/>
            </a:pPr>
            <a:endParaRPr altLang="en-US"/>
          </a:p>
        </p:txBody>
      </p:sp>
      <p:sp>
        <p:nvSpPr>
          <p:cNvPr id="12" name="Footer Placeholder 7"/>
          <p:cNvSpPr>
            <a:spLocks noGrp="1"/>
          </p:cNvSpPr>
          <p:nvPr>
            <p:ph type="ftr" sz="quarter" idx="16"/>
          </p:nvPr>
        </p:nvSpPr>
        <p:spPr/>
        <p:txBody>
          <a:bodyPr/>
          <a:lstStyle>
            <a:lvl1pPr>
              <a:defRPr/>
            </a:lvl1pPr>
          </a:lstStyle>
          <a:p>
            <a:pPr>
              <a:defRPr/>
            </a:pPr>
            <a:endParaRPr lang="en-US" altLang="en-US"/>
          </a:p>
        </p:txBody>
      </p:sp>
      <p:sp>
        <p:nvSpPr>
          <p:cNvPr id="13" name="Slide Number Placeholder 8"/>
          <p:cNvSpPr>
            <a:spLocks noGrp="1"/>
          </p:cNvSpPr>
          <p:nvPr>
            <p:ph type="sldNum" sz="quarter" idx="17"/>
          </p:nvPr>
        </p:nvSpPr>
        <p:spPr/>
        <p:txBody>
          <a:bodyPr/>
          <a:lstStyle>
            <a:lvl1pPr>
              <a:defRPr/>
            </a:lvl1pPr>
          </a:lstStyle>
          <a:p>
            <a:pPr>
              <a:defRPr/>
            </a:pPr>
            <a:fld id="{36B60601-838F-45DE-ABC6-0D647F8B0535}" type="slidenum">
              <a:rPr lang="en-US" altLang="en-US"/>
              <a:pPr>
                <a:defRPr/>
              </a:pPr>
              <a:t>‹#›</a:t>
            </a:fld>
            <a:endParaRPr lang="en-US" altLang="en-US" dirty="0"/>
          </a:p>
        </p:txBody>
      </p:sp>
    </p:spTree>
    <p:extLst>
      <p:ext uri="{BB962C8B-B14F-4D97-AF65-F5344CB8AC3E}">
        <p14:creationId xmlns:p14="http://schemas.microsoft.com/office/powerpoint/2010/main" val="550407286"/>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2"/>
          <p:cNvSpPr/>
          <p:nvPr/>
        </p:nvSpPr>
        <p:spPr>
          <a:xfrm>
            <a:off x="0" y="5010150"/>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Freeform 3"/>
          <p:cNvSpPr/>
          <p:nvPr/>
        </p:nvSpPr>
        <p:spPr>
          <a:xfrm>
            <a:off x="0" y="5730875"/>
            <a:ext cx="9147175" cy="1127125"/>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4973638"/>
            <a:ext cx="7675563" cy="928687"/>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a:off x="-3175" y="5695950"/>
            <a:ext cx="9147175" cy="930275"/>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pPr>
              <a:defRPr/>
            </a:pPr>
            <a:endParaRPr altLang="en-US"/>
          </a:p>
        </p:txBody>
      </p:sp>
      <p:sp>
        <p:nvSpPr>
          <p:cNvPr id="8" name="Footer Placeholder 3"/>
          <p:cNvSpPr>
            <a:spLocks noGrp="1"/>
          </p:cNvSpPr>
          <p:nvPr>
            <p:ph type="ftr" sz="quarter" idx="11"/>
          </p:nvPr>
        </p:nvSpPr>
        <p:spPr/>
        <p:txBody>
          <a:bodyPr/>
          <a:lstStyle>
            <a:lvl1pPr>
              <a:defRPr/>
            </a:lvl1pPr>
          </a:lstStyle>
          <a:p>
            <a:pPr>
              <a:defRPr/>
            </a:pPr>
            <a:endParaRPr lang="en-US" altLang="en-US"/>
          </a:p>
        </p:txBody>
      </p:sp>
      <p:sp>
        <p:nvSpPr>
          <p:cNvPr id="9" name="Slide Number Placeholder 4"/>
          <p:cNvSpPr>
            <a:spLocks noGrp="1"/>
          </p:cNvSpPr>
          <p:nvPr>
            <p:ph type="sldNum" sz="quarter" idx="12"/>
          </p:nvPr>
        </p:nvSpPr>
        <p:spPr/>
        <p:txBody>
          <a:bodyPr/>
          <a:lstStyle>
            <a:lvl1pPr>
              <a:defRPr/>
            </a:lvl1pPr>
          </a:lstStyle>
          <a:p>
            <a:pPr>
              <a:defRPr/>
            </a:pPr>
            <a:fld id="{917FBFEA-D8C0-4032-BFE7-B7594A97BED2}" type="slidenum">
              <a:rPr lang="en-US" altLang="en-US"/>
              <a:pPr>
                <a:defRPr/>
              </a:pPr>
              <a:t>‹#›</a:t>
            </a:fld>
            <a:endParaRPr lang="en-US" altLang="en-US" dirty="0"/>
          </a:p>
        </p:txBody>
      </p:sp>
    </p:spTree>
    <p:extLst>
      <p:ext uri="{BB962C8B-B14F-4D97-AF65-F5344CB8AC3E}">
        <p14:creationId xmlns:p14="http://schemas.microsoft.com/office/powerpoint/2010/main" val="4041157346"/>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1"/>
          <p:cNvSpPr/>
          <p:nvPr/>
        </p:nvSpPr>
        <p:spPr>
          <a:xfrm>
            <a:off x="0" y="5730875"/>
            <a:ext cx="9147175" cy="1127125"/>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Freeform 2"/>
          <p:cNvSpPr/>
          <p:nvPr/>
        </p:nvSpPr>
        <p:spPr>
          <a:xfrm>
            <a:off x="0" y="5381625"/>
            <a:ext cx="3286125" cy="1208088"/>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Freeform 3"/>
          <p:cNvSpPr/>
          <p:nvPr/>
        </p:nvSpPr>
        <p:spPr>
          <a:xfrm>
            <a:off x="-3175" y="5695950"/>
            <a:ext cx="9147175" cy="930275"/>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5346700"/>
            <a:ext cx="3425825" cy="944563"/>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Date Placeholder 1"/>
          <p:cNvSpPr>
            <a:spLocks noGrp="1"/>
          </p:cNvSpPr>
          <p:nvPr>
            <p:ph type="dt" sz="half" idx="10"/>
          </p:nvPr>
        </p:nvSpPr>
        <p:spPr/>
        <p:txBody>
          <a:bodyPr/>
          <a:lstStyle>
            <a:lvl1pPr>
              <a:defRPr/>
            </a:lvl1pPr>
          </a:lstStyle>
          <a:p>
            <a:pPr>
              <a:defRPr/>
            </a:pPr>
            <a:endParaRPr altLang="en-US"/>
          </a:p>
        </p:txBody>
      </p:sp>
      <p:sp>
        <p:nvSpPr>
          <p:cNvPr id="7" name="Footer Placeholder 2"/>
          <p:cNvSpPr>
            <a:spLocks noGrp="1"/>
          </p:cNvSpPr>
          <p:nvPr>
            <p:ph type="ftr" sz="quarter" idx="11"/>
          </p:nvPr>
        </p:nvSpPr>
        <p:spPr/>
        <p:txBody>
          <a:bodyPr/>
          <a:lstStyle>
            <a:lvl1pPr>
              <a:defRPr/>
            </a:lvl1pPr>
          </a:lstStyle>
          <a:p>
            <a:pPr>
              <a:defRPr/>
            </a:pPr>
            <a:endParaRPr lang="en-US" altLang="en-US"/>
          </a:p>
        </p:txBody>
      </p:sp>
      <p:sp>
        <p:nvSpPr>
          <p:cNvPr id="8" name="Slide Number Placeholder 3"/>
          <p:cNvSpPr>
            <a:spLocks noGrp="1"/>
          </p:cNvSpPr>
          <p:nvPr>
            <p:ph type="sldNum" sz="quarter" idx="12"/>
          </p:nvPr>
        </p:nvSpPr>
        <p:spPr/>
        <p:txBody>
          <a:bodyPr/>
          <a:lstStyle>
            <a:lvl1pPr>
              <a:defRPr/>
            </a:lvl1pPr>
          </a:lstStyle>
          <a:p>
            <a:pPr>
              <a:defRPr/>
            </a:pPr>
            <a:fld id="{43D2B51A-5AF9-4D76-897D-99A5C68F830D}" type="slidenum">
              <a:rPr lang="en-US" altLang="en-US"/>
              <a:pPr>
                <a:defRPr/>
              </a:pPr>
              <a:t>‹#›</a:t>
            </a:fld>
            <a:endParaRPr lang="en-US" altLang="en-US" dirty="0"/>
          </a:p>
        </p:txBody>
      </p:sp>
    </p:spTree>
    <p:extLst>
      <p:ext uri="{BB962C8B-B14F-4D97-AF65-F5344CB8AC3E}">
        <p14:creationId xmlns:p14="http://schemas.microsoft.com/office/powerpoint/2010/main" val="3535876350"/>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4"/>
          <p:cNvSpPr/>
          <p:nvPr/>
        </p:nvSpPr>
        <p:spPr>
          <a:xfrm>
            <a:off x="0" y="5010150"/>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a:off x="0" y="5730875"/>
            <a:ext cx="9147175" cy="1127125"/>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p:nvPr/>
        </p:nvSpPr>
        <p:spPr>
          <a:xfrm>
            <a:off x="0" y="4973638"/>
            <a:ext cx="7675563" cy="928687"/>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7"/>
          <p:cNvSpPr/>
          <p:nvPr/>
        </p:nvSpPr>
        <p:spPr>
          <a:xfrm>
            <a:off x="-3175" y="5695950"/>
            <a:ext cx="9147175" cy="930275"/>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9" name="Date Placeholder 4"/>
          <p:cNvSpPr>
            <a:spLocks noGrp="1"/>
          </p:cNvSpPr>
          <p:nvPr>
            <p:ph type="dt" sz="half" idx="15"/>
          </p:nvPr>
        </p:nvSpPr>
        <p:spPr/>
        <p:txBody>
          <a:bodyPr/>
          <a:lstStyle>
            <a:lvl1pPr>
              <a:defRPr/>
            </a:lvl1pPr>
          </a:lstStyle>
          <a:p>
            <a:pPr>
              <a:defRPr/>
            </a:pPr>
            <a:endParaRPr altLang="en-US"/>
          </a:p>
        </p:txBody>
      </p:sp>
      <p:sp>
        <p:nvSpPr>
          <p:cNvPr id="10" name="Footer Placeholder 5"/>
          <p:cNvSpPr>
            <a:spLocks noGrp="1"/>
          </p:cNvSpPr>
          <p:nvPr>
            <p:ph type="ftr" sz="quarter" idx="16"/>
          </p:nvPr>
        </p:nvSpPr>
        <p:spPr/>
        <p:txBody>
          <a:bodyPr/>
          <a:lstStyle>
            <a:lvl1pPr>
              <a:defRPr/>
            </a:lvl1pPr>
          </a:lstStyle>
          <a:p>
            <a:pPr>
              <a:defRPr/>
            </a:pPr>
            <a:endParaRPr lang="en-US" altLang="en-US"/>
          </a:p>
        </p:txBody>
      </p:sp>
      <p:sp>
        <p:nvSpPr>
          <p:cNvPr id="11" name="Slide Number Placeholder 6"/>
          <p:cNvSpPr>
            <a:spLocks noGrp="1"/>
          </p:cNvSpPr>
          <p:nvPr>
            <p:ph type="sldNum" sz="quarter" idx="17"/>
          </p:nvPr>
        </p:nvSpPr>
        <p:spPr/>
        <p:txBody>
          <a:bodyPr/>
          <a:lstStyle>
            <a:lvl1pPr>
              <a:defRPr/>
            </a:lvl1pPr>
          </a:lstStyle>
          <a:p>
            <a:pPr>
              <a:defRPr/>
            </a:pPr>
            <a:fld id="{8E46938B-96FA-4E4A-8F7E-141BB06F7B53}" type="slidenum">
              <a:rPr lang="en-US" altLang="en-US"/>
              <a:pPr>
                <a:defRPr/>
              </a:pPr>
              <a:t>‹#›</a:t>
            </a:fld>
            <a:endParaRPr lang="en-US" altLang="en-US" dirty="0"/>
          </a:p>
        </p:txBody>
      </p:sp>
    </p:spTree>
    <p:extLst>
      <p:ext uri="{BB962C8B-B14F-4D97-AF65-F5344CB8AC3E}">
        <p14:creationId xmlns:p14="http://schemas.microsoft.com/office/powerpoint/2010/main" val="2182271375"/>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4"/>
          <p:cNvSpPr/>
          <p:nvPr/>
        </p:nvSpPr>
        <p:spPr>
          <a:xfrm>
            <a:off x="1808163" y="6148388"/>
            <a:ext cx="7337425" cy="711200"/>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p:nvPr/>
        </p:nvSpPr>
        <p:spPr>
          <a:xfrm>
            <a:off x="0" y="5411788"/>
            <a:ext cx="7605713" cy="928687"/>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7"/>
          <p:cNvSpPr/>
          <p:nvPr/>
        </p:nvSpPr>
        <p:spPr>
          <a:xfrm>
            <a:off x="1681163" y="6116638"/>
            <a:ext cx="7464425" cy="741362"/>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rtlCol="0">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9" name="Date Placeholder 4"/>
          <p:cNvSpPr>
            <a:spLocks noGrp="1"/>
          </p:cNvSpPr>
          <p:nvPr>
            <p:ph type="dt" sz="half" idx="15"/>
          </p:nvPr>
        </p:nvSpPr>
        <p:spPr/>
        <p:txBody>
          <a:bodyPr/>
          <a:lstStyle>
            <a:lvl1pPr>
              <a:defRPr/>
            </a:lvl1pPr>
          </a:lstStyle>
          <a:p>
            <a:pPr>
              <a:defRPr/>
            </a:pPr>
            <a:endParaRPr altLang="en-US"/>
          </a:p>
        </p:txBody>
      </p:sp>
      <p:sp>
        <p:nvSpPr>
          <p:cNvPr id="10" name="Footer Placeholder 5"/>
          <p:cNvSpPr>
            <a:spLocks noGrp="1"/>
          </p:cNvSpPr>
          <p:nvPr>
            <p:ph type="ftr" sz="quarter" idx="16"/>
          </p:nvPr>
        </p:nvSpPr>
        <p:spPr/>
        <p:txBody>
          <a:bodyPr/>
          <a:lstStyle>
            <a:lvl1pPr>
              <a:defRPr/>
            </a:lvl1pPr>
          </a:lstStyle>
          <a:p>
            <a:pPr>
              <a:defRPr/>
            </a:pPr>
            <a:endParaRPr lang="en-US" altLang="en-US"/>
          </a:p>
        </p:txBody>
      </p:sp>
      <p:sp>
        <p:nvSpPr>
          <p:cNvPr id="11" name="Slide Number Placeholder 6"/>
          <p:cNvSpPr>
            <a:spLocks noGrp="1"/>
          </p:cNvSpPr>
          <p:nvPr>
            <p:ph type="sldNum" sz="quarter" idx="17"/>
          </p:nvPr>
        </p:nvSpPr>
        <p:spPr/>
        <p:txBody>
          <a:bodyPr/>
          <a:lstStyle>
            <a:lvl1pPr>
              <a:defRPr/>
            </a:lvl1pPr>
          </a:lstStyle>
          <a:p>
            <a:pPr>
              <a:defRPr/>
            </a:pPr>
            <a:fld id="{0D114A8C-7144-483E-8B86-19D88F17AC13}" type="slidenum">
              <a:rPr lang="en-US" altLang="en-US"/>
              <a:pPr>
                <a:defRPr/>
              </a:pPr>
              <a:t>‹#›</a:t>
            </a:fld>
            <a:endParaRPr lang="en-US" altLang="en-US" dirty="0"/>
          </a:p>
        </p:txBody>
      </p:sp>
    </p:spTree>
    <p:extLst>
      <p:ext uri="{BB962C8B-B14F-4D97-AF65-F5344CB8AC3E}">
        <p14:creationId xmlns:p14="http://schemas.microsoft.com/office/powerpoint/2010/main" val="3644586055"/>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4">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1030" name="Text Placeholder 2"/>
          <p:cNvSpPr>
            <a:spLocks noGrp="1"/>
          </p:cNvSpPr>
          <p:nvPr>
            <p:ph type="body" idx="1"/>
          </p:nvPr>
        </p:nvSpPr>
        <p:spPr bwMode="auto">
          <a:xfrm>
            <a:off x="685800" y="1600200"/>
            <a:ext cx="7772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a:solidFill>
                  <a:srgbClr val="4D4D4D"/>
                </a:solidFill>
                <a:latin typeface="+mn-lt"/>
                <a:ea typeface="+mn-ea"/>
                <a:cs typeface="+mn-cs"/>
              </a:defRPr>
            </a:lvl1pPr>
          </a:lstStyle>
          <a:p>
            <a:pPr>
              <a:defRPr/>
            </a:pPr>
            <a:endParaRPr altLang="en-US"/>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pPr>
              <a:defRPr/>
            </a:pPr>
            <a:endParaRPr lang="en-US" altLang="en-US"/>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pPr>
              <a:defRPr/>
            </a:pPr>
            <a:fld id="{CDC14807-1A32-4ED6-A790-EAC200872F2E}" type="slidenum">
              <a:rPr lang="en-US" altLang="en-US"/>
              <a:pPr>
                <a:defRPr/>
              </a:pPr>
              <a:t>‹#›</a:t>
            </a:fld>
            <a:endParaRPr lang="en-US" altLang="en-US" dirty="0"/>
          </a:p>
        </p:txBody>
      </p:sp>
    </p:spTree>
  </p:cSld>
  <p:clrMap bg1="dk1" tx1="lt1" bg2="dk2" tx2="lt2" accent1="accent1" accent2="accent2" accent3="accent3" accent4="accent4" accent5="accent5" accent6="accent6" hlink="hlink" folHlink="folHlink"/>
  <p:sldLayoutIdLst>
    <p:sldLayoutId id="2147484374" r:id="rId1"/>
    <p:sldLayoutId id="2147484375" r:id="rId2"/>
    <p:sldLayoutId id="2147484376" r:id="rId3"/>
    <p:sldLayoutId id="2147484377" r:id="rId4"/>
    <p:sldLayoutId id="2147484378" r:id="rId5"/>
    <p:sldLayoutId id="2147484379" r:id="rId6"/>
    <p:sldLayoutId id="2147484380" r:id="rId7"/>
    <p:sldLayoutId id="2147484381" r:id="rId8"/>
    <p:sldLayoutId id="2147484382" r:id="rId9"/>
    <p:sldLayoutId id="2147484383" r:id="rId10"/>
    <p:sldLayoutId id="2147484384" r:id="rId11"/>
  </p:sldLayoutIdLst>
  <p:transition>
    <p:random/>
  </p:transition>
  <p:timing>
    <p:tnLst>
      <p:par>
        <p:cTn id="1" dur="indefinite" restart="never" nodeType="tmRoot"/>
      </p:par>
    </p:tnLst>
  </p:timing>
  <p:txStyles>
    <p:titleStyle>
      <a:lvl1pPr algn="l" rtl="0" eaLnBrk="0" fontAlgn="base" hangingPunct="0">
        <a:spcBef>
          <a:spcPct val="0"/>
        </a:spcBef>
        <a:spcAft>
          <a:spcPct val="0"/>
        </a:spcAft>
        <a:defRPr sz="3600" kern="1200" cap="all">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Gill Sans MT" pitchFamily="34" charset="0"/>
        </a:defRPr>
      </a:lvl2pPr>
      <a:lvl3pPr algn="l" rtl="0" eaLnBrk="0" fontAlgn="base" hangingPunct="0">
        <a:spcBef>
          <a:spcPct val="0"/>
        </a:spcBef>
        <a:spcAft>
          <a:spcPct val="0"/>
        </a:spcAft>
        <a:defRPr sz="3600">
          <a:solidFill>
            <a:schemeClr val="tx1"/>
          </a:solidFill>
          <a:latin typeface="Gill Sans MT" pitchFamily="34" charset="0"/>
        </a:defRPr>
      </a:lvl3pPr>
      <a:lvl4pPr algn="l" rtl="0" eaLnBrk="0" fontAlgn="base" hangingPunct="0">
        <a:spcBef>
          <a:spcPct val="0"/>
        </a:spcBef>
        <a:spcAft>
          <a:spcPct val="0"/>
        </a:spcAft>
        <a:defRPr sz="3600">
          <a:solidFill>
            <a:schemeClr val="tx1"/>
          </a:solidFill>
          <a:latin typeface="Gill Sans MT" pitchFamily="34" charset="0"/>
        </a:defRPr>
      </a:lvl4pPr>
      <a:lvl5pPr algn="l" rtl="0" eaLnBrk="0" fontAlgn="base" hangingPunct="0">
        <a:spcBef>
          <a:spcPct val="0"/>
        </a:spcBef>
        <a:spcAft>
          <a:spcPct val="0"/>
        </a:spcAft>
        <a:defRPr sz="3600">
          <a:solidFill>
            <a:schemeClr val="tx1"/>
          </a:solidFill>
          <a:latin typeface="Gill Sans M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ts val="700"/>
        </a:spcBef>
        <a:spcAft>
          <a:spcPct val="0"/>
        </a:spcAft>
        <a:buClr>
          <a:schemeClr val="accent1"/>
        </a:buClr>
        <a:buSzPct val="85000"/>
        <a:buFont typeface="Wingdings 3" pitchFamily="18" charset="2"/>
        <a:buChar char=""/>
        <a:defRPr sz="2000" kern="1200">
          <a:solidFill>
            <a:schemeClr val="tx1"/>
          </a:solidFill>
          <a:latin typeface="+mn-lt"/>
          <a:ea typeface="+mn-ea"/>
          <a:cs typeface="+mn-cs"/>
        </a:defRPr>
      </a:lvl1pPr>
      <a:lvl2pPr marL="742950" indent="-273050" algn="l" rtl="0" eaLnBrk="0" fontAlgn="base" hangingPunct="0">
        <a:spcBef>
          <a:spcPts val="700"/>
        </a:spcBef>
        <a:spcAft>
          <a:spcPct val="0"/>
        </a:spcAft>
        <a:buClr>
          <a:schemeClr val="accent1"/>
        </a:buClr>
        <a:buSzPct val="85000"/>
        <a:buFont typeface="Wingdings 3" pitchFamily="18" charset="2"/>
        <a:buChar char=""/>
        <a:defRPr sz="1600" kern="1200">
          <a:solidFill>
            <a:schemeClr val="tx1"/>
          </a:solidFill>
          <a:latin typeface="+mn-lt"/>
          <a:ea typeface="+mn-ea"/>
          <a:cs typeface="+mn-cs"/>
        </a:defRPr>
      </a:lvl2pPr>
      <a:lvl3pPr marL="1143000" indent="-273050" algn="l" rtl="0" eaLnBrk="0" fontAlgn="base" hangingPunct="0">
        <a:spcBef>
          <a:spcPts val="700"/>
        </a:spcBef>
        <a:spcAft>
          <a:spcPct val="0"/>
        </a:spcAft>
        <a:buClr>
          <a:schemeClr val="accent1"/>
        </a:buClr>
        <a:buSzPct val="85000"/>
        <a:buFont typeface="Wingdings 3" pitchFamily="18" charset="2"/>
        <a:buChar char=""/>
        <a:defRPr sz="1400" kern="1200">
          <a:solidFill>
            <a:schemeClr val="tx1"/>
          </a:solidFill>
          <a:latin typeface="+mn-lt"/>
          <a:ea typeface="+mn-ea"/>
          <a:cs typeface="+mn-cs"/>
        </a:defRPr>
      </a:lvl3pPr>
      <a:lvl4pPr marL="1600200" indent="-273050" algn="l" rtl="0" eaLnBrk="0" fontAlgn="base" hangingPunct="0">
        <a:spcBef>
          <a:spcPts val="700"/>
        </a:spcBef>
        <a:spcAft>
          <a:spcPct val="0"/>
        </a:spcAft>
        <a:buClr>
          <a:schemeClr val="accent1"/>
        </a:buClr>
        <a:buSzPct val="85000"/>
        <a:buFont typeface="Wingdings 3" pitchFamily="18" charset="2"/>
        <a:buChar char=""/>
        <a:defRPr sz="1400" kern="1200">
          <a:solidFill>
            <a:schemeClr val="tx1"/>
          </a:solidFill>
          <a:latin typeface="+mn-lt"/>
          <a:ea typeface="+mn-ea"/>
          <a:cs typeface="+mn-cs"/>
        </a:defRPr>
      </a:lvl4pPr>
      <a:lvl5pPr marL="2057400" indent="-273050" algn="l" rtl="0" eaLnBrk="0" fontAlgn="base" hangingPunct="0">
        <a:spcBef>
          <a:spcPts val="700"/>
        </a:spcBef>
        <a:spcAft>
          <a:spcPct val="0"/>
        </a:spcAft>
        <a:buClr>
          <a:schemeClr val="accent1"/>
        </a:buClr>
        <a:buSzPct val="85000"/>
        <a:buFont typeface="Wingdings 3" pitchFamily="18" charset="2"/>
        <a:buChar char=""/>
        <a:defRPr sz="1400" kern="120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hyperlink" Target="https://mtaccesstohealth.acs-shc.com/mt/secure/home.do" TargetMode="External"/><Relationship Id="rId5" Type="http://schemas.openxmlformats.org/officeDocument/2006/relationships/image" Target="../media/image15.png"/><Relationship Id="rId4" Type="http://schemas.openxmlformats.org/officeDocument/2006/relationships/hyperlink" Target="http://www.medicaidprovider.mt.gov/"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w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www.medicaidprovider.mt.gov/"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medicaidprovider.mt.gov/"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medicaidprovider.mt.gov/"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insurekidsnow.gov/"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mtaccesstohealth.acs-shc.com/mt/secure/home.do" TargetMode="External"/><Relationship Id="rId2" Type="http://schemas.openxmlformats.org/officeDocument/2006/relationships/hyperlink" Target="http://www.medicaidprovider.mt.gov/" TargetMode="Externa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www.medicaidprovider.mt.gov/" TargetMode="Externa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mailto:jpaulsen@mt.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medicaidprovider.mt.go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mtaccesstohealth.acs-shc.com/mt/secure/home.do"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76300" y="1981200"/>
            <a:ext cx="7453313" cy="76200"/>
          </a:xfrm>
        </p:spPr>
        <p:txBody>
          <a:bodyPr>
            <a:normAutofit fontScale="90000"/>
          </a:bodyPr>
          <a:lstStyle/>
          <a:p>
            <a:pPr algn="ctr" eaLnBrk="1" fontAlgn="auto" hangingPunct="1">
              <a:spcAft>
                <a:spcPts val="0"/>
              </a:spcAft>
              <a:defRPr/>
            </a:pPr>
            <a:r>
              <a:rPr lang="en-US" sz="4600" dirty="0" smtClean="0">
                <a:solidFill>
                  <a:srgbClr val="000099"/>
                </a:solidFill>
              </a:rPr>
              <a:t/>
            </a:r>
            <a:br>
              <a:rPr lang="en-US" sz="4600" dirty="0" smtClean="0">
                <a:solidFill>
                  <a:srgbClr val="000099"/>
                </a:solidFill>
              </a:rPr>
            </a:br>
            <a:r>
              <a:rPr lang="en-US" sz="4600" dirty="0" smtClean="0">
                <a:solidFill>
                  <a:srgbClr val="000099"/>
                </a:solidFill>
              </a:rPr>
              <a:t/>
            </a:r>
            <a:br>
              <a:rPr lang="en-US" sz="4600" dirty="0" smtClean="0">
                <a:solidFill>
                  <a:srgbClr val="000099"/>
                </a:solidFill>
              </a:rPr>
            </a:br>
            <a:r>
              <a:rPr lang="en-US" sz="4600" dirty="0" smtClean="0">
                <a:solidFill>
                  <a:srgbClr val="000099"/>
                </a:solidFill>
              </a:rPr>
              <a:t/>
            </a:r>
            <a:br>
              <a:rPr lang="en-US" sz="4600" dirty="0" smtClean="0">
                <a:solidFill>
                  <a:srgbClr val="000099"/>
                </a:solidFill>
              </a:rPr>
            </a:br>
            <a:r>
              <a:rPr lang="en-US" sz="4000" cap="none" dirty="0" smtClean="0">
                <a:solidFill>
                  <a:schemeClr val="accent1"/>
                </a:solidFill>
              </a:rPr>
              <a:t>Healthy Montana Kids Plus and Medicaid Dental Program</a:t>
            </a:r>
            <a:r>
              <a:rPr lang="en-US" sz="4000" dirty="0" smtClean="0">
                <a:solidFill>
                  <a:schemeClr val="accent1"/>
                </a:solidFill>
              </a:rPr>
              <a:t/>
            </a:r>
            <a:br>
              <a:rPr lang="en-US" sz="4000" dirty="0" smtClean="0">
                <a:solidFill>
                  <a:schemeClr val="accent1"/>
                </a:solidFill>
              </a:rPr>
            </a:br>
            <a:r>
              <a:rPr lang="en-US" sz="4000" cap="none" dirty="0" smtClean="0">
                <a:solidFill>
                  <a:schemeClr val="accent1"/>
                </a:solidFill>
              </a:rPr>
              <a:t>Tips, Tricks and Updates</a:t>
            </a:r>
            <a:r>
              <a:rPr lang="en-US" sz="2800" cap="none" dirty="0" smtClean="0">
                <a:solidFill>
                  <a:schemeClr val="accent1"/>
                </a:solidFill>
              </a:rPr>
              <a:t/>
            </a:r>
            <a:br>
              <a:rPr lang="en-US" sz="2800" cap="none" dirty="0" smtClean="0">
                <a:solidFill>
                  <a:schemeClr val="accent1"/>
                </a:solidFill>
              </a:rPr>
            </a:br>
            <a:r>
              <a:rPr lang="en-US" sz="2800" dirty="0" smtClean="0">
                <a:solidFill>
                  <a:schemeClr val="accent1"/>
                </a:solidFill>
              </a:rPr>
              <a:t>April 2015</a:t>
            </a:r>
            <a:endParaRPr lang="en-US" sz="4600" dirty="0" smtClean="0">
              <a:solidFill>
                <a:schemeClr val="accent1"/>
              </a:solidFill>
            </a:endParaRPr>
          </a:p>
        </p:txBody>
      </p:sp>
      <p:sp>
        <p:nvSpPr>
          <p:cNvPr id="3075" name="Text Box 3"/>
          <p:cNvSpPr txBox="1">
            <a:spLocks noChangeArrowheads="1"/>
          </p:cNvSpPr>
          <p:nvPr/>
        </p:nvSpPr>
        <p:spPr bwMode="auto">
          <a:xfrm>
            <a:off x="533400" y="4191000"/>
            <a:ext cx="807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a:spcBef>
                <a:spcPct val="50000"/>
              </a:spcBef>
              <a:buClr>
                <a:srgbClr val="006699"/>
              </a:buClr>
              <a:buSzTx/>
              <a:buFontTx/>
              <a:buNone/>
              <a:defRPr/>
            </a:pPr>
            <a:r>
              <a:rPr lang="en-US" altLang="en-US" sz="3200" b="1" i="1" dirty="0" smtClean="0">
                <a:solidFill>
                  <a:schemeClr val="accent3"/>
                </a:solidFill>
                <a:latin typeface="Times New Roman" pitchFamily="18" charset="0"/>
              </a:rPr>
              <a:t>Presented by:  Jan Paulsen, Program Officer</a:t>
            </a:r>
          </a:p>
        </p:txBody>
      </p:sp>
      <p:pic>
        <p:nvPicPr>
          <p:cNvPr id="1331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388" y="838200"/>
            <a:ext cx="7515225"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 y="5103813"/>
            <a:ext cx="2884487"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5114925"/>
            <a:ext cx="35337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375" y="5103813"/>
            <a:ext cx="2714625" cy="172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ts val="700"/>
              </a:spcBef>
              <a:buClr>
                <a:schemeClr val="accent1"/>
              </a:buClr>
              <a:buSzPct val="85000"/>
              <a:buFont typeface="Wingdings 3" pitchFamily="18" charset="2"/>
              <a:buChar char=""/>
              <a:defRPr sz="2000">
                <a:solidFill>
                  <a:schemeClr val="tx1"/>
                </a:solidFill>
                <a:latin typeface="Gill Sans MT" pitchFamily="34" charset="0"/>
              </a:defRPr>
            </a:lvl1pPr>
            <a:lvl2pPr marL="742950" indent="-285750" eaLnBrk="0" hangingPunct="0">
              <a:spcBef>
                <a:spcPts val="700"/>
              </a:spcBef>
              <a:buClr>
                <a:schemeClr val="accent1"/>
              </a:buClr>
              <a:buSzPct val="85000"/>
              <a:buFont typeface="Wingdings 3" pitchFamily="18" charset="2"/>
              <a:buChar char=""/>
              <a:defRPr sz="1600">
                <a:solidFill>
                  <a:schemeClr val="tx1"/>
                </a:solidFill>
                <a:latin typeface="Gill Sans MT" pitchFamily="34" charset="0"/>
              </a:defRPr>
            </a:lvl2pPr>
            <a:lvl3pPr marL="1143000" indent="-228600" eaLnBrk="0" hangingPunct="0">
              <a:spcBef>
                <a:spcPts val="700"/>
              </a:spcBef>
              <a:buClr>
                <a:schemeClr val="accent1"/>
              </a:buClr>
              <a:buSzPct val="85000"/>
              <a:buFont typeface="Wingdings 3" pitchFamily="18" charset="2"/>
              <a:buChar char=""/>
              <a:defRPr sz="1400">
                <a:solidFill>
                  <a:schemeClr val="tx1"/>
                </a:solidFill>
                <a:latin typeface="Gill Sans MT" pitchFamily="34" charset="0"/>
              </a:defRPr>
            </a:lvl3pPr>
            <a:lvl4pPr marL="1600200" indent="-228600" eaLnBrk="0" hangingPunct="0">
              <a:spcBef>
                <a:spcPts val="700"/>
              </a:spcBef>
              <a:buClr>
                <a:schemeClr val="accent1"/>
              </a:buClr>
              <a:buSzPct val="85000"/>
              <a:buFont typeface="Wingdings 3" pitchFamily="18" charset="2"/>
              <a:buChar char=""/>
              <a:defRPr sz="1400">
                <a:solidFill>
                  <a:schemeClr val="tx1"/>
                </a:solidFill>
                <a:latin typeface="Gill Sans MT" pitchFamily="34" charset="0"/>
              </a:defRPr>
            </a:lvl4pPr>
            <a:lvl5pPr marL="2057400" indent="-228600" eaLnBrk="0" hangingPunct="0">
              <a:spcBef>
                <a:spcPts val="700"/>
              </a:spcBef>
              <a:buClr>
                <a:schemeClr val="accent1"/>
              </a:buClr>
              <a:buSzPct val="85000"/>
              <a:buFont typeface="Wingdings 3" pitchFamily="18" charset="2"/>
              <a:buChar char=""/>
              <a:defRPr sz="1400">
                <a:solidFill>
                  <a:schemeClr val="tx1"/>
                </a:solidFill>
                <a:latin typeface="Gill Sans MT" pitchFamily="34" charset="0"/>
              </a:defRPr>
            </a:lvl5pPr>
            <a:lvl6pPr marL="2514600" indent="-228600" eaLnBrk="0" fontAlgn="base" hangingPunct="0">
              <a:spcBef>
                <a:spcPts val="700"/>
              </a:spcBef>
              <a:spcAft>
                <a:spcPct val="0"/>
              </a:spcAft>
              <a:buClr>
                <a:schemeClr val="accent1"/>
              </a:buClr>
              <a:buSzPct val="85000"/>
              <a:buFont typeface="Wingdings 3" pitchFamily="18" charset="2"/>
              <a:buChar char=""/>
              <a:defRPr sz="1400">
                <a:solidFill>
                  <a:schemeClr val="tx1"/>
                </a:solidFill>
                <a:latin typeface="Gill Sans MT" pitchFamily="34" charset="0"/>
              </a:defRPr>
            </a:lvl6pPr>
            <a:lvl7pPr marL="2971800" indent="-228600" eaLnBrk="0" fontAlgn="base" hangingPunct="0">
              <a:spcBef>
                <a:spcPts val="700"/>
              </a:spcBef>
              <a:spcAft>
                <a:spcPct val="0"/>
              </a:spcAft>
              <a:buClr>
                <a:schemeClr val="accent1"/>
              </a:buClr>
              <a:buSzPct val="85000"/>
              <a:buFont typeface="Wingdings 3" pitchFamily="18" charset="2"/>
              <a:buChar char=""/>
              <a:defRPr sz="1400">
                <a:solidFill>
                  <a:schemeClr val="tx1"/>
                </a:solidFill>
                <a:latin typeface="Gill Sans MT" pitchFamily="34" charset="0"/>
              </a:defRPr>
            </a:lvl7pPr>
            <a:lvl8pPr marL="3429000" indent="-228600" eaLnBrk="0" fontAlgn="base" hangingPunct="0">
              <a:spcBef>
                <a:spcPts val="700"/>
              </a:spcBef>
              <a:spcAft>
                <a:spcPct val="0"/>
              </a:spcAft>
              <a:buClr>
                <a:schemeClr val="accent1"/>
              </a:buClr>
              <a:buSzPct val="85000"/>
              <a:buFont typeface="Wingdings 3" pitchFamily="18" charset="2"/>
              <a:buChar char=""/>
              <a:defRPr sz="1400">
                <a:solidFill>
                  <a:schemeClr val="tx1"/>
                </a:solidFill>
                <a:latin typeface="Gill Sans MT" pitchFamily="34" charset="0"/>
              </a:defRPr>
            </a:lvl8pPr>
            <a:lvl9pPr marL="3886200" indent="-228600" eaLnBrk="0" fontAlgn="base" hangingPunct="0">
              <a:spcBef>
                <a:spcPts val="700"/>
              </a:spcBef>
              <a:spcAft>
                <a:spcPct val="0"/>
              </a:spcAft>
              <a:buClr>
                <a:schemeClr val="accent1"/>
              </a:buClr>
              <a:buSzPct val="85000"/>
              <a:buFont typeface="Wingdings 3" pitchFamily="18" charset="2"/>
              <a:buChar char=""/>
              <a:defRPr sz="1400">
                <a:solidFill>
                  <a:schemeClr val="tx1"/>
                </a:solidFill>
                <a:latin typeface="Gill Sans MT" pitchFamily="34" charset="0"/>
              </a:defRPr>
            </a:lvl9pPr>
          </a:lstStyle>
          <a:p>
            <a:pPr>
              <a:spcBef>
                <a:spcPct val="0"/>
              </a:spcBef>
              <a:buClrTx/>
              <a:buSzTx/>
              <a:buFontTx/>
              <a:buNone/>
            </a:pPr>
            <a:r>
              <a:rPr lang="en-US" altLang="en-US" sz="900" b="1">
                <a:solidFill>
                  <a:srgbClr val="740019"/>
                </a:solidFill>
                <a:latin typeface="Verdana" pitchFamily="34" charset="0"/>
              </a:rPr>
              <a:t>Site Contents</a:t>
            </a:r>
            <a:r>
              <a:rPr lang="en-US" altLang="en-US" sz="1400">
                <a:latin typeface="Arial" charset="0"/>
              </a:rPr>
              <a:t>     </a:t>
            </a:r>
            <a:endParaRPr lang="en-US" altLang="en-US" sz="200">
              <a:solidFill>
                <a:srgbClr val="000000"/>
              </a:solidFill>
              <a:latin typeface="Verdana" pitchFamily="34" charset="0"/>
            </a:endParaRPr>
          </a:p>
        </p:txBody>
      </p:sp>
      <p:pic>
        <p:nvPicPr>
          <p:cNvPr id="22531" name="Picture 2"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8" y="-106363"/>
            <a:ext cx="381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3"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850" y="-106363"/>
            <a:ext cx="381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4"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063" y="-106363"/>
            <a:ext cx="381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5"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275" y="-106363"/>
            <a:ext cx="381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itle 25"/>
          <p:cNvSpPr>
            <a:spLocks noGrp="1"/>
          </p:cNvSpPr>
          <p:nvPr>
            <p:ph type="title"/>
          </p:nvPr>
        </p:nvSpPr>
        <p:spPr>
          <a:xfrm>
            <a:off x="381000" y="304800"/>
            <a:ext cx="8229600" cy="933450"/>
          </a:xfrm>
        </p:spPr>
        <p:txBody>
          <a:bodyPr/>
          <a:lstStyle/>
          <a:p>
            <a:pPr eaLnBrk="1" fontAlgn="auto" hangingPunct="1">
              <a:spcAft>
                <a:spcPts val="0"/>
              </a:spcAft>
              <a:defRPr/>
            </a:pPr>
            <a:r>
              <a:rPr lang="en-US" altLang="en-US" sz="4000" dirty="0" smtClean="0">
                <a:solidFill>
                  <a:schemeClr val="accent1">
                    <a:lumMod val="75000"/>
                  </a:schemeClr>
                </a:solidFill>
              </a:rPr>
              <a:t>Web sites:</a:t>
            </a:r>
          </a:p>
        </p:txBody>
      </p:sp>
      <p:sp>
        <p:nvSpPr>
          <p:cNvPr id="12296" name="Text Placeholder 28"/>
          <p:cNvSpPr>
            <a:spLocks noGrp="1"/>
          </p:cNvSpPr>
          <p:nvPr>
            <p:ph type="body" idx="1"/>
          </p:nvPr>
        </p:nvSpPr>
        <p:spPr>
          <a:xfrm>
            <a:off x="509588" y="2362200"/>
            <a:ext cx="4040187" cy="4343400"/>
          </a:xfrm>
        </p:spPr>
        <p:txBody>
          <a:bodyPr rtlCol="0">
            <a:normAutofit fontScale="92500" lnSpcReduction="20000"/>
          </a:bodyPr>
          <a:lstStyle/>
          <a:p>
            <a:pPr eaLnBrk="1" fontAlgn="auto" hangingPunct="1">
              <a:spcAft>
                <a:spcPts val="0"/>
              </a:spcAft>
              <a:defRPr/>
            </a:pPr>
            <a:r>
              <a:rPr lang="en-US" altLang="en-US" dirty="0" smtClean="0"/>
              <a:t>Department Website</a:t>
            </a:r>
          </a:p>
          <a:p>
            <a:pPr eaLnBrk="1" fontAlgn="auto" hangingPunct="1">
              <a:spcAft>
                <a:spcPts val="0"/>
              </a:spcAft>
              <a:defRPr/>
            </a:pPr>
            <a:r>
              <a:rPr lang="en-US" altLang="en-US" dirty="0" smtClean="0"/>
              <a:t>(open to the public)</a:t>
            </a:r>
          </a:p>
          <a:p>
            <a:pPr eaLnBrk="1" fontAlgn="auto" hangingPunct="1">
              <a:spcAft>
                <a:spcPts val="0"/>
              </a:spcAft>
              <a:buFont typeface="Arial" charset="0"/>
              <a:buChar char="•"/>
              <a:defRPr/>
            </a:pPr>
            <a:r>
              <a:rPr lang="en-US" altLang="en-US" dirty="0" smtClean="0">
                <a:hlinkClick r:id="rId4"/>
              </a:rPr>
              <a:t>www.medicaidprovider.mt.gov</a:t>
            </a:r>
            <a:endParaRPr lang="en-US" altLang="en-US" dirty="0" smtClean="0"/>
          </a:p>
          <a:p>
            <a:pPr eaLnBrk="1" fontAlgn="auto" hangingPunct="1">
              <a:spcAft>
                <a:spcPts val="0"/>
              </a:spcAft>
              <a:buFont typeface="Arial" charset="0"/>
              <a:buChar char="•"/>
              <a:defRPr/>
            </a:pPr>
            <a:r>
              <a:rPr lang="en-US" altLang="en-US" sz="2100" dirty="0" smtClean="0"/>
              <a:t>Resources by Provider </a:t>
            </a:r>
          </a:p>
          <a:p>
            <a:pPr eaLnBrk="1" fontAlgn="auto" hangingPunct="1">
              <a:spcAft>
                <a:spcPts val="0"/>
              </a:spcAft>
              <a:defRPr/>
            </a:pPr>
            <a:r>
              <a:rPr lang="en-US" altLang="en-US" sz="2100" dirty="0" smtClean="0"/>
              <a:t>   Type </a:t>
            </a:r>
            <a:r>
              <a:rPr lang="en-US" altLang="en-US" sz="1900" dirty="0" smtClean="0"/>
              <a:t>(manuals, fee schedules,   </a:t>
            </a:r>
          </a:p>
          <a:p>
            <a:pPr eaLnBrk="1" fontAlgn="auto" hangingPunct="1">
              <a:spcAft>
                <a:spcPts val="0"/>
              </a:spcAft>
              <a:defRPr/>
            </a:pPr>
            <a:r>
              <a:rPr lang="en-US" altLang="en-US" sz="1900" dirty="0" smtClean="0"/>
              <a:t>     notices, etc.).</a:t>
            </a:r>
          </a:p>
          <a:p>
            <a:pPr eaLnBrk="1" fontAlgn="auto" hangingPunct="1">
              <a:spcAft>
                <a:spcPts val="0"/>
              </a:spcAft>
              <a:buFont typeface="Arial" charset="0"/>
              <a:buChar char="•"/>
              <a:defRPr/>
            </a:pPr>
            <a:r>
              <a:rPr lang="en-US" altLang="en-US" sz="1900" dirty="0" smtClean="0"/>
              <a:t>Provider Information Page.</a:t>
            </a:r>
          </a:p>
          <a:p>
            <a:pPr eaLnBrk="1" fontAlgn="auto" hangingPunct="1">
              <a:spcAft>
                <a:spcPts val="0"/>
              </a:spcAft>
              <a:buFont typeface="Arial" charset="0"/>
              <a:buChar char="•"/>
              <a:defRPr/>
            </a:pPr>
            <a:r>
              <a:rPr lang="en-US" altLang="en-US" sz="1900" dirty="0" smtClean="0"/>
              <a:t>Claim Jumper  newsletter.</a:t>
            </a:r>
          </a:p>
          <a:p>
            <a:pPr eaLnBrk="1" fontAlgn="auto" hangingPunct="1">
              <a:spcAft>
                <a:spcPts val="0"/>
              </a:spcAft>
              <a:buFont typeface="Arial" charset="0"/>
              <a:buChar char="•"/>
              <a:defRPr/>
            </a:pPr>
            <a:r>
              <a:rPr lang="en-US" altLang="en-US" sz="1900" dirty="0" smtClean="0"/>
              <a:t>Link to log onto to MT Access to     </a:t>
            </a:r>
          </a:p>
          <a:p>
            <a:pPr eaLnBrk="1" fontAlgn="auto" hangingPunct="1">
              <a:spcAft>
                <a:spcPts val="0"/>
              </a:spcAft>
              <a:defRPr/>
            </a:pPr>
            <a:r>
              <a:rPr lang="en-US" altLang="en-US" sz="1900" dirty="0" smtClean="0"/>
              <a:t>   Health Web Portal.</a:t>
            </a:r>
          </a:p>
          <a:p>
            <a:pPr eaLnBrk="1" fontAlgn="auto" hangingPunct="1">
              <a:spcAft>
                <a:spcPts val="0"/>
              </a:spcAft>
              <a:buFont typeface="Arial" charset="0"/>
              <a:buChar char="•"/>
              <a:defRPr/>
            </a:pPr>
            <a:r>
              <a:rPr lang="en-US" altLang="en-US" sz="1900" dirty="0" smtClean="0"/>
              <a:t>Link to update provider  file.</a:t>
            </a:r>
          </a:p>
          <a:p>
            <a:pPr eaLnBrk="1" fontAlgn="auto" hangingPunct="1">
              <a:spcAft>
                <a:spcPts val="0"/>
              </a:spcAft>
              <a:buFont typeface="Arial" charset="0"/>
              <a:buChar char="•"/>
              <a:defRPr/>
            </a:pPr>
            <a:r>
              <a:rPr lang="en-US" altLang="en-US" sz="1900" dirty="0" smtClean="0"/>
              <a:t>Client information, how to locate a  </a:t>
            </a:r>
          </a:p>
          <a:p>
            <a:pPr eaLnBrk="1" fontAlgn="auto" hangingPunct="1">
              <a:spcAft>
                <a:spcPts val="0"/>
              </a:spcAft>
              <a:defRPr/>
            </a:pPr>
            <a:r>
              <a:rPr lang="en-US" altLang="en-US" sz="1900" dirty="0" smtClean="0"/>
              <a:t>   healthcare provider.</a:t>
            </a:r>
          </a:p>
          <a:p>
            <a:pPr eaLnBrk="1" fontAlgn="auto" hangingPunct="1">
              <a:spcAft>
                <a:spcPts val="0"/>
              </a:spcAft>
              <a:buFont typeface="Arial" charset="0"/>
              <a:buChar char="•"/>
              <a:defRPr/>
            </a:pPr>
            <a:endParaRPr lang="en-US" altLang="en-US" sz="1800" dirty="0" smtClean="0"/>
          </a:p>
          <a:p>
            <a:pPr eaLnBrk="1" fontAlgn="auto" hangingPunct="1">
              <a:spcAft>
                <a:spcPts val="0"/>
              </a:spcAft>
              <a:buFont typeface="Arial" charset="0"/>
              <a:buChar char="•"/>
              <a:defRPr/>
            </a:pPr>
            <a:endParaRPr lang="en-US" altLang="en-US" dirty="0" smtClean="0"/>
          </a:p>
          <a:p>
            <a:pPr eaLnBrk="1" fontAlgn="auto" hangingPunct="1">
              <a:spcAft>
                <a:spcPts val="0"/>
              </a:spcAft>
              <a:buFont typeface="Arial" charset="0"/>
              <a:buChar char="•"/>
              <a:defRPr/>
            </a:pPr>
            <a:endParaRPr lang="en-US" altLang="en-US" dirty="0" smtClean="0"/>
          </a:p>
          <a:p>
            <a:pPr eaLnBrk="1" fontAlgn="auto" hangingPunct="1">
              <a:spcAft>
                <a:spcPts val="0"/>
              </a:spcAft>
              <a:defRPr/>
            </a:pPr>
            <a:endParaRPr lang="en-US" altLang="en-US" dirty="0" smtClean="0"/>
          </a:p>
        </p:txBody>
      </p:sp>
      <p:pic>
        <p:nvPicPr>
          <p:cNvPr id="22537" name="Content Placeholder 31" descr="Web Portal.gif"/>
          <p:cNvPicPr>
            <a:picLocks noGrp="1" noChangeAspect="1"/>
          </p:cNvPicPr>
          <p:nvPr>
            <p:ph sz="quarter" idx="13"/>
          </p:nvPr>
        </p:nvPicPr>
        <p:blipFill>
          <a:blip r:embed="rId5">
            <a:extLst>
              <a:ext uri="{28A0092B-C50C-407E-A947-70E740481C1C}">
                <a14:useLocalDpi xmlns:a14="http://schemas.microsoft.com/office/drawing/2010/main" val="0"/>
              </a:ext>
            </a:extLst>
          </a:blip>
          <a:srcRect/>
          <a:stretch>
            <a:fillRect/>
          </a:stretch>
        </p:blipFill>
        <p:spPr>
          <a:xfrm>
            <a:off x="2971800" y="533400"/>
            <a:ext cx="6049963" cy="533400"/>
          </a:xfrm>
        </p:spPr>
      </p:pic>
      <p:sp>
        <p:nvSpPr>
          <p:cNvPr id="28" name="Content Placeholder 27"/>
          <p:cNvSpPr>
            <a:spLocks noGrp="1"/>
          </p:cNvSpPr>
          <p:nvPr>
            <p:ph sz="quarter" idx="14"/>
          </p:nvPr>
        </p:nvSpPr>
        <p:spPr>
          <a:xfrm>
            <a:off x="4724400" y="1447800"/>
            <a:ext cx="4041775" cy="3846513"/>
          </a:xfrm>
        </p:spPr>
        <p:txBody>
          <a:bodyPr rtlCol="0">
            <a:normAutofit fontScale="92500" lnSpcReduction="10000"/>
          </a:bodyPr>
          <a:lstStyle/>
          <a:p>
            <a:pPr indent="-274320" eaLnBrk="1" fontAlgn="auto" hangingPunct="1">
              <a:spcAft>
                <a:spcPts val="0"/>
              </a:spcAft>
              <a:buFont typeface="Wingdings 2" pitchFamily="18" charset="2"/>
              <a:buNone/>
              <a:defRPr/>
            </a:pPr>
            <a:r>
              <a:rPr lang="en-US" dirty="0" smtClean="0"/>
              <a:t>Montana Access to Health </a:t>
            </a:r>
          </a:p>
          <a:p>
            <a:pPr indent="-274320" eaLnBrk="1" fontAlgn="auto" hangingPunct="1">
              <a:spcAft>
                <a:spcPts val="0"/>
              </a:spcAft>
              <a:buFont typeface="Wingdings 2" pitchFamily="18" charset="2"/>
              <a:buNone/>
              <a:defRPr/>
            </a:pPr>
            <a:r>
              <a:rPr lang="en-US" dirty="0" smtClean="0"/>
              <a:t>      (aka Web Portal, requires login</a:t>
            </a:r>
            <a:r>
              <a:rPr lang="en-US" b="1" dirty="0" smtClean="0"/>
              <a:t>)</a:t>
            </a:r>
          </a:p>
          <a:p>
            <a:pPr indent="-274320" eaLnBrk="1" fontAlgn="auto" hangingPunct="1">
              <a:spcAft>
                <a:spcPts val="0"/>
              </a:spcAft>
              <a:defRPr/>
            </a:pPr>
            <a:r>
              <a:rPr lang="en-US" dirty="0" smtClean="0">
                <a:hlinkClick r:id="rId6"/>
              </a:rPr>
              <a:t>https://mtaccesstohealth.acs-shc.com/mt/secure/home.do</a:t>
            </a:r>
            <a:endParaRPr lang="en-US" dirty="0" smtClean="0"/>
          </a:p>
          <a:p>
            <a:pPr indent="-274320" eaLnBrk="1" fontAlgn="auto" hangingPunct="1">
              <a:spcAft>
                <a:spcPts val="0"/>
              </a:spcAft>
              <a:defRPr/>
            </a:pPr>
            <a:r>
              <a:rPr lang="en-US" dirty="0" smtClean="0"/>
              <a:t>Check eligibility.</a:t>
            </a:r>
          </a:p>
          <a:p>
            <a:pPr indent="-274320" eaLnBrk="1" fontAlgn="auto" hangingPunct="1">
              <a:spcAft>
                <a:spcPts val="0"/>
              </a:spcAft>
              <a:buFont typeface="Wingdings 2" pitchFamily="18" charset="2"/>
              <a:buNone/>
              <a:defRPr/>
            </a:pPr>
            <a:endParaRPr lang="en-US" dirty="0" smtClean="0"/>
          </a:p>
          <a:p>
            <a:pPr indent="-274320" eaLnBrk="1" fontAlgn="auto" hangingPunct="1">
              <a:spcAft>
                <a:spcPts val="0"/>
              </a:spcAft>
              <a:defRPr/>
            </a:pPr>
            <a:r>
              <a:rPr lang="en-US" dirty="0" smtClean="0"/>
              <a:t>Claim Status.</a:t>
            </a:r>
          </a:p>
          <a:p>
            <a:pPr indent="-274320" eaLnBrk="1" fontAlgn="auto" hangingPunct="1">
              <a:spcAft>
                <a:spcPts val="0"/>
              </a:spcAft>
              <a:buFont typeface="Wingdings 2" pitchFamily="18" charset="2"/>
              <a:buNone/>
              <a:defRPr/>
            </a:pPr>
            <a:endParaRPr lang="en-US" dirty="0" smtClean="0"/>
          </a:p>
          <a:p>
            <a:pPr indent="-274320" eaLnBrk="1" fontAlgn="auto" hangingPunct="1">
              <a:spcAft>
                <a:spcPts val="0"/>
              </a:spcAft>
              <a:defRPr/>
            </a:pPr>
            <a:r>
              <a:rPr lang="en-US" dirty="0" smtClean="0"/>
              <a:t>Payment summary.</a:t>
            </a:r>
          </a:p>
          <a:p>
            <a:pPr indent="-274320" eaLnBrk="1" fontAlgn="auto" hangingPunct="1">
              <a:spcAft>
                <a:spcPts val="0"/>
              </a:spcAft>
              <a:buFont typeface="Wingdings 2" pitchFamily="18" charset="2"/>
              <a:buNone/>
              <a:defRPr/>
            </a:pPr>
            <a:endParaRPr lang="en-US" dirty="0" smtClean="0"/>
          </a:p>
          <a:p>
            <a:pPr indent="-274320" eaLnBrk="1" fontAlgn="auto" hangingPunct="1">
              <a:spcAft>
                <a:spcPts val="0"/>
              </a:spcAft>
              <a:defRPr/>
            </a:pPr>
            <a:r>
              <a:rPr lang="en-US" dirty="0" smtClean="0"/>
              <a:t>e! SOR.</a:t>
            </a:r>
            <a:endParaRPr lang="en-US" dirty="0"/>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09600" y="914400"/>
            <a:ext cx="8229600" cy="552450"/>
          </a:xfrm>
        </p:spPr>
        <p:txBody>
          <a:bodyPr>
            <a:normAutofit fontScale="90000"/>
          </a:bodyPr>
          <a:lstStyle/>
          <a:p>
            <a:pPr eaLnBrk="1" fontAlgn="auto" hangingPunct="1">
              <a:spcAft>
                <a:spcPts val="0"/>
              </a:spcAft>
              <a:defRPr/>
            </a:pPr>
            <a:r>
              <a:rPr lang="en-US" altLang="en-US" sz="3200" dirty="0" smtClean="0">
                <a:solidFill>
                  <a:schemeClr val="accent1">
                    <a:lumMod val="75000"/>
                  </a:schemeClr>
                </a:solidFill>
              </a:rPr>
              <a:t>Montana Dental Rate Setting Process</a:t>
            </a:r>
          </a:p>
        </p:txBody>
      </p:sp>
      <p:sp>
        <p:nvSpPr>
          <p:cNvPr id="15363" name="Rectangle 3"/>
          <p:cNvSpPr>
            <a:spLocks noGrp="1" noChangeArrowheads="1"/>
          </p:cNvSpPr>
          <p:nvPr>
            <p:ph idx="1"/>
          </p:nvPr>
        </p:nvSpPr>
        <p:spPr>
          <a:xfrm>
            <a:off x="457200" y="1524000"/>
            <a:ext cx="8229600" cy="4800600"/>
          </a:xfrm>
        </p:spPr>
        <p:txBody>
          <a:bodyPr rtlCol="0">
            <a:normAutofit/>
          </a:bodyPr>
          <a:lstStyle/>
          <a:p>
            <a:pPr indent="-274320" eaLnBrk="1" fontAlgn="auto" hangingPunct="1">
              <a:spcAft>
                <a:spcPts val="0"/>
              </a:spcAft>
              <a:defRPr/>
            </a:pPr>
            <a:r>
              <a:rPr lang="en-US" altLang="en-US" dirty="0" smtClean="0"/>
              <a:t>The Department reimburses dental and denturist services on a fee for service basis.  Reimbursement rates are established by multiplying a nationally recognized unit value for each procedure by the Department’s conversion factor. </a:t>
            </a:r>
          </a:p>
          <a:p>
            <a:pPr indent="-274320" eaLnBrk="1" fontAlgn="auto" hangingPunct="1">
              <a:spcAft>
                <a:spcPts val="0"/>
              </a:spcAft>
              <a:defRPr/>
            </a:pPr>
            <a:r>
              <a:rPr lang="en-US" altLang="en-US" i="1" dirty="0" smtClean="0"/>
              <a:t>Relative Values for Dentists</a:t>
            </a:r>
            <a:r>
              <a:rPr lang="en-US" altLang="en-US" dirty="0" smtClean="0"/>
              <a:t> (RVD) is an accurate and comprehensive relative value system.  The relative values for each procedure are determined </a:t>
            </a:r>
          </a:p>
          <a:p>
            <a:pPr indent="-274320" eaLnBrk="1" fontAlgn="auto" hangingPunct="1">
              <a:spcAft>
                <a:spcPts val="0"/>
              </a:spcAft>
              <a:buFont typeface="Wingdings 2" pitchFamily="18" charset="2"/>
              <a:buNone/>
              <a:defRPr/>
            </a:pPr>
            <a:r>
              <a:rPr lang="en-US" altLang="en-US" dirty="0" smtClean="0"/>
              <a:t>    by dental practitioner input.  </a:t>
            </a:r>
          </a:p>
          <a:p>
            <a:pPr indent="-274320" eaLnBrk="1" fontAlgn="auto" hangingPunct="1">
              <a:spcAft>
                <a:spcPts val="0"/>
              </a:spcAft>
              <a:defRPr/>
            </a:pPr>
            <a:r>
              <a:rPr lang="en-US" altLang="en-US" dirty="0" smtClean="0"/>
              <a:t>6 Criteria are used to rate </a:t>
            </a:r>
          </a:p>
          <a:p>
            <a:pPr marL="0" indent="0" eaLnBrk="1" fontAlgn="auto" hangingPunct="1">
              <a:spcAft>
                <a:spcPts val="0"/>
              </a:spcAft>
              <a:buFont typeface="Wingdings 2" pitchFamily="18" charset="2"/>
              <a:buNone/>
              <a:defRPr/>
            </a:pPr>
            <a:r>
              <a:rPr lang="en-US" altLang="en-US" dirty="0"/>
              <a:t> </a:t>
            </a:r>
            <a:r>
              <a:rPr lang="en-US" altLang="en-US" dirty="0" smtClean="0"/>
              <a:t>    each procedure.</a:t>
            </a:r>
          </a:p>
        </p:txBody>
      </p:sp>
      <p:pic>
        <p:nvPicPr>
          <p:cNvPr id="2355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354513"/>
            <a:ext cx="4160838"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81000" y="762000"/>
            <a:ext cx="8229600" cy="552450"/>
          </a:xfrm>
        </p:spPr>
        <p:txBody>
          <a:bodyPr>
            <a:noAutofit/>
          </a:bodyPr>
          <a:lstStyle/>
          <a:p>
            <a:pPr eaLnBrk="1" fontAlgn="auto" hangingPunct="1">
              <a:spcAft>
                <a:spcPts val="0"/>
              </a:spcAft>
              <a:defRPr/>
            </a:pPr>
            <a:r>
              <a:rPr lang="en-US" altLang="en-US" sz="2400" dirty="0" smtClean="0">
                <a:solidFill>
                  <a:schemeClr val="accent1">
                    <a:lumMod val="75000"/>
                  </a:schemeClr>
                </a:solidFill>
              </a:rPr>
              <a:t>The six criteria used to rate a procedures value</a:t>
            </a:r>
          </a:p>
        </p:txBody>
      </p:sp>
      <p:sp>
        <p:nvSpPr>
          <p:cNvPr id="13315" name="Rectangle 3"/>
          <p:cNvSpPr>
            <a:spLocks noGrp="1" noChangeArrowheads="1"/>
          </p:cNvSpPr>
          <p:nvPr>
            <p:ph idx="1"/>
          </p:nvPr>
        </p:nvSpPr>
        <p:spPr>
          <a:xfrm>
            <a:off x="685800" y="1600200"/>
            <a:ext cx="7772400" cy="3733800"/>
          </a:xfrm>
        </p:spPr>
        <p:txBody>
          <a:bodyPr rtlCol="0">
            <a:normAutofit/>
          </a:bodyPr>
          <a:lstStyle/>
          <a:p>
            <a:pPr marL="274320" indent="-274320" eaLnBrk="1" fontAlgn="auto" hangingPunct="1">
              <a:spcAft>
                <a:spcPts val="0"/>
              </a:spcAft>
              <a:buClr>
                <a:schemeClr val="accent3"/>
              </a:buClr>
              <a:buFont typeface="Wingdings 2"/>
              <a:buChar char=""/>
              <a:defRPr/>
            </a:pPr>
            <a:r>
              <a:rPr lang="en-US" dirty="0" smtClean="0"/>
              <a:t>1.  Time</a:t>
            </a:r>
          </a:p>
          <a:p>
            <a:pPr marL="274320" indent="-274320" eaLnBrk="1" fontAlgn="auto" hangingPunct="1">
              <a:spcAft>
                <a:spcPts val="0"/>
              </a:spcAft>
              <a:buClr>
                <a:schemeClr val="accent3"/>
              </a:buClr>
              <a:buFont typeface="Wingdings 2"/>
              <a:buChar char=""/>
              <a:defRPr/>
            </a:pPr>
            <a:r>
              <a:rPr lang="en-US" dirty="0" smtClean="0"/>
              <a:t>2.  Skill</a:t>
            </a:r>
          </a:p>
          <a:p>
            <a:pPr marL="274320" indent="-274320" eaLnBrk="1" fontAlgn="auto" hangingPunct="1">
              <a:spcAft>
                <a:spcPts val="0"/>
              </a:spcAft>
              <a:buClr>
                <a:schemeClr val="accent3"/>
              </a:buClr>
              <a:buFont typeface="Wingdings 2"/>
              <a:buChar char=""/>
              <a:defRPr/>
            </a:pPr>
            <a:r>
              <a:rPr lang="en-US" dirty="0" smtClean="0"/>
              <a:t>3.  Risk to the patient</a:t>
            </a:r>
          </a:p>
          <a:p>
            <a:pPr marL="274320" indent="-274320" eaLnBrk="1" fontAlgn="auto" hangingPunct="1">
              <a:spcAft>
                <a:spcPts val="0"/>
              </a:spcAft>
              <a:buClr>
                <a:schemeClr val="accent3"/>
              </a:buClr>
              <a:buFont typeface="Wingdings 2"/>
              <a:buChar char=""/>
              <a:defRPr/>
            </a:pPr>
            <a:r>
              <a:rPr lang="en-US" dirty="0" smtClean="0"/>
              <a:t>4.  Risk to the dentist </a:t>
            </a:r>
          </a:p>
          <a:p>
            <a:pPr marL="274320" indent="-274320" eaLnBrk="1" fontAlgn="auto" hangingPunct="1">
              <a:spcAft>
                <a:spcPts val="0"/>
              </a:spcAft>
              <a:buClr>
                <a:schemeClr val="accent3"/>
              </a:buClr>
              <a:buFont typeface="Wingdings 2"/>
              <a:buNone/>
              <a:defRPr/>
            </a:pPr>
            <a:r>
              <a:rPr lang="en-US" dirty="0" smtClean="0"/>
              <a:t>         (medico-legal)</a:t>
            </a:r>
          </a:p>
          <a:p>
            <a:pPr marL="274320" indent="-274320" eaLnBrk="1" fontAlgn="auto" hangingPunct="1">
              <a:spcAft>
                <a:spcPts val="0"/>
              </a:spcAft>
              <a:buClr>
                <a:schemeClr val="accent3"/>
              </a:buClr>
              <a:buFont typeface="Wingdings 2"/>
              <a:buChar char=""/>
              <a:defRPr/>
            </a:pPr>
            <a:r>
              <a:rPr lang="en-US" dirty="0" smtClean="0"/>
              <a:t>5.  Severity of the problems</a:t>
            </a:r>
          </a:p>
          <a:p>
            <a:pPr marL="274320" indent="-274320" eaLnBrk="1" fontAlgn="auto" hangingPunct="1">
              <a:spcAft>
                <a:spcPts val="0"/>
              </a:spcAft>
              <a:buClr>
                <a:schemeClr val="accent3"/>
              </a:buClr>
              <a:buFont typeface="Wingdings 2"/>
              <a:buNone/>
              <a:defRPr/>
            </a:pPr>
            <a:r>
              <a:rPr lang="en-US" dirty="0" smtClean="0"/>
              <a:t>        (i.e., emergent, acute, chronic, </a:t>
            </a:r>
          </a:p>
          <a:p>
            <a:pPr marL="274320" indent="-274320" eaLnBrk="1" fontAlgn="auto" hangingPunct="1">
              <a:spcAft>
                <a:spcPts val="0"/>
              </a:spcAft>
              <a:buClr>
                <a:schemeClr val="accent3"/>
              </a:buClr>
              <a:buFont typeface="Wingdings" pitchFamily="2" charset="2"/>
              <a:buNone/>
              <a:defRPr/>
            </a:pPr>
            <a:r>
              <a:rPr lang="en-US" dirty="0" smtClean="0"/>
              <a:t>         prophylactic)</a:t>
            </a:r>
          </a:p>
          <a:p>
            <a:pPr marL="274320" indent="-274320" eaLnBrk="1" fontAlgn="auto" hangingPunct="1">
              <a:spcAft>
                <a:spcPts val="0"/>
              </a:spcAft>
              <a:buClr>
                <a:schemeClr val="accent3"/>
              </a:buClr>
              <a:buFont typeface="Wingdings 2"/>
              <a:buChar char=""/>
              <a:defRPr/>
            </a:pPr>
            <a:r>
              <a:rPr lang="en-US" dirty="0" smtClean="0"/>
              <a:t>6.  Unique supplies not separately billable</a:t>
            </a:r>
          </a:p>
        </p:txBody>
      </p:sp>
      <p:pic>
        <p:nvPicPr>
          <p:cNvPr id="2458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589088"/>
            <a:ext cx="2373313"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a:xfrm>
            <a:off x="1295400" y="0"/>
            <a:ext cx="8229600" cy="1143000"/>
          </a:xfrm>
        </p:spPr>
        <p:txBody>
          <a:bodyPr/>
          <a:lstStyle/>
          <a:p>
            <a:pPr eaLnBrk="1" fontAlgn="auto" hangingPunct="1">
              <a:spcAft>
                <a:spcPts val="0"/>
              </a:spcAft>
              <a:defRPr/>
            </a:pPr>
            <a:r>
              <a:rPr lang="en-US" altLang="en-US" dirty="0" smtClean="0">
                <a:solidFill>
                  <a:schemeClr val="accent1">
                    <a:lumMod val="75000"/>
                  </a:schemeClr>
                </a:solidFill>
              </a:rPr>
              <a:t>Dept. Calculation of Rate</a:t>
            </a:r>
          </a:p>
        </p:txBody>
      </p:sp>
      <p:sp>
        <p:nvSpPr>
          <p:cNvPr id="25603" name="Rectangle 8"/>
          <p:cNvSpPr>
            <a:spLocks noGrp="1" noChangeArrowheads="1"/>
          </p:cNvSpPr>
          <p:nvPr>
            <p:ph idx="1"/>
          </p:nvPr>
        </p:nvSpPr>
        <p:spPr>
          <a:xfrm>
            <a:off x="571500" y="1219200"/>
            <a:ext cx="8305800" cy="5105400"/>
          </a:xfrm>
        </p:spPr>
        <p:txBody>
          <a:bodyPr/>
          <a:lstStyle/>
          <a:p>
            <a:pPr marL="609600" indent="-609600" eaLnBrk="1" hangingPunct="1">
              <a:lnSpc>
                <a:spcPct val="90000"/>
              </a:lnSpc>
              <a:buFont typeface="Wingdings" pitchFamily="2" charset="2"/>
              <a:buAutoNum type="arabicPeriod"/>
            </a:pPr>
            <a:r>
              <a:rPr lang="en-US" altLang="en-US" smtClean="0"/>
              <a:t>Determine utilization of each procedure from previous year.</a:t>
            </a:r>
          </a:p>
          <a:p>
            <a:pPr marL="609600" indent="-609600" eaLnBrk="1" hangingPunct="1">
              <a:lnSpc>
                <a:spcPct val="90000"/>
              </a:lnSpc>
              <a:buFont typeface="Wingdings" pitchFamily="2" charset="2"/>
              <a:buAutoNum type="arabicPeriod"/>
            </a:pPr>
            <a:r>
              <a:rPr lang="en-US" altLang="en-US" smtClean="0"/>
              <a:t>Multiply each procedure code’s utilization by its unit value based on the Relative Values for Dentists.</a:t>
            </a:r>
          </a:p>
          <a:p>
            <a:pPr marL="609600" indent="-609600" eaLnBrk="1" hangingPunct="1">
              <a:lnSpc>
                <a:spcPct val="90000"/>
              </a:lnSpc>
              <a:buFont typeface="Wingdings" pitchFamily="2" charset="2"/>
              <a:buAutoNum type="arabicPeriod"/>
            </a:pPr>
            <a:r>
              <a:rPr lang="en-US" altLang="en-US" smtClean="0"/>
              <a:t>Obtain the upcoming year’s budget amount.</a:t>
            </a:r>
          </a:p>
          <a:p>
            <a:pPr marL="609600" indent="-609600" eaLnBrk="1" hangingPunct="1">
              <a:lnSpc>
                <a:spcPct val="90000"/>
              </a:lnSpc>
              <a:buFont typeface="Wingdings" pitchFamily="2" charset="2"/>
              <a:buAutoNum type="arabicPeriod"/>
            </a:pPr>
            <a:r>
              <a:rPr lang="en-US" altLang="en-US" smtClean="0"/>
              <a:t>Total budgeted $ amount is divided by previous year’s utilization of all procedures.</a:t>
            </a:r>
          </a:p>
          <a:p>
            <a:pPr marL="609600" indent="-609600" eaLnBrk="1" hangingPunct="1">
              <a:lnSpc>
                <a:spcPct val="90000"/>
              </a:lnSpc>
              <a:buFont typeface="Wingdings" pitchFamily="2" charset="2"/>
              <a:buAutoNum type="arabicPeriod"/>
            </a:pPr>
            <a:r>
              <a:rPr lang="en-US" altLang="en-US" smtClean="0"/>
              <a:t>The result determines the MT Medicaid Dental  conversion factor (CF) = $32.53 for SFY14.</a:t>
            </a:r>
          </a:p>
          <a:p>
            <a:pPr marL="609600" indent="-609600" eaLnBrk="1" hangingPunct="1">
              <a:lnSpc>
                <a:spcPct val="90000"/>
              </a:lnSpc>
              <a:buFont typeface="Wingdings" pitchFamily="2" charset="2"/>
              <a:buAutoNum type="arabicPeriod"/>
            </a:pPr>
            <a:r>
              <a:rPr lang="en-US" altLang="en-US" smtClean="0"/>
              <a:t>The rate for each procedure is determined by multiplying the unit value by the conversion factor.</a:t>
            </a:r>
          </a:p>
          <a:p>
            <a:pPr marL="609600" indent="-609600" eaLnBrk="1" hangingPunct="1">
              <a:lnSpc>
                <a:spcPct val="90000"/>
              </a:lnSpc>
              <a:buFont typeface="Wingdings" pitchFamily="2" charset="2"/>
              <a:buAutoNum type="arabicPeriod"/>
            </a:pPr>
            <a:r>
              <a:rPr lang="en-US" altLang="en-US" smtClean="0"/>
              <a:t>Examples: </a:t>
            </a:r>
          </a:p>
          <a:p>
            <a:pPr marL="990600" lvl="1" indent="-646113" eaLnBrk="1" hangingPunct="1">
              <a:lnSpc>
                <a:spcPct val="90000"/>
              </a:lnSpc>
              <a:buFont typeface="Wingdings" pitchFamily="2" charset="2"/>
              <a:buAutoNum type="alphaLcParenBoth"/>
            </a:pPr>
            <a:r>
              <a:rPr lang="en-US" altLang="en-US" sz="2300" smtClean="0"/>
              <a:t>D1110 has a unit value of 1.50 multiplied by the CF = $48.80</a:t>
            </a:r>
          </a:p>
          <a:p>
            <a:pPr marL="990600" lvl="1" indent="-646113" eaLnBrk="1" hangingPunct="1">
              <a:lnSpc>
                <a:spcPct val="90000"/>
              </a:lnSpc>
              <a:buFont typeface="Wingdings" pitchFamily="2" charset="2"/>
              <a:buAutoNum type="alphaLcParenBoth"/>
            </a:pPr>
            <a:r>
              <a:rPr lang="en-US" altLang="en-US" sz="2300" smtClean="0"/>
              <a:t>D2140 has an assigned unit value of 2.0 times CF = $65.06.</a:t>
            </a:r>
          </a:p>
        </p:txBody>
      </p:sp>
      <p:pic>
        <p:nvPicPr>
          <p:cNvPr id="2560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0"/>
            <a:ext cx="1752600" cy="187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eaLnBrk="1" fontAlgn="auto" hangingPunct="1">
              <a:spcAft>
                <a:spcPts val="0"/>
              </a:spcAft>
              <a:defRPr/>
            </a:pPr>
            <a:r>
              <a:rPr lang="en-US" altLang="en-US" sz="3500" dirty="0" smtClean="0">
                <a:solidFill>
                  <a:schemeClr val="accent1">
                    <a:lumMod val="75000"/>
                  </a:schemeClr>
                </a:solidFill>
              </a:rPr>
              <a:t>Who is eligible for Dental Services</a:t>
            </a:r>
          </a:p>
        </p:txBody>
      </p:sp>
      <p:sp>
        <p:nvSpPr>
          <p:cNvPr id="16387" name="Rectangle 3"/>
          <p:cNvSpPr>
            <a:spLocks noGrp="1" noChangeArrowheads="1"/>
          </p:cNvSpPr>
          <p:nvPr>
            <p:ph idx="1"/>
          </p:nvPr>
        </p:nvSpPr>
        <p:spPr>
          <a:xfrm>
            <a:off x="685800" y="1600200"/>
            <a:ext cx="7772400" cy="3733800"/>
          </a:xfrm>
        </p:spPr>
        <p:txBody>
          <a:bodyPr rtlCol="0">
            <a:normAutofit/>
          </a:bodyPr>
          <a:lstStyle/>
          <a:p>
            <a:pPr indent="-274320" eaLnBrk="1" fontAlgn="auto" hangingPunct="1">
              <a:spcAft>
                <a:spcPts val="0"/>
              </a:spcAft>
              <a:defRPr/>
            </a:pPr>
            <a:r>
              <a:rPr lang="en-US" altLang="en-US" dirty="0" smtClean="0"/>
              <a:t>Patients on FULL Medicaid</a:t>
            </a:r>
          </a:p>
          <a:p>
            <a:pPr marL="468630" lvl="1" indent="0" eaLnBrk="1" fontAlgn="auto" hangingPunct="1">
              <a:spcAft>
                <a:spcPts val="0"/>
              </a:spcAft>
              <a:buFont typeface="Wingdings 3" pitchFamily="18" charset="2"/>
              <a:buNone/>
              <a:defRPr/>
            </a:pPr>
            <a:r>
              <a:rPr lang="en-US" altLang="en-US" dirty="0" smtClean="0"/>
              <a:t>Aged, Blind, Disabled, 20 yrs. and under and Pregnant woman.</a:t>
            </a:r>
          </a:p>
          <a:p>
            <a:pPr indent="-274320" eaLnBrk="1" fontAlgn="auto" hangingPunct="1">
              <a:spcAft>
                <a:spcPts val="0"/>
              </a:spcAft>
              <a:defRPr/>
            </a:pPr>
            <a:r>
              <a:rPr lang="en-US" altLang="en-US" dirty="0" smtClean="0"/>
              <a:t>Patients on BASIC Medicaid </a:t>
            </a:r>
          </a:p>
          <a:p>
            <a:pPr indent="-274320" eaLnBrk="1" fontAlgn="auto" hangingPunct="1">
              <a:spcAft>
                <a:spcPts val="0"/>
              </a:spcAft>
              <a:buFont typeface="Wingdings 2" pitchFamily="18" charset="2"/>
              <a:buNone/>
              <a:defRPr/>
            </a:pPr>
            <a:r>
              <a:rPr lang="en-US" altLang="en-US" dirty="0" smtClean="0"/>
              <a:t>                     </a:t>
            </a:r>
            <a:r>
              <a:rPr lang="en-US" altLang="en-US" u="sng" dirty="0" smtClean="0"/>
              <a:t>IF:</a:t>
            </a:r>
          </a:p>
          <a:p>
            <a:pPr indent="-274320" eaLnBrk="1" fontAlgn="auto" hangingPunct="1">
              <a:spcAft>
                <a:spcPts val="0"/>
              </a:spcAft>
              <a:defRPr/>
            </a:pPr>
            <a:r>
              <a:rPr lang="en-US" altLang="en-US" dirty="0" smtClean="0"/>
              <a:t>They are approved under: </a:t>
            </a:r>
          </a:p>
          <a:p>
            <a:pPr lvl="1" indent="-274320" eaLnBrk="1" fontAlgn="auto" hangingPunct="1">
              <a:spcAft>
                <a:spcPts val="0"/>
              </a:spcAft>
              <a:buFont typeface="Wingdings 2" pitchFamily="18" charset="2"/>
              <a:buNone/>
              <a:defRPr/>
            </a:pPr>
            <a:r>
              <a:rPr lang="en-US" altLang="en-US" dirty="0" smtClean="0"/>
              <a:t>Essential for Employment </a:t>
            </a:r>
          </a:p>
          <a:p>
            <a:pPr lvl="1" indent="-274320" eaLnBrk="1" fontAlgn="auto" hangingPunct="1">
              <a:spcAft>
                <a:spcPts val="0"/>
              </a:spcAft>
              <a:buFont typeface="Wingdings 2" pitchFamily="18" charset="2"/>
              <a:buNone/>
              <a:defRPr/>
            </a:pPr>
            <a:r>
              <a:rPr lang="en-US" altLang="en-US" dirty="0" smtClean="0"/>
              <a:t>                 or </a:t>
            </a:r>
          </a:p>
          <a:p>
            <a:pPr lvl="1" indent="-274320" eaLnBrk="1" fontAlgn="auto" hangingPunct="1">
              <a:spcAft>
                <a:spcPts val="0"/>
              </a:spcAft>
              <a:buFont typeface="Wingdings 2" pitchFamily="18" charset="2"/>
              <a:buNone/>
              <a:defRPr/>
            </a:pPr>
            <a:r>
              <a:rPr lang="en-US" altLang="en-US" dirty="0" smtClean="0"/>
              <a:t>Emergency Services.</a:t>
            </a:r>
          </a:p>
          <a:p>
            <a:pPr indent="-274320" eaLnBrk="1" fontAlgn="auto" hangingPunct="1">
              <a:spcAft>
                <a:spcPts val="0"/>
              </a:spcAft>
              <a:defRPr/>
            </a:pPr>
            <a:endParaRPr lang="en-US" altLang="en-US" dirty="0" smtClean="0"/>
          </a:p>
          <a:p>
            <a:pPr lvl="1" indent="-274320" eaLnBrk="1" fontAlgn="auto" hangingPunct="1">
              <a:spcAft>
                <a:spcPts val="0"/>
              </a:spcAft>
              <a:defRPr/>
            </a:pPr>
            <a:endParaRPr lang="en-US" altLang="en-US" dirty="0" smtClean="0"/>
          </a:p>
        </p:txBody>
      </p:sp>
      <p:pic>
        <p:nvPicPr>
          <p:cNvPr id="26628" name="Picture 4" descr="2011-09-03_10-47-05_3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971800"/>
            <a:ext cx="432593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04800" y="381000"/>
            <a:ext cx="7543800" cy="808038"/>
          </a:xfrm>
        </p:spPr>
        <p:txBody>
          <a:bodyPr/>
          <a:lstStyle/>
          <a:p>
            <a:pPr eaLnBrk="1" fontAlgn="auto" hangingPunct="1">
              <a:spcAft>
                <a:spcPts val="0"/>
              </a:spcAft>
              <a:defRPr/>
            </a:pPr>
            <a:r>
              <a:rPr lang="en-US" altLang="en-US" dirty="0" smtClean="0">
                <a:solidFill>
                  <a:schemeClr val="accent1">
                    <a:lumMod val="75000"/>
                  </a:schemeClr>
                </a:solidFill>
              </a:rPr>
              <a:t>What needs Special Processing</a:t>
            </a:r>
          </a:p>
        </p:txBody>
      </p:sp>
      <p:sp>
        <p:nvSpPr>
          <p:cNvPr id="17411" name="Rectangle 3"/>
          <p:cNvSpPr>
            <a:spLocks noGrp="1" noChangeArrowheads="1"/>
          </p:cNvSpPr>
          <p:nvPr>
            <p:ph sz="quarter" idx="13"/>
          </p:nvPr>
        </p:nvSpPr>
        <p:spPr>
          <a:xfrm>
            <a:off x="457200" y="1966913"/>
            <a:ext cx="4038600" cy="4433887"/>
          </a:xfrm>
        </p:spPr>
        <p:txBody>
          <a:bodyPr rtlCol="0">
            <a:normAutofit/>
          </a:bodyPr>
          <a:lstStyle/>
          <a:p>
            <a:pPr indent="-274320" eaLnBrk="1" fontAlgn="auto" hangingPunct="1">
              <a:spcAft>
                <a:spcPts val="0"/>
              </a:spcAft>
              <a:defRPr/>
            </a:pPr>
            <a:r>
              <a:rPr lang="en-US" altLang="en-US" dirty="0" smtClean="0"/>
              <a:t>Prior Authorizing (PA)</a:t>
            </a:r>
          </a:p>
          <a:p>
            <a:pPr lvl="1" indent="-274320" eaLnBrk="1" fontAlgn="auto" hangingPunct="1">
              <a:spcAft>
                <a:spcPts val="0"/>
              </a:spcAft>
              <a:defRPr/>
            </a:pPr>
            <a:r>
              <a:rPr lang="en-US" altLang="en-US" sz="2200" dirty="0" smtClean="0"/>
              <a:t>All Orthodontia</a:t>
            </a:r>
          </a:p>
          <a:p>
            <a:pPr lvl="1" indent="-274320" eaLnBrk="1" fontAlgn="auto" hangingPunct="1">
              <a:spcAft>
                <a:spcPts val="0"/>
              </a:spcAft>
              <a:defRPr/>
            </a:pPr>
            <a:r>
              <a:rPr lang="en-US" altLang="en-US" sz="2200" dirty="0" smtClean="0"/>
              <a:t>Veneers</a:t>
            </a:r>
          </a:p>
          <a:p>
            <a:pPr indent="-274320" eaLnBrk="1" fontAlgn="auto" hangingPunct="1">
              <a:spcAft>
                <a:spcPts val="0"/>
              </a:spcAft>
              <a:defRPr/>
            </a:pPr>
            <a:endParaRPr lang="en-US" altLang="en-US" dirty="0" smtClean="0"/>
          </a:p>
          <a:p>
            <a:pPr indent="-274320" eaLnBrk="1" fontAlgn="auto" hangingPunct="1">
              <a:spcAft>
                <a:spcPts val="0"/>
              </a:spcAft>
              <a:defRPr/>
            </a:pPr>
            <a:endParaRPr lang="en-US" altLang="en-US" dirty="0" smtClean="0"/>
          </a:p>
          <a:p>
            <a:pPr indent="-274320" eaLnBrk="1" fontAlgn="auto" hangingPunct="1">
              <a:spcAft>
                <a:spcPts val="0"/>
              </a:spcAft>
              <a:defRPr/>
            </a:pPr>
            <a:endParaRPr lang="en-US" altLang="en-US" dirty="0"/>
          </a:p>
          <a:p>
            <a:pPr indent="-274320" eaLnBrk="1" fontAlgn="auto" hangingPunct="1">
              <a:spcAft>
                <a:spcPts val="0"/>
              </a:spcAft>
              <a:defRPr/>
            </a:pPr>
            <a:endParaRPr lang="en-US" altLang="en-US" dirty="0" smtClean="0"/>
          </a:p>
          <a:p>
            <a:pPr indent="-274320" eaLnBrk="1" fontAlgn="auto" hangingPunct="1">
              <a:spcAft>
                <a:spcPts val="0"/>
              </a:spcAft>
              <a:defRPr/>
            </a:pPr>
            <a:endParaRPr lang="en-US" altLang="en-US" dirty="0"/>
          </a:p>
          <a:p>
            <a:pPr marL="342900" lvl="1" indent="-274320" eaLnBrk="1" fontAlgn="auto" hangingPunct="1">
              <a:spcAft>
                <a:spcPts val="0"/>
              </a:spcAft>
              <a:defRPr/>
            </a:pPr>
            <a:r>
              <a:rPr lang="en-US" altLang="en-US" sz="2200" dirty="0" smtClean="0">
                <a:solidFill>
                  <a:srgbClr val="FF0000"/>
                </a:solidFill>
              </a:rPr>
              <a:t>Crowns</a:t>
            </a:r>
            <a:r>
              <a:rPr lang="en-US" altLang="en-US" sz="2200" dirty="0">
                <a:solidFill>
                  <a:srgbClr val="FF0000"/>
                </a:solidFill>
              </a:rPr>
              <a:t>: NO PA </a:t>
            </a:r>
            <a:r>
              <a:rPr lang="en-US" altLang="en-US" sz="2000" dirty="0" err="1">
                <a:solidFill>
                  <a:srgbClr val="FF0000"/>
                </a:solidFill>
              </a:rPr>
              <a:t>effec</a:t>
            </a:r>
            <a:r>
              <a:rPr lang="en-US" altLang="en-US" sz="2000" dirty="0">
                <a:solidFill>
                  <a:srgbClr val="FF0000"/>
                </a:solidFill>
              </a:rPr>
              <a:t> 8-1-12</a:t>
            </a:r>
            <a:endParaRPr lang="en-US" altLang="en-US" sz="2200" dirty="0">
              <a:solidFill>
                <a:srgbClr val="FF0000"/>
              </a:solidFill>
            </a:endParaRPr>
          </a:p>
          <a:p>
            <a:pPr indent="-274320" eaLnBrk="1" fontAlgn="auto" hangingPunct="1">
              <a:spcAft>
                <a:spcPts val="0"/>
              </a:spcAft>
              <a:defRPr/>
            </a:pPr>
            <a:endParaRPr lang="en-US" altLang="en-US" dirty="0" smtClean="0"/>
          </a:p>
        </p:txBody>
      </p:sp>
      <p:sp>
        <p:nvSpPr>
          <p:cNvPr id="27652" name="Rectangle 4"/>
          <p:cNvSpPr>
            <a:spLocks noGrp="1" noChangeArrowheads="1"/>
          </p:cNvSpPr>
          <p:nvPr>
            <p:ph sz="quarter" idx="14"/>
          </p:nvPr>
        </p:nvSpPr>
        <p:spPr>
          <a:xfrm>
            <a:off x="4800600" y="1536700"/>
            <a:ext cx="3657600" cy="3876675"/>
          </a:xfrm>
        </p:spPr>
        <p:txBody>
          <a:bodyPr/>
          <a:lstStyle/>
          <a:p>
            <a:pPr eaLnBrk="1" hangingPunct="1"/>
            <a:r>
              <a:rPr lang="en-US" altLang="en-US" smtClean="0"/>
              <a:t>Check limits</a:t>
            </a:r>
          </a:p>
          <a:p>
            <a:pPr lvl="1" eaLnBrk="1" hangingPunct="1"/>
            <a:r>
              <a:rPr lang="en-US" altLang="en-US" sz="2200" smtClean="0"/>
              <a:t>Diagnostics</a:t>
            </a:r>
          </a:p>
          <a:p>
            <a:pPr lvl="1" eaLnBrk="1" hangingPunct="1"/>
            <a:r>
              <a:rPr lang="en-US" altLang="en-US" sz="2200" smtClean="0"/>
              <a:t>Radiographs</a:t>
            </a:r>
          </a:p>
          <a:p>
            <a:pPr lvl="1" eaLnBrk="1" hangingPunct="1"/>
            <a:r>
              <a:rPr lang="en-US" altLang="en-US" sz="2200" smtClean="0"/>
              <a:t>Prophys and Fluoride</a:t>
            </a:r>
          </a:p>
          <a:p>
            <a:pPr lvl="1" eaLnBrk="1" hangingPunct="1"/>
            <a:r>
              <a:rPr lang="en-US" altLang="en-US" sz="2200" smtClean="0"/>
              <a:t>Crowns</a:t>
            </a:r>
          </a:p>
          <a:p>
            <a:pPr lvl="1" eaLnBrk="1" hangingPunct="1"/>
            <a:r>
              <a:rPr lang="en-US" altLang="en-US" sz="2200" smtClean="0"/>
              <a:t>Periodontics</a:t>
            </a:r>
          </a:p>
          <a:p>
            <a:pPr lvl="1" eaLnBrk="1" hangingPunct="1"/>
            <a:r>
              <a:rPr lang="en-US" altLang="en-US" sz="2200" smtClean="0"/>
              <a:t>Dentures, full/partial</a:t>
            </a:r>
          </a:p>
        </p:txBody>
      </p:sp>
      <p:pic>
        <p:nvPicPr>
          <p:cNvPr id="27653" name="Picture 8" descr="MCj0078790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2743200"/>
            <a:ext cx="2490788" cy="23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572000"/>
            <a:ext cx="26289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ubtitle 2"/>
          <p:cNvSpPr>
            <a:spLocks noGrp="1"/>
          </p:cNvSpPr>
          <p:nvPr>
            <p:ph type="subTitle" idx="1"/>
          </p:nvPr>
        </p:nvSpPr>
        <p:spPr>
          <a:xfrm>
            <a:off x="914400" y="4114800"/>
            <a:ext cx="7116763" cy="533400"/>
          </a:xfrm>
        </p:spPr>
        <p:txBody>
          <a:bodyPr rtlCol="0"/>
          <a:lstStyle/>
          <a:p>
            <a:pPr algn="ctr" eaLnBrk="1" fontAlgn="auto" hangingPunct="1">
              <a:spcAft>
                <a:spcPts val="0"/>
              </a:spcAft>
              <a:defRPr/>
            </a:pPr>
            <a:endParaRPr lang="en-US" altLang="en-US" sz="2400" smtClean="0"/>
          </a:p>
          <a:p>
            <a:pPr algn="ctr" eaLnBrk="1" fontAlgn="auto" hangingPunct="1">
              <a:spcAft>
                <a:spcPts val="0"/>
              </a:spcAft>
              <a:defRPr/>
            </a:pPr>
            <a:endParaRPr lang="en-US" altLang="en-US" sz="2400" smtClean="0"/>
          </a:p>
        </p:txBody>
      </p:sp>
      <p:sp>
        <p:nvSpPr>
          <p:cNvPr id="5" name="Rectangle 4"/>
          <p:cNvSpPr/>
          <p:nvPr/>
        </p:nvSpPr>
        <p:spPr>
          <a:xfrm>
            <a:off x="1363601" y="300335"/>
            <a:ext cx="6873998" cy="923330"/>
          </a:xfrm>
          <a:prstGeom prst="rect">
            <a:avLst/>
          </a:prstGeom>
          <a:noFill/>
        </p:spPr>
        <p:txBody>
          <a:bodyPr wrap="none">
            <a:spAutoFit/>
          </a:bodyPr>
          <a:lstStyle/>
          <a:p>
            <a:pPr algn="ctr">
              <a:defRPr/>
            </a:pPr>
            <a:r>
              <a:rPr lang="en-US" sz="5400"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Papyrus" pitchFamily="66" charset="0"/>
              </a:rPr>
              <a:t>Orthodontia Services</a:t>
            </a:r>
            <a:endParaRPr lang="en-US" sz="5400"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endParaRPr>
          </a:p>
        </p:txBody>
      </p:sp>
      <p:pic>
        <p:nvPicPr>
          <p:cNvPr id="286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066800"/>
            <a:ext cx="44450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77" name="TextBox 5"/>
          <p:cNvSpPr txBox="1">
            <a:spLocks noChangeArrowheads="1"/>
          </p:cNvSpPr>
          <p:nvPr/>
        </p:nvSpPr>
        <p:spPr bwMode="auto">
          <a:xfrm>
            <a:off x="304800" y="3989388"/>
            <a:ext cx="8458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1"/>
              </a:buClr>
              <a:buSzPct val="85000"/>
              <a:buFont typeface="Wingdings 3" pitchFamily="18" charset="2"/>
              <a:buChar char=""/>
              <a:defRPr sz="2000">
                <a:solidFill>
                  <a:schemeClr val="tx1"/>
                </a:solidFill>
                <a:latin typeface="Gill Sans MT" pitchFamily="34" charset="0"/>
              </a:defRPr>
            </a:lvl1pPr>
            <a:lvl2pPr marL="742950" indent="-285750" eaLnBrk="0" hangingPunct="0">
              <a:spcBef>
                <a:spcPts val="700"/>
              </a:spcBef>
              <a:buClr>
                <a:schemeClr val="accent1"/>
              </a:buClr>
              <a:buSzPct val="85000"/>
              <a:buFont typeface="Wingdings 3" pitchFamily="18" charset="2"/>
              <a:buChar char=""/>
              <a:defRPr sz="1600">
                <a:solidFill>
                  <a:schemeClr val="tx1"/>
                </a:solidFill>
                <a:latin typeface="Gill Sans MT" pitchFamily="34" charset="0"/>
              </a:defRPr>
            </a:lvl2pPr>
            <a:lvl3pPr marL="1143000" indent="-228600" eaLnBrk="0" hangingPunct="0">
              <a:spcBef>
                <a:spcPts val="700"/>
              </a:spcBef>
              <a:buClr>
                <a:schemeClr val="accent1"/>
              </a:buClr>
              <a:buSzPct val="85000"/>
              <a:buFont typeface="Wingdings 3" pitchFamily="18" charset="2"/>
              <a:buChar char=""/>
              <a:defRPr sz="1400">
                <a:solidFill>
                  <a:schemeClr val="tx1"/>
                </a:solidFill>
                <a:latin typeface="Gill Sans MT" pitchFamily="34" charset="0"/>
              </a:defRPr>
            </a:lvl3pPr>
            <a:lvl4pPr marL="1600200" indent="-228600" eaLnBrk="0" hangingPunct="0">
              <a:spcBef>
                <a:spcPts val="700"/>
              </a:spcBef>
              <a:buClr>
                <a:schemeClr val="accent1"/>
              </a:buClr>
              <a:buSzPct val="85000"/>
              <a:buFont typeface="Wingdings 3" pitchFamily="18" charset="2"/>
              <a:buChar char=""/>
              <a:defRPr sz="1400">
                <a:solidFill>
                  <a:schemeClr val="tx1"/>
                </a:solidFill>
                <a:latin typeface="Gill Sans MT" pitchFamily="34" charset="0"/>
              </a:defRPr>
            </a:lvl4pPr>
            <a:lvl5pPr marL="2057400" indent="-228600" eaLnBrk="0" hangingPunct="0">
              <a:spcBef>
                <a:spcPts val="700"/>
              </a:spcBef>
              <a:buClr>
                <a:schemeClr val="accent1"/>
              </a:buClr>
              <a:buSzPct val="85000"/>
              <a:buFont typeface="Wingdings 3" pitchFamily="18" charset="2"/>
              <a:buChar char=""/>
              <a:defRPr sz="1400">
                <a:solidFill>
                  <a:schemeClr val="tx1"/>
                </a:solidFill>
                <a:latin typeface="Gill Sans MT" pitchFamily="34" charset="0"/>
              </a:defRPr>
            </a:lvl5pPr>
            <a:lvl6pPr marL="2514600" indent="-228600" eaLnBrk="0" fontAlgn="base" hangingPunct="0">
              <a:spcBef>
                <a:spcPts val="700"/>
              </a:spcBef>
              <a:spcAft>
                <a:spcPct val="0"/>
              </a:spcAft>
              <a:buClr>
                <a:schemeClr val="accent1"/>
              </a:buClr>
              <a:buSzPct val="85000"/>
              <a:buFont typeface="Wingdings 3" pitchFamily="18" charset="2"/>
              <a:buChar char=""/>
              <a:defRPr sz="1400">
                <a:solidFill>
                  <a:schemeClr val="tx1"/>
                </a:solidFill>
                <a:latin typeface="Gill Sans MT" pitchFamily="34" charset="0"/>
              </a:defRPr>
            </a:lvl6pPr>
            <a:lvl7pPr marL="2971800" indent="-228600" eaLnBrk="0" fontAlgn="base" hangingPunct="0">
              <a:spcBef>
                <a:spcPts val="700"/>
              </a:spcBef>
              <a:spcAft>
                <a:spcPct val="0"/>
              </a:spcAft>
              <a:buClr>
                <a:schemeClr val="accent1"/>
              </a:buClr>
              <a:buSzPct val="85000"/>
              <a:buFont typeface="Wingdings 3" pitchFamily="18" charset="2"/>
              <a:buChar char=""/>
              <a:defRPr sz="1400">
                <a:solidFill>
                  <a:schemeClr val="tx1"/>
                </a:solidFill>
                <a:latin typeface="Gill Sans MT" pitchFamily="34" charset="0"/>
              </a:defRPr>
            </a:lvl7pPr>
            <a:lvl8pPr marL="3429000" indent="-228600" eaLnBrk="0" fontAlgn="base" hangingPunct="0">
              <a:spcBef>
                <a:spcPts val="700"/>
              </a:spcBef>
              <a:spcAft>
                <a:spcPct val="0"/>
              </a:spcAft>
              <a:buClr>
                <a:schemeClr val="accent1"/>
              </a:buClr>
              <a:buSzPct val="85000"/>
              <a:buFont typeface="Wingdings 3" pitchFamily="18" charset="2"/>
              <a:buChar char=""/>
              <a:defRPr sz="1400">
                <a:solidFill>
                  <a:schemeClr val="tx1"/>
                </a:solidFill>
                <a:latin typeface="Gill Sans MT" pitchFamily="34" charset="0"/>
              </a:defRPr>
            </a:lvl8pPr>
            <a:lvl9pPr marL="3886200" indent="-228600" eaLnBrk="0" fontAlgn="base" hangingPunct="0">
              <a:spcBef>
                <a:spcPts val="700"/>
              </a:spcBef>
              <a:spcAft>
                <a:spcPct val="0"/>
              </a:spcAft>
              <a:buClr>
                <a:schemeClr val="accent1"/>
              </a:buClr>
              <a:buSzPct val="85000"/>
              <a:buFont typeface="Wingdings 3" pitchFamily="18" charset="2"/>
              <a:buChar char=""/>
              <a:defRPr sz="1400">
                <a:solidFill>
                  <a:schemeClr val="tx1"/>
                </a:solidFill>
                <a:latin typeface="Gill Sans MT" pitchFamily="34" charset="0"/>
              </a:defRPr>
            </a:lvl9pPr>
          </a:lstStyle>
          <a:p>
            <a:pPr eaLnBrk="1" hangingPunct="1">
              <a:spcBef>
                <a:spcPct val="0"/>
              </a:spcBef>
              <a:buClrTx/>
              <a:buSzTx/>
              <a:buFontTx/>
              <a:buNone/>
            </a:pPr>
            <a:r>
              <a:rPr lang="en-US" altLang="en-US" sz="1800" b="1" i="1" u="sng">
                <a:latin typeface="Arial" charset="0"/>
              </a:rPr>
              <a:t>Prior Authorization Process</a:t>
            </a:r>
            <a:r>
              <a:rPr lang="en-US" altLang="en-US" sz="1800">
                <a:latin typeface="Arial" charset="0"/>
              </a:rPr>
              <a:t>:  HLD-Index, pano, ceph and photos.</a:t>
            </a:r>
          </a:p>
          <a:p>
            <a:pPr eaLnBrk="1" hangingPunct="1">
              <a:spcBef>
                <a:spcPct val="0"/>
              </a:spcBef>
              <a:buClrTx/>
              <a:buSzTx/>
              <a:buFontTx/>
              <a:buNone/>
            </a:pPr>
            <a:r>
              <a:rPr lang="en-US" altLang="en-US" sz="1800">
                <a:latin typeface="Arial" charset="0"/>
              </a:rPr>
              <a:t>Banding fee (D8050, D8060, D8070, D8080, and D8090, </a:t>
            </a:r>
          </a:p>
          <a:p>
            <a:pPr eaLnBrk="1" hangingPunct="1">
              <a:spcBef>
                <a:spcPct val="0"/>
              </a:spcBef>
              <a:buClrTx/>
              <a:buSzTx/>
              <a:buFontTx/>
              <a:buNone/>
            </a:pPr>
            <a:r>
              <a:rPr lang="en-US" altLang="en-US" sz="1800">
                <a:latin typeface="Arial" charset="0"/>
              </a:rPr>
              <a:t>Periodic visits (D8670), de-band and final retention (D8680).</a:t>
            </a:r>
          </a:p>
          <a:p>
            <a:pPr eaLnBrk="1" hangingPunct="1">
              <a:spcBef>
                <a:spcPct val="0"/>
              </a:spcBef>
              <a:buClrTx/>
              <a:buSzTx/>
              <a:buFontTx/>
              <a:buNone/>
            </a:pPr>
            <a:r>
              <a:rPr lang="en-US" altLang="en-US" sz="1800">
                <a:latin typeface="Arial" charset="0"/>
              </a:rPr>
              <a:t>Eligibility must be on-going, private pay agreement in place. TPL-Blanket Denial.</a:t>
            </a:r>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2723" y="838200"/>
            <a:ext cx="6019800" cy="4832092"/>
          </a:xfrm>
          <a:prstGeom prst="rect">
            <a:avLst/>
          </a:prstGeom>
          <a:noFill/>
        </p:spPr>
        <p:txBody>
          <a:bodyPr>
            <a:spAutoFit/>
          </a:bodyPr>
          <a:lstStyle/>
          <a:p>
            <a:pPr>
              <a:defRPr/>
            </a:pPr>
            <a:r>
              <a:rPr lang="en-US" sz="2800" u="sng" dirty="0">
                <a:solidFill>
                  <a:schemeClr val="accent1">
                    <a:lumMod val="75000"/>
                  </a:schemeClr>
                </a:solidFill>
                <a:latin typeface="Papyrus" pitchFamily="66" charset="0"/>
              </a:rPr>
              <a:t>FORMS</a:t>
            </a:r>
            <a:r>
              <a:rPr lang="en-US" sz="2800" dirty="0">
                <a:solidFill>
                  <a:schemeClr val="accent1">
                    <a:lumMod val="75000"/>
                  </a:schemeClr>
                </a:solidFill>
                <a:latin typeface="Papyrus" pitchFamily="66" charset="0"/>
              </a:rPr>
              <a:t>:   </a:t>
            </a:r>
            <a:r>
              <a:rPr lang="en-US" sz="2800" dirty="0">
                <a:ln>
                  <a:solidFill>
                    <a:schemeClr val="bg1"/>
                  </a:solidFill>
                </a:ln>
                <a:solidFill>
                  <a:schemeClr val="accent1">
                    <a:lumMod val="75000"/>
                  </a:schemeClr>
                </a:solidFill>
                <a:latin typeface="Papyrus" pitchFamily="66" charset="0"/>
                <a:hlinkClick r:id="rId2"/>
              </a:rPr>
              <a:t>www.medicaidprovider.mt.gov</a:t>
            </a:r>
            <a:endParaRPr lang="en-US" sz="2800" dirty="0">
              <a:ln>
                <a:solidFill>
                  <a:schemeClr val="bg1"/>
                </a:solidFill>
              </a:ln>
              <a:solidFill>
                <a:schemeClr val="accent1">
                  <a:lumMod val="75000"/>
                </a:schemeClr>
              </a:solidFill>
              <a:latin typeface="Papyrus" pitchFamily="66" charset="0"/>
            </a:endParaRPr>
          </a:p>
          <a:p>
            <a:pPr>
              <a:defRPr/>
            </a:pPr>
            <a:endParaRPr lang="en-US" sz="2800" dirty="0">
              <a:latin typeface="Papyrus" pitchFamily="66" charset="0"/>
            </a:endParaRPr>
          </a:p>
          <a:p>
            <a:pPr marL="514350" indent="-514350">
              <a:buFont typeface="Arial" pitchFamily="34" charset="0"/>
              <a:buChar char="•"/>
              <a:defRPr/>
            </a:pPr>
            <a:r>
              <a:rPr lang="en-US" sz="2800" dirty="0">
                <a:latin typeface="Papyrus" pitchFamily="66" charset="0"/>
              </a:rPr>
              <a:t> ADA  Dental Claim Form,</a:t>
            </a:r>
          </a:p>
          <a:p>
            <a:pPr>
              <a:defRPr/>
            </a:pPr>
            <a:r>
              <a:rPr lang="en-US" sz="2800" dirty="0">
                <a:latin typeface="Papyrus" pitchFamily="66" charset="0"/>
              </a:rPr>
              <a:t>       Prior Authorization box checked</a:t>
            </a:r>
          </a:p>
          <a:p>
            <a:pPr marL="514350" indent="-514350">
              <a:buFont typeface="Arial" pitchFamily="34" charset="0"/>
              <a:buChar char="•"/>
              <a:defRPr/>
            </a:pPr>
            <a:endParaRPr lang="en-US" sz="2800" dirty="0">
              <a:latin typeface="Papyrus" pitchFamily="66" charset="0"/>
            </a:endParaRPr>
          </a:p>
          <a:p>
            <a:pPr marL="514350" indent="-514350">
              <a:buFont typeface="Arial" pitchFamily="34" charset="0"/>
              <a:buChar char="•"/>
              <a:defRPr/>
            </a:pPr>
            <a:r>
              <a:rPr lang="en-US" sz="2800" dirty="0">
                <a:latin typeface="Papyrus" pitchFamily="66" charset="0"/>
              </a:rPr>
              <a:t>Handicapping Labio-Lingual Deviations Form (HLD Index)</a:t>
            </a:r>
          </a:p>
          <a:p>
            <a:pPr>
              <a:defRPr/>
            </a:pPr>
            <a:r>
              <a:rPr lang="en-US" sz="2800" dirty="0">
                <a:latin typeface="Papyrus" pitchFamily="66" charset="0"/>
              </a:rPr>
              <a:t>      </a:t>
            </a:r>
          </a:p>
          <a:p>
            <a:pPr marL="457200" indent="-457200">
              <a:buFont typeface="Arial" pitchFamily="34" charset="0"/>
              <a:buChar char="•"/>
              <a:defRPr/>
            </a:pPr>
            <a:r>
              <a:rPr lang="en-US" sz="2800" dirty="0">
                <a:latin typeface="Papyrus" pitchFamily="66" charset="0"/>
              </a:rPr>
              <a:t> Revised 9/2013, added posterior impactions and anterior crossbite</a:t>
            </a:r>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6"/>
          <p:cNvSpPr txBox="1">
            <a:spLocks noChangeArrowheads="1"/>
          </p:cNvSpPr>
          <p:nvPr/>
        </p:nvSpPr>
        <p:spPr bwMode="auto">
          <a:xfrm>
            <a:off x="1295400" y="85725"/>
            <a:ext cx="70294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Clr>
                <a:schemeClr val="accent1"/>
              </a:buClr>
              <a:buSzPct val="85000"/>
              <a:buFont typeface="Wingdings 3" pitchFamily="18" charset="2"/>
              <a:buChar char=""/>
              <a:defRPr sz="2000">
                <a:solidFill>
                  <a:schemeClr val="tx1"/>
                </a:solidFill>
                <a:latin typeface="Gill Sans MT" pitchFamily="34" charset="0"/>
              </a:defRPr>
            </a:lvl1pPr>
            <a:lvl2pPr marL="742950" indent="-285750" eaLnBrk="0" hangingPunct="0">
              <a:spcBef>
                <a:spcPts val="700"/>
              </a:spcBef>
              <a:buClr>
                <a:schemeClr val="accent1"/>
              </a:buClr>
              <a:buSzPct val="85000"/>
              <a:buFont typeface="Wingdings 3" pitchFamily="18" charset="2"/>
              <a:buChar char=""/>
              <a:defRPr sz="1600">
                <a:solidFill>
                  <a:schemeClr val="tx1"/>
                </a:solidFill>
                <a:latin typeface="Gill Sans MT" pitchFamily="34" charset="0"/>
              </a:defRPr>
            </a:lvl2pPr>
            <a:lvl3pPr marL="1143000" indent="-228600" eaLnBrk="0" hangingPunct="0">
              <a:spcBef>
                <a:spcPts val="700"/>
              </a:spcBef>
              <a:buClr>
                <a:schemeClr val="accent1"/>
              </a:buClr>
              <a:buSzPct val="85000"/>
              <a:buFont typeface="Wingdings 3" pitchFamily="18" charset="2"/>
              <a:buChar char=""/>
              <a:defRPr sz="1400">
                <a:solidFill>
                  <a:schemeClr val="tx1"/>
                </a:solidFill>
                <a:latin typeface="Gill Sans MT" pitchFamily="34" charset="0"/>
              </a:defRPr>
            </a:lvl3pPr>
            <a:lvl4pPr marL="1600200" indent="-228600" eaLnBrk="0" hangingPunct="0">
              <a:spcBef>
                <a:spcPts val="700"/>
              </a:spcBef>
              <a:buClr>
                <a:schemeClr val="accent1"/>
              </a:buClr>
              <a:buSzPct val="85000"/>
              <a:buFont typeface="Wingdings 3" pitchFamily="18" charset="2"/>
              <a:buChar char=""/>
              <a:defRPr sz="1400">
                <a:solidFill>
                  <a:schemeClr val="tx1"/>
                </a:solidFill>
                <a:latin typeface="Gill Sans MT" pitchFamily="34" charset="0"/>
              </a:defRPr>
            </a:lvl4pPr>
            <a:lvl5pPr marL="2057400" indent="-228600" eaLnBrk="0" hangingPunct="0">
              <a:spcBef>
                <a:spcPts val="700"/>
              </a:spcBef>
              <a:buClr>
                <a:schemeClr val="accent1"/>
              </a:buClr>
              <a:buSzPct val="85000"/>
              <a:buFont typeface="Wingdings 3" pitchFamily="18" charset="2"/>
              <a:buChar char=""/>
              <a:defRPr sz="1400">
                <a:solidFill>
                  <a:schemeClr val="tx1"/>
                </a:solidFill>
                <a:latin typeface="Gill Sans MT" pitchFamily="34" charset="0"/>
              </a:defRPr>
            </a:lvl5pPr>
            <a:lvl6pPr marL="2514600" indent="-228600" eaLnBrk="0" fontAlgn="base" hangingPunct="0">
              <a:spcBef>
                <a:spcPts val="700"/>
              </a:spcBef>
              <a:spcAft>
                <a:spcPct val="0"/>
              </a:spcAft>
              <a:buClr>
                <a:schemeClr val="accent1"/>
              </a:buClr>
              <a:buSzPct val="85000"/>
              <a:buFont typeface="Wingdings 3" pitchFamily="18" charset="2"/>
              <a:buChar char=""/>
              <a:defRPr sz="1400">
                <a:solidFill>
                  <a:schemeClr val="tx1"/>
                </a:solidFill>
                <a:latin typeface="Gill Sans MT" pitchFamily="34" charset="0"/>
              </a:defRPr>
            </a:lvl6pPr>
            <a:lvl7pPr marL="2971800" indent="-228600" eaLnBrk="0" fontAlgn="base" hangingPunct="0">
              <a:spcBef>
                <a:spcPts val="700"/>
              </a:spcBef>
              <a:spcAft>
                <a:spcPct val="0"/>
              </a:spcAft>
              <a:buClr>
                <a:schemeClr val="accent1"/>
              </a:buClr>
              <a:buSzPct val="85000"/>
              <a:buFont typeface="Wingdings 3" pitchFamily="18" charset="2"/>
              <a:buChar char=""/>
              <a:defRPr sz="1400">
                <a:solidFill>
                  <a:schemeClr val="tx1"/>
                </a:solidFill>
                <a:latin typeface="Gill Sans MT" pitchFamily="34" charset="0"/>
              </a:defRPr>
            </a:lvl7pPr>
            <a:lvl8pPr marL="3429000" indent="-228600" eaLnBrk="0" fontAlgn="base" hangingPunct="0">
              <a:spcBef>
                <a:spcPts val="700"/>
              </a:spcBef>
              <a:spcAft>
                <a:spcPct val="0"/>
              </a:spcAft>
              <a:buClr>
                <a:schemeClr val="accent1"/>
              </a:buClr>
              <a:buSzPct val="85000"/>
              <a:buFont typeface="Wingdings 3" pitchFamily="18" charset="2"/>
              <a:buChar char=""/>
              <a:defRPr sz="1400">
                <a:solidFill>
                  <a:schemeClr val="tx1"/>
                </a:solidFill>
                <a:latin typeface="Gill Sans MT" pitchFamily="34" charset="0"/>
              </a:defRPr>
            </a:lvl8pPr>
            <a:lvl9pPr marL="3886200" indent="-228600" eaLnBrk="0" fontAlgn="base" hangingPunct="0">
              <a:spcBef>
                <a:spcPts val="700"/>
              </a:spcBef>
              <a:spcAft>
                <a:spcPct val="0"/>
              </a:spcAft>
              <a:buClr>
                <a:schemeClr val="accent1"/>
              </a:buClr>
              <a:buSzPct val="85000"/>
              <a:buFont typeface="Wingdings 3" pitchFamily="18" charset="2"/>
              <a:buChar char=""/>
              <a:defRPr sz="1400">
                <a:solidFill>
                  <a:schemeClr val="tx1"/>
                </a:solidFill>
                <a:latin typeface="Gill Sans MT" pitchFamily="34" charset="0"/>
              </a:defRPr>
            </a:lvl9pPr>
          </a:lstStyle>
          <a:p>
            <a:pPr eaLnBrk="1" hangingPunct="1">
              <a:spcBef>
                <a:spcPct val="0"/>
              </a:spcBef>
              <a:buClrTx/>
              <a:buSzTx/>
              <a:buFontTx/>
              <a:buNone/>
            </a:pPr>
            <a:r>
              <a:rPr lang="en-US" altLang="en-US" sz="4400">
                <a:latin typeface="Papyrus" pitchFamily="66" charset="0"/>
              </a:rPr>
              <a:t>www.medicaidprovider.mt.gov</a:t>
            </a:r>
          </a:p>
        </p:txBody>
      </p:sp>
      <p:pic>
        <p:nvPicPr>
          <p:cNvPr id="307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238" y="642938"/>
            <a:ext cx="6985000" cy="55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3429000" y="4191000"/>
            <a:ext cx="39624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Oval 2"/>
          <p:cNvSpPr/>
          <p:nvPr/>
        </p:nvSpPr>
        <p:spPr>
          <a:xfrm>
            <a:off x="3429000" y="2438400"/>
            <a:ext cx="3810000" cy="7620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5-Point Star 3"/>
          <p:cNvSpPr/>
          <p:nvPr/>
        </p:nvSpPr>
        <p:spPr>
          <a:xfrm>
            <a:off x="6781800" y="2133600"/>
            <a:ext cx="762000" cy="762000"/>
          </a:xfrm>
          <a:prstGeom prst="star5">
            <a:avLst>
              <a:gd name="adj" fmla="val 28143"/>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0727" name="TextBox 4"/>
          <p:cNvSpPr txBox="1">
            <a:spLocks noChangeArrowheads="1"/>
          </p:cNvSpPr>
          <p:nvPr/>
        </p:nvSpPr>
        <p:spPr bwMode="auto">
          <a:xfrm>
            <a:off x="6515100" y="2330450"/>
            <a:ext cx="1447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1"/>
              </a:buClr>
              <a:buSzPct val="85000"/>
              <a:buFont typeface="Wingdings 3" pitchFamily="18" charset="2"/>
              <a:buChar char=""/>
              <a:defRPr sz="2000">
                <a:solidFill>
                  <a:schemeClr val="tx1"/>
                </a:solidFill>
                <a:latin typeface="Gill Sans MT" pitchFamily="34" charset="0"/>
              </a:defRPr>
            </a:lvl1pPr>
            <a:lvl2pPr marL="742950" indent="-285750" eaLnBrk="0" hangingPunct="0">
              <a:spcBef>
                <a:spcPts val="700"/>
              </a:spcBef>
              <a:buClr>
                <a:schemeClr val="accent1"/>
              </a:buClr>
              <a:buSzPct val="85000"/>
              <a:buFont typeface="Wingdings 3" pitchFamily="18" charset="2"/>
              <a:buChar char=""/>
              <a:defRPr sz="1600">
                <a:solidFill>
                  <a:schemeClr val="tx1"/>
                </a:solidFill>
                <a:latin typeface="Gill Sans MT" pitchFamily="34" charset="0"/>
              </a:defRPr>
            </a:lvl2pPr>
            <a:lvl3pPr marL="1143000" indent="-228600" eaLnBrk="0" hangingPunct="0">
              <a:spcBef>
                <a:spcPts val="700"/>
              </a:spcBef>
              <a:buClr>
                <a:schemeClr val="accent1"/>
              </a:buClr>
              <a:buSzPct val="85000"/>
              <a:buFont typeface="Wingdings 3" pitchFamily="18" charset="2"/>
              <a:buChar char=""/>
              <a:defRPr sz="1400">
                <a:solidFill>
                  <a:schemeClr val="tx1"/>
                </a:solidFill>
                <a:latin typeface="Gill Sans MT" pitchFamily="34" charset="0"/>
              </a:defRPr>
            </a:lvl3pPr>
            <a:lvl4pPr marL="1600200" indent="-228600" eaLnBrk="0" hangingPunct="0">
              <a:spcBef>
                <a:spcPts val="700"/>
              </a:spcBef>
              <a:buClr>
                <a:schemeClr val="accent1"/>
              </a:buClr>
              <a:buSzPct val="85000"/>
              <a:buFont typeface="Wingdings 3" pitchFamily="18" charset="2"/>
              <a:buChar char=""/>
              <a:defRPr sz="1400">
                <a:solidFill>
                  <a:schemeClr val="tx1"/>
                </a:solidFill>
                <a:latin typeface="Gill Sans MT" pitchFamily="34" charset="0"/>
              </a:defRPr>
            </a:lvl4pPr>
            <a:lvl5pPr marL="2057400" indent="-228600" eaLnBrk="0" hangingPunct="0">
              <a:spcBef>
                <a:spcPts val="700"/>
              </a:spcBef>
              <a:buClr>
                <a:schemeClr val="accent1"/>
              </a:buClr>
              <a:buSzPct val="85000"/>
              <a:buFont typeface="Wingdings 3" pitchFamily="18" charset="2"/>
              <a:buChar char=""/>
              <a:defRPr sz="1400">
                <a:solidFill>
                  <a:schemeClr val="tx1"/>
                </a:solidFill>
                <a:latin typeface="Gill Sans MT" pitchFamily="34" charset="0"/>
              </a:defRPr>
            </a:lvl5pPr>
            <a:lvl6pPr marL="2514600" indent="-228600" eaLnBrk="0" fontAlgn="base" hangingPunct="0">
              <a:spcBef>
                <a:spcPts val="700"/>
              </a:spcBef>
              <a:spcAft>
                <a:spcPct val="0"/>
              </a:spcAft>
              <a:buClr>
                <a:schemeClr val="accent1"/>
              </a:buClr>
              <a:buSzPct val="85000"/>
              <a:buFont typeface="Wingdings 3" pitchFamily="18" charset="2"/>
              <a:buChar char=""/>
              <a:defRPr sz="1400">
                <a:solidFill>
                  <a:schemeClr val="tx1"/>
                </a:solidFill>
                <a:latin typeface="Gill Sans MT" pitchFamily="34" charset="0"/>
              </a:defRPr>
            </a:lvl6pPr>
            <a:lvl7pPr marL="2971800" indent="-228600" eaLnBrk="0" fontAlgn="base" hangingPunct="0">
              <a:spcBef>
                <a:spcPts val="700"/>
              </a:spcBef>
              <a:spcAft>
                <a:spcPct val="0"/>
              </a:spcAft>
              <a:buClr>
                <a:schemeClr val="accent1"/>
              </a:buClr>
              <a:buSzPct val="85000"/>
              <a:buFont typeface="Wingdings 3" pitchFamily="18" charset="2"/>
              <a:buChar char=""/>
              <a:defRPr sz="1400">
                <a:solidFill>
                  <a:schemeClr val="tx1"/>
                </a:solidFill>
                <a:latin typeface="Gill Sans MT" pitchFamily="34" charset="0"/>
              </a:defRPr>
            </a:lvl7pPr>
            <a:lvl8pPr marL="3429000" indent="-228600" eaLnBrk="0" fontAlgn="base" hangingPunct="0">
              <a:spcBef>
                <a:spcPts val="700"/>
              </a:spcBef>
              <a:spcAft>
                <a:spcPct val="0"/>
              </a:spcAft>
              <a:buClr>
                <a:schemeClr val="accent1"/>
              </a:buClr>
              <a:buSzPct val="85000"/>
              <a:buFont typeface="Wingdings 3" pitchFamily="18" charset="2"/>
              <a:buChar char=""/>
              <a:defRPr sz="1400">
                <a:solidFill>
                  <a:schemeClr val="tx1"/>
                </a:solidFill>
                <a:latin typeface="Gill Sans MT" pitchFamily="34" charset="0"/>
              </a:defRPr>
            </a:lvl8pPr>
            <a:lvl9pPr marL="3886200" indent="-228600" eaLnBrk="0" fontAlgn="base" hangingPunct="0">
              <a:spcBef>
                <a:spcPts val="700"/>
              </a:spcBef>
              <a:spcAft>
                <a:spcPct val="0"/>
              </a:spcAft>
              <a:buClr>
                <a:schemeClr val="accent1"/>
              </a:buClr>
              <a:buSzPct val="85000"/>
              <a:buFont typeface="Wingdings 3" pitchFamily="18" charset="2"/>
              <a:buChar char=""/>
              <a:defRPr sz="1400">
                <a:solidFill>
                  <a:schemeClr val="tx1"/>
                </a:solidFill>
                <a:latin typeface="Gill Sans MT" pitchFamily="34" charset="0"/>
              </a:defRPr>
            </a:lvl9pPr>
          </a:lstStyle>
          <a:p>
            <a:pPr eaLnBrk="1" hangingPunct="1">
              <a:spcBef>
                <a:spcPct val="0"/>
              </a:spcBef>
              <a:buClrTx/>
              <a:buSzTx/>
              <a:buFontTx/>
              <a:buNone/>
            </a:pPr>
            <a:r>
              <a:rPr lang="en-US" altLang="en-US" sz="1800">
                <a:latin typeface="Arial" charset="0"/>
              </a:rPr>
              <a:t>N   New</a:t>
            </a:r>
          </a:p>
        </p:txBody>
      </p:sp>
      <p:sp>
        <p:nvSpPr>
          <p:cNvPr id="5" name="Oval 4"/>
          <p:cNvSpPr/>
          <p:nvPr/>
        </p:nvSpPr>
        <p:spPr>
          <a:xfrm>
            <a:off x="1600200" y="4876800"/>
            <a:ext cx="838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fontAlgn="auto" hangingPunct="1">
              <a:spcAft>
                <a:spcPts val="0"/>
              </a:spcAft>
              <a:defRPr/>
            </a:pPr>
            <a:r>
              <a:rPr lang="en-US" altLang="en-US" dirty="0" smtClean="0">
                <a:solidFill>
                  <a:schemeClr val="accent1">
                    <a:lumMod val="75000"/>
                  </a:schemeClr>
                </a:solidFill>
              </a:rPr>
              <a:t>Crowns for Adults</a:t>
            </a:r>
          </a:p>
        </p:txBody>
      </p:sp>
      <p:sp>
        <p:nvSpPr>
          <p:cNvPr id="31747" name="Content Placeholder 2"/>
          <p:cNvSpPr>
            <a:spLocks noGrp="1"/>
          </p:cNvSpPr>
          <p:nvPr>
            <p:ph sz="quarter" idx="13"/>
          </p:nvPr>
        </p:nvSpPr>
        <p:spPr>
          <a:xfrm>
            <a:off x="457200" y="1719263"/>
            <a:ext cx="7086600" cy="4411662"/>
          </a:xfrm>
        </p:spPr>
        <p:txBody>
          <a:bodyPr/>
          <a:lstStyle/>
          <a:p>
            <a:pPr eaLnBrk="1" hangingPunct="1"/>
            <a:endParaRPr lang="en-US" altLang="en-US" smtClean="0"/>
          </a:p>
          <a:p>
            <a:pPr eaLnBrk="1" hangingPunct="1"/>
            <a:r>
              <a:rPr lang="en-US" altLang="en-US" smtClean="0"/>
              <a:t>D2751</a:t>
            </a:r>
          </a:p>
          <a:p>
            <a:pPr eaLnBrk="1" hangingPunct="1"/>
            <a:r>
              <a:rPr lang="en-US" altLang="en-US" smtClean="0"/>
              <a:t>2 per calendar year per person</a:t>
            </a:r>
          </a:p>
          <a:p>
            <a:pPr eaLnBrk="1" hangingPunct="1"/>
            <a:r>
              <a:rPr lang="en-US" altLang="en-US" smtClean="0"/>
              <a:t>Second Molars:  </a:t>
            </a:r>
          </a:p>
          <a:p>
            <a:pPr eaLnBrk="1" hangingPunct="1">
              <a:buFont typeface="Wingdings" pitchFamily="2" charset="2"/>
              <a:buNone/>
            </a:pPr>
            <a:r>
              <a:rPr lang="en-US" altLang="en-US" smtClean="0"/>
              <a:t>    #2-15-18-31= D2791</a:t>
            </a:r>
          </a:p>
          <a:p>
            <a:pPr eaLnBrk="1" hangingPunct="1"/>
            <a:r>
              <a:rPr lang="en-US" altLang="en-US" smtClean="0">
                <a:solidFill>
                  <a:srgbClr val="FF0000"/>
                </a:solidFill>
              </a:rPr>
              <a:t>Effective 8-1-12, </a:t>
            </a:r>
            <a:r>
              <a:rPr lang="en-US" altLang="en-US" u="sng" smtClean="0">
                <a:solidFill>
                  <a:srgbClr val="FF0000"/>
                </a:solidFill>
              </a:rPr>
              <a:t>NO PA needed</a:t>
            </a:r>
            <a:endParaRPr lang="en-US" altLang="en-US" smtClean="0"/>
          </a:p>
        </p:txBody>
      </p:sp>
      <p:pic>
        <p:nvPicPr>
          <p:cNvPr id="21508" name="Picture 4" descr="C:\Documents and Settings\cs5887\Local Settings\Temporary Internet Files\Content.IE5\8P204SFL\MP900409655[1].jpg"/>
          <p:cNvPicPr>
            <a:picLocks noChangeAspect="1" noChangeArrowheads="1"/>
          </p:cNvPicPr>
          <p:nvPr/>
        </p:nvPicPr>
        <p:blipFill>
          <a:blip r:embed="rId2" cstate="print"/>
          <a:srcRect/>
          <a:stretch>
            <a:fillRect/>
          </a:stretch>
        </p:blipFill>
        <p:spPr bwMode="auto">
          <a:xfrm>
            <a:off x="4724400" y="3200400"/>
            <a:ext cx="4419600" cy="2947987"/>
          </a:xfrm>
          <a:prstGeom prst="rect">
            <a:avLst/>
          </a:prstGeom>
          <a:noFill/>
          <a:ln w="9525">
            <a:noFill/>
            <a:miter lim="800000"/>
            <a:headEnd/>
            <a:tailEnd/>
          </a:ln>
          <a:scene3d>
            <a:camera prst="perspectiveContrastingLeftFacing"/>
            <a:lightRig rig="threePt" dir="t"/>
          </a:scene3d>
          <a:sp3d>
            <a:bevelT prst="angle"/>
          </a:sp3d>
        </p:spPr>
      </p:pic>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838200" y="685800"/>
            <a:ext cx="6705600" cy="838200"/>
          </a:xfrm>
        </p:spPr>
        <p:txBody>
          <a:bodyPr/>
          <a:lstStyle/>
          <a:p>
            <a:pPr eaLnBrk="1" fontAlgn="auto" hangingPunct="1">
              <a:spcAft>
                <a:spcPts val="0"/>
              </a:spcAft>
              <a:defRPr/>
            </a:pPr>
            <a:r>
              <a:rPr lang="en-US" altLang="en-US" sz="4400" dirty="0" smtClean="0">
                <a:solidFill>
                  <a:schemeClr val="accent1">
                    <a:lumMod val="75000"/>
                  </a:schemeClr>
                </a:solidFill>
              </a:rPr>
              <a:t>Provider Rate change</a:t>
            </a:r>
          </a:p>
        </p:txBody>
      </p:sp>
      <p:sp>
        <p:nvSpPr>
          <p:cNvPr id="4099" name="Rectangle 5"/>
          <p:cNvSpPr>
            <a:spLocks noGrp="1" noChangeArrowheads="1"/>
          </p:cNvSpPr>
          <p:nvPr>
            <p:ph idx="1"/>
          </p:nvPr>
        </p:nvSpPr>
        <p:spPr>
          <a:xfrm>
            <a:off x="381000" y="1066800"/>
            <a:ext cx="8229600" cy="3886200"/>
          </a:xfrm>
        </p:spPr>
        <p:txBody>
          <a:bodyPr rtlCol="0">
            <a:normAutofit/>
          </a:bodyPr>
          <a:lstStyle/>
          <a:p>
            <a:pPr marL="274320" indent="-274320" eaLnBrk="1" fontAlgn="auto" hangingPunct="1">
              <a:spcAft>
                <a:spcPts val="0"/>
              </a:spcAft>
              <a:buClr>
                <a:schemeClr val="accent3"/>
              </a:buClr>
              <a:buSzTx/>
              <a:buFont typeface="Wingdings 2"/>
              <a:buNone/>
              <a:defRPr/>
            </a:pPr>
            <a:r>
              <a:rPr lang="en-US" sz="2800" dirty="0" smtClean="0"/>
              <a:t>    </a:t>
            </a:r>
          </a:p>
          <a:p>
            <a:pPr marL="274320" indent="-274320" algn="just" eaLnBrk="1" fontAlgn="auto" hangingPunct="1">
              <a:spcAft>
                <a:spcPts val="0"/>
              </a:spcAft>
              <a:buClr>
                <a:schemeClr val="accent3"/>
              </a:buClr>
              <a:buSzTx/>
              <a:buFont typeface="Wingdings 2"/>
              <a:buNone/>
              <a:defRPr/>
            </a:pPr>
            <a:r>
              <a:rPr lang="en-US" dirty="0" smtClean="0"/>
              <a:t>    During the 64</a:t>
            </a:r>
            <a:r>
              <a:rPr lang="en-US" baseline="30000" dirty="0" smtClean="0"/>
              <a:t>th</a:t>
            </a:r>
            <a:r>
              <a:rPr lang="en-US" dirty="0" smtClean="0"/>
              <a:t> Legislative Session, an estimated 2% provider rate increase  was approved. Check the website for a copy of the newest fee schedule, and the newest provider manual reflecting the rate increase and any program changes.  This is likely to be implemented effective July1, 2015.</a:t>
            </a:r>
          </a:p>
          <a:p>
            <a:pPr marL="274320" indent="-274320" algn="just" eaLnBrk="1" fontAlgn="auto" hangingPunct="1">
              <a:spcAft>
                <a:spcPts val="0"/>
              </a:spcAft>
              <a:buClr>
                <a:schemeClr val="accent3"/>
              </a:buClr>
              <a:buSzTx/>
              <a:buFont typeface="Wingdings 2"/>
              <a:buNone/>
              <a:defRPr/>
            </a:pPr>
            <a:r>
              <a:rPr lang="en-US" sz="2400" b="1" dirty="0" smtClean="0">
                <a:hlinkClick r:id="rId2"/>
              </a:rPr>
              <a:t>www.medicaidprovider.mt.gov</a:t>
            </a:r>
            <a:r>
              <a:rPr lang="en-US" sz="2400" b="1" dirty="0" smtClean="0"/>
              <a:t> </a:t>
            </a:r>
            <a:r>
              <a:rPr lang="en-US" sz="1800" dirty="0" smtClean="0"/>
              <a:t>c</a:t>
            </a:r>
            <a:r>
              <a:rPr lang="en-US" dirty="0" smtClean="0"/>
              <a:t>lick on </a:t>
            </a:r>
            <a:r>
              <a:rPr lang="en-US" sz="1800" dirty="0" smtClean="0">
                <a:solidFill>
                  <a:schemeClr val="accent1">
                    <a:lumMod val="60000"/>
                    <a:lumOff val="40000"/>
                  </a:schemeClr>
                </a:solidFill>
              </a:rPr>
              <a:t>‘resources by provider type’</a:t>
            </a:r>
            <a:r>
              <a:rPr lang="en-US" sz="1800" dirty="0" smtClean="0">
                <a:solidFill>
                  <a:schemeClr val="bg2"/>
                </a:solidFill>
              </a:rPr>
              <a:t>’</a:t>
            </a:r>
            <a:r>
              <a:rPr lang="en-US" sz="3600" dirty="0" smtClean="0">
                <a:solidFill>
                  <a:schemeClr val="bg2"/>
                </a:solidFill>
              </a:rPr>
              <a:t> </a:t>
            </a:r>
          </a:p>
          <a:p>
            <a:pPr marL="274320" indent="-274320" eaLnBrk="1" fontAlgn="auto" hangingPunct="1">
              <a:spcAft>
                <a:spcPts val="0"/>
              </a:spcAft>
              <a:buClr>
                <a:schemeClr val="accent3"/>
              </a:buClr>
              <a:buSzTx/>
              <a:buFont typeface="Wingdings" pitchFamily="2" charset="2"/>
              <a:buNone/>
              <a:defRPr/>
            </a:pPr>
            <a:endParaRPr lang="en-US" sz="4400" dirty="0" smtClean="0"/>
          </a:p>
        </p:txBody>
      </p:sp>
      <p:pic>
        <p:nvPicPr>
          <p:cNvPr id="1434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533775"/>
            <a:ext cx="6096000"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838200"/>
            <a:ext cx="7543800" cy="1295400"/>
          </a:xfrm>
        </p:spPr>
        <p:txBody>
          <a:bodyPr/>
          <a:lstStyle/>
          <a:p>
            <a:pPr eaLnBrk="1" fontAlgn="auto" hangingPunct="1">
              <a:spcAft>
                <a:spcPts val="0"/>
              </a:spcAft>
              <a:defRPr/>
            </a:pPr>
            <a:r>
              <a:rPr lang="en-US" altLang="en-US" sz="3500" dirty="0" smtClean="0">
                <a:solidFill>
                  <a:schemeClr val="accent1">
                    <a:lumMod val="75000"/>
                  </a:schemeClr>
                </a:solidFill>
              </a:rPr>
              <a:t>Early and Periodic Screening, Diagnosis and Treatment - EPSDT</a:t>
            </a:r>
          </a:p>
        </p:txBody>
      </p:sp>
      <p:sp>
        <p:nvSpPr>
          <p:cNvPr id="32771" name="Rectangle 3"/>
          <p:cNvSpPr>
            <a:spLocks noGrp="1" noChangeArrowheads="1"/>
          </p:cNvSpPr>
          <p:nvPr>
            <p:ph idx="1"/>
          </p:nvPr>
        </p:nvSpPr>
        <p:spPr>
          <a:xfrm>
            <a:off x="457200" y="2286000"/>
            <a:ext cx="7848600" cy="3733800"/>
          </a:xfrm>
        </p:spPr>
        <p:txBody>
          <a:bodyPr/>
          <a:lstStyle/>
          <a:p>
            <a:pPr eaLnBrk="1" hangingPunct="1">
              <a:lnSpc>
                <a:spcPct val="80000"/>
              </a:lnSpc>
              <a:buFont typeface="Wingdings" pitchFamily="2" charset="2"/>
              <a:buNone/>
            </a:pPr>
            <a:r>
              <a:rPr lang="en-US" altLang="en-US" sz="1100" smtClean="0"/>
              <a:t>       </a:t>
            </a:r>
            <a:r>
              <a:rPr lang="en-US" altLang="en-US" sz="2400" smtClean="0"/>
              <a:t>When  a Medicaid-eligible child (20 and under) requires medically necessary services, those services </a:t>
            </a:r>
            <a:r>
              <a:rPr lang="en-US" altLang="en-US" sz="2400" b="1" u="sng" smtClean="0"/>
              <a:t>may be</a:t>
            </a:r>
            <a:r>
              <a:rPr lang="en-US" altLang="en-US" sz="2400" smtClean="0"/>
              <a:t> covered under Medicaid even if they are not typically covered services or if periodic limits need to be waived</a:t>
            </a:r>
            <a:r>
              <a:rPr lang="en-US" altLang="en-US" sz="2100" smtClean="0"/>
              <a:t>.</a:t>
            </a:r>
          </a:p>
          <a:p>
            <a:pPr eaLnBrk="1" hangingPunct="1">
              <a:lnSpc>
                <a:spcPct val="80000"/>
              </a:lnSpc>
              <a:buFont typeface="Wingdings" pitchFamily="2" charset="2"/>
              <a:buNone/>
            </a:pPr>
            <a:endParaRPr lang="en-US" altLang="en-US" sz="2100" smtClean="0"/>
          </a:p>
          <a:p>
            <a:pPr eaLnBrk="1" hangingPunct="1">
              <a:lnSpc>
                <a:spcPct val="80000"/>
              </a:lnSpc>
              <a:buFont typeface="Wingdings" pitchFamily="2" charset="2"/>
              <a:buNone/>
            </a:pPr>
            <a:endParaRPr lang="en-US" altLang="en-US" sz="2100" smtClean="0"/>
          </a:p>
          <a:p>
            <a:pPr eaLnBrk="1" hangingPunct="1">
              <a:lnSpc>
                <a:spcPct val="80000"/>
              </a:lnSpc>
              <a:buFont typeface="Wingdings" pitchFamily="2" charset="2"/>
              <a:buNone/>
            </a:pPr>
            <a:r>
              <a:rPr lang="en-US" altLang="en-US" sz="2400" smtClean="0"/>
              <a:t>Documentation of </a:t>
            </a:r>
          </a:p>
          <a:p>
            <a:pPr eaLnBrk="1" hangingPunct="1">
              <a:lnSpc>
                <a:spcPct val="80000"/>
              </a:lnSpc>
              <a:buFont typeface="Wingdings" pitchFamily="2" charset="2"/>
              <a:buNone/>
            </a:pPr>
            <a:r>
              <a:rPr lang="en-US" altLang="en-US" sz="2400" smtClean="0"/>
              <a:t>Medical necessity is </a:t>
            </a:r>
          </a:p>
          <a:p>
            <a:pPr eaLnBrk="1" hangingPunct="1">
              <a:lnSpc>
                <a:spcPct val="80000"/>
              </a:lnSpc>
              <a:buFont typeface="Wingdings" pitchFamily="2" charset="2"/>
              <a:buNone/>
            </a:pPr>
            <a:r>
              <a:rPr lang="en-US" altLang="en-US" sz="2400" smtClean="0"/>
              <a:t>VITAL.</a:t>
            </a:r>
          </a:p>
          <a:p>
            <a:pPr eaLnBrk="1" hangingPunct="1">
              <a:lnSpc>
                <a:spcPct val="80000"/>
              </a:lnSpc>
            </a:pPr>
            <a:endParaRPr lang="en-US" altLang="en-US" sz="2400" smtClean="0"/>
          </a:p>
        </p:txBody>
      </p:sp>
      <p:pic>
        <p:nvPicPr>
          <p:cNvPr id="3277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733800"/>
            <a:ext cx="4267200"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Medical Necessity definition</a:t>
            </a:r>
            <a:endParaRPr lang="en-US" dirty="0"/>
          </a:p>
        </p:txBody>
      </p:sp>
      <p:sp>
        <p:nvSpPr>
          <p:cNvPr id="33795" name="Content Placeholder 2"/>
          <p:cNvSpPr>
            <a:spLocks noGrp="1"/>
          </p:cNvSpPr>
          <p:nvPr>
            <p:ph idx="1"/>
          </p:nvPr>
        </p:nvSpPr>
        <p:spPr>
          <a:xfrm>
            <a:off x="685800" y="1600200"/>
            <a:ext cx="7772400" cy="3733800"/>
          </a:xfrm>
        </p:spPr>
        <p:txBody>
          <a:bodyPr/>
          <a:lstStyle/>
          <a:p>
            <a:r>
              <a:rPr lang="en-US" altLang="en-US" sz="2800" smtClean="0"/>
              <a:t>ARM 37.79.102 (23) "Medically necessary" or "medically necessary covered services" means services and supplies which are necessary and appropriate for the diagnosis, prevention, or treatment of physical or mental conditions as described in this subchapter and that are not provided only as a convenience.</a:t>
            </a:r>
          </a:p>
          <a:p>
            <a:endParaRPr lang="en-US" altLang="en-US" smtClean="0"/>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Placeholder 7" descr="299264_2106835185485_1083693494_32017857_4779853_n-1.jpg"/>
          <p:cNvPicPr>
            <a:picLocks noGrp="1" noChangeAspect="1"/>
          </p:cNvPicPr>
          <p:nvPr>
            <p:ph type="pic" idx="1"/>
          </p:nvPr>
        </p:nvPicPr>
        <p:blipFill>
          <a:blip r:embed="rId2"/>
          <a:srcRect t="9709" b="9709"/>
          <a:stretch>
            <a:fillRect/>
          </a:stretch>
        </p:blipFill>
        <p:spPr>
          <a:xfrm>
            <a:off x="4572000" y="609600"/>
            <a:ext cx="3886200" cy="4191000"/>
          </a:xfrm>
          <a:ln>
            <a:headEnd/>
            <a:tailEnd/>
          </a:ln>
        </p:spPr>
      </p:pic>
      <p:sp>
        <p:nvSpPr>
          <p:cNvPr id="23554" name="Title 4"/>
          <p:cNvSpPr>
            <a:spLocks noGrp="1"/>
          </p:cNvSpPr>
          <p:nvPr>
            <p:ph type="title"/>
          </p:nvPr>
        </p:nvSpPr>
        <p:spPr>
          <a:xfrm>
            <a:off x="676275" y="609600"/>
            <a:ext cx="3382963" cy="914400"/>
          </a:xfrm>
        </p:spPr>
        <p:txBody>
          <a:bodyPr/>
          <a:lstStyle/>
          <a:p>
            <a:pPr eaLnBrk="1" fontAlgn="auto" hangingPunct="1">
              <a:spcAft>
                <a:spcPts val="0"/>
              </a:spcAft>
              <a:defRPr/>
            </a:pPr>
            <a:r>
              <a:rPr lang="en-US" altLang="en-US" u="sng" dirty="0" smtClean="0">
                <a:solidFill>
                  <a:schemeClr val="accent1">
                    <a:lumMod val="75000"/>
                  </a:schemeClr>
                </a:solidFill>
              </a:rPr>
              <a:t>Medical Necessity:</a:t>
            </a:r>
            <a:r>
              <a:rPr lang="en-US" altLang="en-US" dirty="0" smtClean="0">
                <a:solidFill>
                  <a:schemeClr val="accent1">
                    <a:lumMod val="75000"/>
                  </a:schemeClr>
                </a:solidFill>
              </a:rPr>
              <a:t/>
            </a:r>
            <a:br>
              <a:rPr lang="en-US" altLang="en-US" dirty="0" smtClean="0">
                <a:solidFill>
                  <a:schemeClr val="accent1">
                    <a:lumMod val="75000"/>
                  </a:schemeClr>
                </a:solidFill>
              </a:rPr>
            </a:br>
            <a:r>
              <a:rPr lang="en-US" altLang="en-US" dirty="0" smtClean="0"/>
              <a:t>Medicaid does not cover cosmetic dental services.</a:t>
            </a:r>
          </a:p>
        </p:txBody>
      </p:sp>
      <p:sp>
        <p:nvSpPr>
          <p:cNvPr id="23555" name="Text Placeholder 6"/>
          <p:cNvSpPr>
            <a:spLocks noGrp="1"/>
          </p:cNvSpPr>
          <p:nvPr>
            <p:ph type="body" sz="quarter" idx="14"/>
          </p:nvPr>
        </p:nvSpPr>
        <p:spPr>
          <a:xfrm>
            <a:off x="533400" y="1905000"/>
            <a:ext cx="2971800" cy="2971800"/>
          </a:xfrm>
        </p:spPr>
        <p:txBody>
          <a:bodyPr rtlCol="0">
            <a:normAutofit fontScale="92500" lnSpcReduction="10000"/>
          </a:bodyPr>
          <a:lstStyle/>
          <a:p>
            <a:pPr eaLnBrk="1" fontAlgn="auto" hangingPunct="1">
              <a:spcAft>
                <a:spcPts val="0"/>
              </a:spcAft>
              <a:defRPr/>
            </a:pPr>
            <a:r>
              <a:rPr lang="en-US" altLang="en-US" sz="2400" b="1" dirty="0" smtClean="0"/>
              <a:t>NEW 8-1-2011 </a:t>
            </a:r>
          </a:p>
          <a:p>
            <a:pPr eaLnBrk="1" fontAlgn="auto" hangingPunct="1">
              <a:spcAft>
                <a:spcPts val="0"/>
              </a:spcAft>
              <a:defRPr/>
            </a:pPr>
            <a:endParaRPr lang="en-US" altLang="en-US" dirty="0" smtClean="0"/>
          </a:p>
          <a:p>
            <a:pPr eaLnBrk="1" fontAlgn="auto" hangingPunct="1">
              <a:spcAft>
                <a:spcPts val="0"/>
              </a:spcAft>
              <a:defRPr/>
            </a:pPr>
            <a:r>
              <a:rPr lang="en-US" altLang="en-US" dirty="0" smtClean="0"/>
              <a:t>Veneer’s require prior authorization (PA)</a:t>
            </a:r>
          </a:p>
          <a:p>
            <a:pPr eaLnBrk="1" fontAlgn="auto" hangingPunct="1">
              <a:spcAft>
                <a:spcPts val="0"/>
              </a:spcAft>
              <a:defRPr/>
            </a:pPr>
            <a:r>
              <a:rPr lang="en-US" altLang="en-US" dirty="0" smtClean="0"/>
              <a:t>Provide a diagnosis that is requiring this treatment plan.</a:t>
            </a:r>
          </a:p>
          <a:p>
            <a:pPr eaLnBrk="1" fontAlgn="auto" hangingPunct="1">
              <a:spcAft>
                <a:spcPts val="0"/>
              </a:spcAft>
              <a:defRPr/>
            </a:pPr>
            <a:endParaRPr lang="en-US" altLang="en-US" dirty="0" smtClean="0"/>
          </a:p>
          <a:p>
            <a:pPr eaLnBrk="1" fontAlgn="auto" hangingPunct="1">
              <a:spcAft>
                <a:spcPts val="0"/>
              </a:spcAft>
              <a:defRPr/>
            </a:pPr>
            <a:r>
              <a:rPr lang="en-US" altLang="en-US" dirty="0" smtClean="0"/>
              <a:t>D2960</a:t>
            </a:r>
          </a:p>
          <a:p>
            <a:pPr eaLnBrk="1" fontAlgn="auto" hangingPunct="1">
              <a:spcAft>
                <a:spcPts val="0"/>
              </a:spcAft>
              <a:defRPr/>
            </a:pPr>
            <a:r>
              <a:rPr lang="en-US" altLang="en-US" dirty="0" smtClean="0"/>
              <a:t>D2961</a:t>
            </a:r>
          </a:p>
          <a:p>
            <a:pPr eaLnBrk="1" fontAlgn="auto" hangingPunct="1">
              <a:spcAft>
                <a:spcPts val="0"/>
              </a:spcAft>
              <a:defRPr/>
            </a:pPr>
            <a:r>
              <a:rPr lang="en-US" altLang="en-US" dirty="0" smtClean="0"/>
              <a:t>D2962</a:t>
            </a:r>
          </a:p>
          <a:p>
            <a:pPr eaLnBrk="1" fontAlgn="auto" hangingPunct="1">
              <a:spcAft>
                <a:spcPts val="0"/>
              </a:spcAft>
              <a:defRPr/>
            </a:pPr>
            <a:endParaRPr lang="en-US" altLang="en-US" dirty="0" smtClean="0"/>
          </a:p>
        </p:txBody>
      </p:sp>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85800" y="457200"/>
            <a:ext cx="8229600" cy="1143000"/>
          </a:xfrm>
        </p:spPr>
        <p:txBody>
          <a:bodyPr/>
          <a:lstStyle/>
          <a:p>
            <a:pPr eaLnBrk="1" fontAlgn="auto" hangingPunct="1">
              <a:spcAft>
                <a:spcPts val="0"/>
              </a:spcAft>
              <a:defRPr/>
            </a:pPr>
            <a:r>
              <a:rPr lang="en-US" altLang="en-US" i="1" dirty="0" smtClean="0">
                <a:solidFill>
                  <a:schemeClr val="accent1">
                    <a:lumMod val="75000"/>
                  </a:schemeClr>
                </a:solidFill>
              </a:rPr>
              <a:t>BE IN THE KNOW!</a:t>
            </a:r>
          </a:p>
        </p:txBody>
      </p:sp>
      <p:sp>
        <p:nvSpPr>
          <p:cNvPr id="24579" name="Content Placeholder 2"/>
          <p:cNvSpPr>
            <a:spLocks noGrp="1"/>
          </p:cNvSpPr>
          <p:nvPr>
            <p:ph idx="1"/>
          </p:nvPr>
        </p:nvSpPr>
        <p:spPr>
          <a:xfrm>
            <a:off x="381000" y="1143000"/>
            <a:ext cx="8229600" cy="4389438"/>
          </a:xfrm>
        </p:spPr>
        <p:txBody>
          <a:bodyPr/>
          <a:lstStyle/>
          <a:p>
            <a:pPr eaLnBrk="1" hangingPunct="1">
              <a:defRPr/>
            </a:pPr>
            <a:endParaRPr lang="en-US" altLang="en-US" dirty="0" smtClean="0"/>
          </a:p>
          <a:p>
            <a:pPr eaLnBrk="1" hangingPunct="1">
              <a:defRPr/>
            </a:pPr>
            <a:r>
              <a:rPr lang="en-US" altLang="en-US" dirty="0" smtClean="0"/>
              <a:t>PA means prior authorization NOT </a:t>
            </a:r>
          </a:p>
          <a:p>
            <a:pPr eaLnBrk="1" hangingPunct="1">
              <a:buFont typeface="Wingdings 2" pitchFamily="18" charset="2"/>
              <a:buNone/>
              <a:defRPr/>
            </a:pPr>
            <a:r>
              <a:rPr lang="en-US" altLang="en-US" dirty="0" smtClean="0"/>
              <a:t>    periapical.</a:t>
            </a:r>
          </a:p>
          <a:p>
            <a:pPr eaLnBrk="1" hangingPunct="1">
              <a:defRPr/>
            </a:pPr>
            <a:r>
              <a:rPr lang="en-US" altLang="en-US" dirty="0" smtClean="0"/>
              <a:t>What are the first two questions </a:t>
            </a:r>
          </a:p>
          <a:p>
            <a:pPr eaLnBrk="1" hangingPunct="1">
              <a:buFont typeface="Wingdings 2" pitchFamily="18" charset="2"/>
              <a:buNone/>
              <a:defRPr/>
            </a:pPr>
            <a:r>
              <a:rPr lang="en-US" altLang="en-US" dirty="0" smtClean="0"/>
              <a:t>    JAN will ask you when you call?  </a:t>
            </a:r>
          </a:p>
          <a:p>
            <a:pPr eaLnBrk="1" hangingPunct="1">
              <a:buFont typeface="Wingdings 2" pitchFamily="18" charset="2"/>
              <a:buNone/>
              <a:defRPr/>
            </a:pPr>
            <a:r>
              <a:rPr lang="en-US" altLang="en-US" dirty="0" smtClean="0"/>
              <a:t>	1.  Member ID (Use Medicaid ID not SS#)</a:t>
            </a:r>
          </a:p>
          <a:p>
            <a:pPr eaLnBrk="1" hangingPunct="1">
              <a:buFont typeface="Wingdings 2" pitchFamily="18" charset="2"/>
              <a:buNone/>
              <a:defRPr/>
            </a:pPr>
            <a:r>
              <a:rPr lang="en-US" altLang="en-US" dirty="0" smtClean="0"/>
              <a:t>	2.  Date of service.</a:t>
            </a:r>
          </a:p>
          <a:p>
            <a:pPr eaLnBrk="1" hangingPunct="1">
              <a:defRPr/>
            </a:pPr>
            <a:r>
              <a:rPr lang="en-US" altLang="en-US" dirty="0" smtClean="0"/>
              <a:t>Resources by Provider Type: </a:t>
            </a:r>
          </a:p>
          <a:p>
            <a:pPr marL="69850" indent="0" eaLnBrk="1" hangingPunct="1">
              <a:buFont typeface="Wingdings 3" pitchFamily="18" charset="2"/>
              <a:buNone/>
              <a:defRPr/>
            </a:pPr>
            <a:r>
              <a:rPr lang="en-US" altLang="en-US" dirty="0" smtClean="0"/>
              <a:t> </a:t>
            </a:r>
            <a:r>
              <a:rPr lang="en-US" altLang="en-US" u="sng" dirty="0" smtClean="0">
                <a:hlinkClick r:id="rId2"/>
              </a:rPr>
              <a:t>www.medicaidprovider.mt.gov</a:t>
            </a:r>
            <a:endParaRPr lang="en-US" altLang="en-US" u="sng" dirty="0" smtClean="0"/>
          </a:p>
          <a:p>
            <a:pPr eaLnBrk="1" hangingPunct="1">
              <a:defRPr/>
            </a:pPr>
            <a:r>
              <a:rPr lang="en-US" altLang="en-US" dirty="0" smtClean="0"/>
              <a:t>Multiple units.</a:t>
            </a:r>
          </a:p>
          <a:p>
            <a:pPr eaLnBrk="1" hangingPunct="1">
              <a:defRPr/>
            </a:pPr>
            <a:r>
              <a:rPr lang="en-US" altLang="en-US" u="sng" dirty="0" smtClean="0"/>
              <a:t>Pay to </a:t>
            </a:r>
            <a:r>
              <a:rPr lang="en-US" altLang="en-US" dirty="0" smtClean="0"/>
              <a:t>dentist and </a:t>
            </a:r>
            <a:r>
              <a:rPr lang="en-US" altLang="en-US" u="sng" dirty="0" smtClean="0"/>
              <a:t>Rendering</a:t>
            </a:r>
            <a:r>
              <a:rPr lang="en-US" altLang="en-US" dirty="0" smtClean="0"/>
              <a:t> dentist.</a:t>
            </a:r>
          </a:p>
        </p:txBody>
      </p:sp>
      <p:pic>
        <p:nvPicPr>
          <p:cNvPr id="3584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600200"/>
            <a:ext cx="214788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anim calcmode="lin" valueType="num">
                                      <p:cBhvr additive="base">
                                        <p:cTn id="7"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79">
                                            <p:txEl>
                                              <p:pRg st="2" end="2"/>
                                            </p:txEl>
                                          </p:spTgt>
                                        </p:tgtEl>
                                        <p:attrNameLst>
                                          <p:attrName>style.visibility</p:attrName>
                                        </p:attrNameLst>
                                      </p:cBhvr>
                                      <p:to>
                                        <p:strVal val="visible"/>
                                      </p:to>
                                    </p:set>
                                    <p:anim calcmode="lin" valueType="num">
                                      <p:cBhvr additive="base">
                                        <p:cTn id="13"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iterate type="wd">
                                    <p:tmPct val="10000"/>
                                  </p:iterate>
                                  <p:childTnLst>
                                    <p:set>
                                      <p:cBhvr>
                                        <p:cTn id="18" dur="1" fill="hold">
                                          <p:stCondLst>
                                            <p:cond delay="0"/>
                                          </p:stCondLst>
                                        </p:cTn>
                                        <p:tgtEl>
                                          <p:spTgt spid="24579">
                                            <p:txEl>
                                              <p:pRg st="3" end="3"/>
                                            </p:txEl>
                                          </p:spTgt>
                                        </p:tgtEl>
                                        <p:attrNameLst>
                                          <p:attrName>style.visibility</p:attrName>
                                        </p:attrNameLst>
                                      </p:cBhvr>
                                      <p:to>
                                        <p:strVal val="visible"/>
                                      </p:to>
                                    </p:set>
                                    <p:anim calcmode="lin" valueType="num">
                                      <p:cBhvr additive="base">
                                        <p:cTn id="19" dur="5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iterate type="wd">
                                    <p:tmPct val="10000"/>
                                  </p:iterate>
                                  <p:childTnLst>
                                    <p:set>
                                      <p:cBhvr>
                                        <p:cTn id="24" dur="1" fill="hold">
                                          <p:stCondLst>
                                            <p:cond delay="0"/>
                                          </p:stCondLst>
                                        </p:cTn>
                                        <p:tgtEl>
                                          <p:spTgt spid="24579">
                                            <p:txEl>
                                              <p:pRg st="4" end="4"/>
                                            </p:txEl>
                                          </p:spTgt>
                                        </p:tgtEl>
                                        <p:attrNameLst>
                                          <p:attrName>style.visibility</p:attrName>
                                        </p:attrNameLst>
                                      </p:cBhvr>
                                      <p:to>
                                        <p:strVal val="visible"/>
                                      </p:to>
                                    </p:set>
                                    <p:anim calcmode="lin" valueType="num">
                                      <p:cBhvr additive="base">
                                        <p:cTn id="25" dur="5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iterate type="wd">
                                    <p:tmPct val="10000"/>
                                  </p:iterate>
                                  <p:childTnLst>
                                    <p:set>
                                      <p:cBhvr>
                                        <p:cTn id="30" dur="1" fill="hold">
                                          <p:stCondLst>
                                            <p:cond delay="0"/>
                                          </p:stCondLst>
                                        </p:cTn>
                                        <p:tgtEl>
                                          <p:spTgt spid="24579">
                                            <p:txEl>
                                              <p:pRg st="5" end="5"/>
                                            </p:txEl>
                                          </p:spTgt>
                                        </p:tgtEl>
                                        <p:attrNameLst>
                                          <p:attrName>style.visibility</p:attrName>
                                        </p:attrNameLst>
                                      </p:cBhvr>
                                      <p:to>
                                        <p:strVal val="visible"/>
                                      </p:to>
                                    </p:set>
                                    <p:anim calcmode="lin" valueType="num">
                                      <p:cBhvr additive="base">
                                        <p:cTn id="31" dur="500" fill="hold"/>
                                        <p:tgtEl>
                                          <p:spTgt spid="2457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57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iterate type="wd">
                                    <p:tmPct val="10000"/>
                                  </p:iterate>
                                  <p:childTnLst>
                                    <p:set>
                                      <p:cBhvr>
                                        <p:cTn id="36" dur="1" fill="hold">
                                          <p:stCondLst>
                                            <p:cond delay="0"/>
                                          </p:stCondLst>
                                        </p:cTn>
                                        <p:tgtEl>
                                          <p:spTgt spid="24579">
                                            <p:txEl>
                                              <p:pRg st="6" end="6"/>
                                            </p:txEl>
                                          </p:spTgt>
                                        </p:tgtEl>
                                        <p:attrNameLst>
                                          <p:attrName>style.visibility</p:attrName>
                                        </p:attrNameLst>
                                      </p:cBhvr>
                                      <p:to>
                                        <p:strVal val="visible"/>
                                      </p:to>
                                    </p:set>
                                    <p:anim calcmode="lin" valueType="num">
                                      <p:cBhvr additive="base">
                                        <p:cTn id="37" dur="500" fill="hold"/>
                                        <p:tgtEl>
                                          <p:spTgt spid="2457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457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4579">
                                            <p:txEl>
                                              <p:pRg st="7" end="7"/>
                                            </p:txEl>
                                          </p:spTgt>
                                        </p:tgtEl>
                                        <p:attrNameLst>
                                          <p:attrName>style.visibility</p:attrName>
                                        </p:attrNameLst>
                                      </p:cBhvr>
                                      <p:to>
                                        <p:strVal val="visible"/>
                                      </p:to>
                                    </p:set>
                                    <p:anim calcmode="lin" valueType="num">
                                      <p:cBhvr additive="base">
                                        <p:cTn id="43" dur="500" fill="hold"/>
                                        <p:tgtEl>
                                          <p:spTgt spid="24579">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457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4579">
                                            <p:txEl>
                                              <p:pRg st="8" end="8"/>
                                            </p:txEl>
                                          </p:spTgt>
                                        </p:tgtEl>
                                        <p:attrNameLst>
                                          <p:attrName>style.visibility</p:attrName>
                                        </p:attrNameLst>
                                      </p:cBhvr>
                                      <p:to>
                                        <p:strVal val="visible"/>
                                      </p:to>
                                    </p:set>
                                    <p:anim calcmode="lin" valueType="num">
                                      <p:cBhvr additive="base">
                                        <p:cTn id="49" dur="500" fill="hold"/>
                                        <p:tgtEl>
                                          <p:spTgt spid="24579">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457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4579">
                                            <p:txEl>
                                              <p:pRg st="9" end="9"/>
                                            </p:txEl>
                                          </p:spTgt>
                                        </p:tgtEl>
                                        <p:attrNameLst>
                                          <p:attrName>style.visibility</p:attrName>
                                        </p:attrNameLst>
                                      </p:cBhvr>
                                      <p:to>
                                        <p:strVal val="visible"/>
                                      </p:to>
                                    </p:set>
                                    <p:anim calcmode="lin" valueType="num">
                                      <p:cBhvr additive="base">
                                        <p:cTn id="55" dur="500" fill="hold"/>
                                        <p:tgtEl>
                                          <p:spTgt spid="24579">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457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4579">
                                            <p:txEl>
                                              <p:pRg st="10" end="10"/>
                                            </p:txEl>
                                          </p:spTgt>
                                        </p:tgtEl>
                                        <p:attrNameLst>
                                          <p:attrName>style.visibility</p:attrName>
                                        </p:attrNameLst>
                                      </p:cBhvr>
                                      <p:to>
                                        <p:strVal val="visible"/>
                                      </p:to>
                                    </p:set>
                                    <p:anim calcmode="lin" valueType="num">
                                      <p:cBhvr additive="base">
                                        <p:cTn id="61" dur="500" fill="hold"/>
                                        <p:tgtEl>
                                          <p:spTgt spid="24579">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4579">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63" restart="whenNotActive" fill="hold" evtFilter="cancelBubble" nodeType="interactiveSeq">
                <p:stCondLst>
                  <p:cond evt="onClick" delay="0">
                    <p:tgtEl>
                      <p:spTgt spid="24578"/>
                    </p:tgtEl>
                  </p:cond>
                </p:stCondLst>
                <p:endSync evt="end" delay="0">
                  <p:rtn val="all"/>
                </p:endSync>
                <p:childTnLst>
                  <p:par>
                    <p:cTn id="64" fill="hold" nodeType="clickPar">
                      <p:stCondLst>
                        <p:cond delay="0"/>
                      </p:stCondLst>
                      <p:childTnLst>
                        <p:par>
                          <p:cTn id="65" fill="hold" nodeType="withGroup">
                            <p:stCondLst>
                              <p:cond delay="0"/>
                            </p:stCondLst>
                            <p:childTnLst>
                              <p:par>
                                <p:cTn id="66" presetID="24" presetClass="entr" presetSubtype="0" fill="hold" grpId="1" nodeType="clickEffect">
                                  <p:stCondLst>
                                    <p:cond delay="0"/>
                                  </p:stCondLst>
                                  <p:childTnLst>
                                    <p:set>
                                      <p:cBhvr>
                                        <p:cTn id="67" dur="1" fill="hold">
                                          <p:stCondLst>
                                            <p:cond delay="0"/>
                                          </p:stCondLst>
                                        </p:cTn>
                                        <p:tgtEl>
                                          <p:spTgt spid="24579">
                                            <p:txEl>
                                              <p:pRg st="1" end="1"/>
                                            </p:txEl>
                                          </p:spTgt>
                                        </p:tgtEl>
                                        <p:attrNameLst>
                                          <p:attrName>style.visibility</p:attrName>
                                        </p:attrNameLst>
                                      </p:cBhvr>
                                      <p:to>
                                        <p:strVal val="visible"/>
                                      </p:to>
                                    </p:set>
                                    <p:anim to="" calcmode="lin" valueType="num">
                                      <p:cBhvr>
                                        <p:cTn id="68" dur="1" fill="hold"/>
                                        <p:tgtEl>
                                          <p:spTgt spid="24579">
                                            <p:txEl>
                                              <p:pRg st="1" end="1"/>
                                            </p:txEl>
                                          </p:spTgt>
                                        </p:tgtEl>
                                        <p:attrNameLst>
                                          <p:attrName/>
                                        </p:attrNameLst>
                                      </p:cBhvr>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4" presetClass="entr" presetSubtype="0" fill="hold" grpId="1" nodeType="clickEffect">
                                  <p:stCondLst>
                                    <p:cond delay="0"/>
                                  </p:stCondLst>
                                  <p:iterate type="wd">
                                    <p:tmAbs val="500"/>
                                  </p:iterate>
                                  <p:childTnLst>
                                    <p:set>
                                      <p:cBhvr>
                                        <p:cTn id="72" dur="1" fill="hold">
                                          <p:stCondLst>
                                            <p:cond delay="0"/>
                                          </p:stCondLst>
                                        </p:cTn>
                                        <p:tgtEl>
                                          <p:spTgt spid="24579">
                                            <p:txEl>
                                              <p:pRg st="4" end="4"/>
                                            </p:txEl>
                                          </p:spTgt>
                                        </p:tgtEl>
                                        <p:attrNameLst>
                                          <p:attrName>style.visibility</p:attrName>
                                        </p:attrNameLst>
                                      </p:cBhvr>
                                      <p:to>
                                        <p:strVal val="visible"/>
                                      </p:to>
                                    </p:set>
                                    <p:anim to="" calcmode="lin" valueType="num">
                                      <p:cBhvr>
                                        <p:cTn id="73" dur="1" fill="hold"/>
                                        <p:tgtEl>
                                          <p:spTgt spid="24579">
                                            <p:txEl>
                                              <p:pRg st="4" end="4"/>
                                            </p:txEl>
                                          </p:spTgt>
                                        </p:tgtEl>
                                        <p:attrNameLst>
                                          <p:attrName/>
                                        </p:attrNameLst>
                                      </p:cBhvr>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4" presetClass="entr" presetSubtype="0" fill="hold" grpId="1" nodeType="clickEffect">
                                  <p:stCondLst>
                                    <p:cond delay="0"/>
                                  </p:stCondLst>
                                  <p:iterate type="wd">
                                    <p:tmAbs val="500"/>
                                  </p:iterate>
                                  <p:childTnLst>
                                    <p:set>
                                      <p:cBhvr>
                                        <p:cTn id="77" dur="1" fill="hold">
                                          <p:stCondLst>
                                            <p:cond delay="0"/>
                                          </p:stCondLst>
                                        </p:cTn>
                                        <p:tgtEl>
                                          <p:spTgt spid="24579">
                                            <p:txEl>
                                              <p:pRg st="5" end="5"/>
                                            </p:txEl>
                                          </p:spTgt>
                                        </p:tgtEl>
                                        <p:attrNameLst>
                                          <p:attrName>style.visibility</p:attrName>
                                        </p:attrNameLst>
                                      </p:cBhvr>
                                      <p:to>
                                        <p:strVal val="visible"/>
                                      </p:to>
                                    </p:set>
                                    <p:anim to="" calcmode="lin" valueType="num">
                                      <p:cBhvr>
                                        <p:cTn id="78" dur="1" fill="hold"/>
                                        <p:tgtEl>
                                          <p:spTgt spid="24579">
                                            <p:txEl>
                                              <p:pRg st="5" end="5"/>
                                            </p:txEl>
                                          </p:spTgt>
                                        </p:tgtEl>
                                        <p:attrNameLst>
                                          <p:attrName/>
                                        </p:attrNameLst>
                                      </p:cBhvr>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4" presetClass="entr" presetSubtype="0" fill="hold" grpId="1" nodeType="clickEffect">
                                  <p:stCondLst>
                                    <p:cond delay="0"/>
                                  </p:stCondLst>
                                  <p:iterate type="wd">
                                    <p:tmAbs val="500"/>
                                  </p:iterate>
                                  <p:childTnLst>
                                    <p:set>
                                      <p:cBhvr>
                                        <p:cTn id="82" dur="1" fill="hold">
                                          <p:stCondLst>
                                            <p:cond delay="0"/>
                                          </p:stCondLst>
                                        </p:cTn>
                                        <p:tgtEl>
                                          <p:spTgt spid="24579">
                                            <p:txEl>
                                              <p:pRg st="6" end="6"/>
                                            </p:txEl>
                                          </p:spTgt>
                                        </p:tgtEl>
                                        <p:attrNameLst>
                                          <p:attrName>style.visibility</p:attrName>
                                        </p:attrNameLst>
                                      </p:cBhvr>
                                      <p:to>
                                        <p:strVal val="visible"/>
                                      </p:to>
                                    </p:set>
                                    <p:anim to="" calcmode="lin" valueType="num">
                                      <p:cBhvr>
                                        <p:cTn id="83" dur="1" fill="hold"/>
                                        <p:tgtEl>
                                          <p:spTgt spid="24579">
                                            <p:txEl>
                                              <p:pRg st="6" end="6"/>
                                            </p:txEl>
                                          </p:spTgt>
                                        </p:tgtEl>
                                        <p:attrNameLst>
                                          <p:attrName/>
                                        </p:attrNameLst>
                                      </p:cBhvr>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24" presetClass="entr" presetSubtype="0" fill="hold" grpId="1" nodeType="clickEffect">
                                  <p:stCondLst>
                                    <p:cond delay="0"/>
                                  </p:stCondLst>
                                  <p:childTnLst>
                                    <p:set>
                                      <p:cBhvr>
                                        <p:cTn id="87" dur="1" fill="hold">
                                          <p:stCondLst>
                                            <p:cond delay="0"/>
                                          </p:stCondLst>
                                        </p:cTn>
                                        <p:tgtEl>
                                          <p:spTgt spid="24579">
                                            <p:txEl>
                                              <p:pRg st="7" end="7"/>
                                            </p:txEl>
                                          </p:spTgt>
                                        </p:tgtEl>
                                        <p:attrNameLst>
                                          <p:attrName>style.visibility</p:attrName>
                                        </p:attrNameLst>
                                      </p:cBhvr>
                                      <p:to>
                                        <p:strVal val="visible"/>
                                      </p:to>
                                    </p:set>
                                    <p:anim to="" calcmode="lin" valueType="num">
                                      <p:cBhvr>
                                        <p:cTn id="88" dur="1" fill="hold"/>
                                        <p:tgtEl>
                                          <p:spTgt spid="24579">
                                            <p:txEl>
                                              <p:pRg st="7" end="7"/>
                                            </p:txEl>
                                          </p:spTgt>
                                        </p:tgtEl>
                                        <p:attrNameLst>
                                          <p:attrName/>
                                        </p:attrNameLst>
                                      </p:cBhvr>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24" presetClass="entr" presetSubtype="0" fill="hold" grpId="1" nodeType="clickEffect">
                                  <p:stCondLst>
                                    <p:cond delay="0"/>
                                  </p:stCondLst>
                                  <p:childTnLst>
                                    <p:set>
                                      <p:cBhvr>
                                        <p:cTn id="92" dur="1" fill="hold">
                                          <p:stCondLst>
                                            <p:cond delay="0"/>
                                          </p:stCondLst>
                                        </p:cTn>
                                        <p:tgtEl>
                                          <p:spTgt spid="24579">
                                            <p:txEl>
                                              <p:pRg st="8" end="8"/>
                                            </p:txEl>
                                          </p:spTgt>
                                        </p:tgtEl>
                                        <p:attrNameLst>
                                          <p:attrName>style.visibility</p:attrName>
                                        </p:attrNameLst>
                                      </p:cBhvr>
                                      <p:to>
                                        <p:strVal val="visible"/>
                                      </p:to>
                                    </p:set>
                                    <p:anim to="" calcmode="lin" valueType="num">
                                      <p:cBhvr>
                                        <p:cTn id="93" dur="1" fill="hold"/>
                                        <p:tgtEl>
                                          <p:spTgt spid="24579">
                                            <p:txEl>
                                              <p:pRg st="8" end="8"/>
                                            </p:txEl>
                                          </p:spTgt>
                                        </p:tgtEl>
                                        <p:attrNameLst>
                                          <p:attrName/>
                                        </p:attrNameLst>
                                      </p:cBhvr>
                                    </p:anim>
                                  </p:childTnLst>
                                </p:cTn>
                              </p:par>
                            </p:childTnLst>
                          </p:cTn>
                        </p:par>
                      </p:childTnLst>
                    </p:cTn>
                  </p:par>
                </p:childTnLst>
              </p:cTn>
              <p:nextCondLst>
                <p:cond evt="onClick" delay="0">
                  <p:tgtEl>
                    <p:spTgt spid="24578"/>
                  </p:tgtEl>
                </p:cond>
              </p:nextCondLst>
            </p:seq>
          </p:childTnLst>
        </p:cTn>
      </p:par>
    </p:tnLst>
    <p:bldLst>
      <p:bldP spid="24579" grpId="0" build="p"/>
      <p:bldP spid="24579" grpI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81000" y="457200"/>
            <a:ext cx="8229600" cy="1143000"/>
          </a:xfrm>
        </p:spPr>
        <p:txBody>
          <a:bodyPr/>
          <a:lstStyle/>
          <a:p>
            <a:pPr eaLnBrk="1" fontAlgn="auto" hangingPunct="1">
              <a:spcAft>
                <a:spcPts val="0"/>
              </a:spcAft>
              <a:defRPr/>
            </a:pPr>
            <a:r>
              <a:rPr lang="en-US" altLang="en-US" dirty="0" smtClean="0">
                <a:solidFill>
                  <a:schemeClr val="accent1">
                    <a:lumMod val="75000"/>
                  </a:schemeClr>
                </a:solidFill>
              </a:rPr>
              <a:t>REVIEW OF What WAs New IN 2014</a:t>
            </a:r>
          </a:p>
        </p:txBody>
      </p:sp>
      <p:sp>
        <p:nvSpPr>
          <p:cNvPr id="36867" name="Content Placeholder 2"/>
          <p:cNvSpPr>
            <a:spLocks noGrp="1"/>
          </p:cNvSpPr>
          <p:nvPr>
            <p:ph idx="1"/>
          </p:nvPr>
        </p:nvSpPr>
        <p:spPr>
          <a:xfrm>
            <a:off x="381000" y="1295400"/>
            <a:ext cx="8229600" cy="4389438"/>
          </a:xfrm>
        </p:spPr>
        <p:txBody>
          <a:bodyPr/>
          <a:lstStyle/>
          <a:p>
            <a:pPr eaLnBrk="1" hangingPunct="1"/>
            <a:r>
              <a:rPr lang="en-US" altLang="en-US" smtClean="0"/>
              <a:t>Caries risk assessment finding: Use like Diagnosis codes at the line level:  D0601 Low risk, D0602 Moderate risk, D0603 High risk.  No reimbursement.</a:t>
            </a:r>
          </a:p>
          <a:p>
            <a:pPr eaLnBrk="1" hangingPunct="1"/>
            <a:r>
              <a:rPr lang="en-US" altLang="en-US" smtClean="0"/>
              <a:t>ADA deleted D0363 three-dimensional cone beam, new code with Medicaid D0367, similar scope of service.</a:t>
            </a:r>
          </a:p>
          <a:p>
            <a:pPr eaLnBrk="1" hangingPunct="1"/>
            <a:r>
              <a:rPr lang="en-US" altLang="en-US" smtClean="0"/>
              <a:t>D2740 crown anterior AND posterior age 20 and younger.</a:t>
            </a:r>
          </a:p>
          <a:p>
            <a:pPr eaLnBrk="1" hangingPunct="1"/>
            <a:r>
              <a:rPr lang="en-US" altLang="en-US" smtClean="0"/>
              <a:t>‘By Report’ codes have gone away D2999, D4999, D5899, D6999, D7999.  D9999 will be payable with PA only (for anesthesia travel).</a:t>
            </a:r>
          </a:p>
        </p:txBody>
      </p:sp>
      <p:pic>
        <p:nvPicPr>
          <p:cNvPr id="3686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50" y="4384675"/>
            <a:ext cx="2747963"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1225" y="4384675"/>
            <a:ext cx="2390775"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7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2000" y="4384675"/>
            <a:ext cx="2368550" cy="1579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pPr>
              <a:defRPr/>
            </a:pPr>
            <a:r>
              <a:rPr lang="en-US" dirty="0" smtClean="0">
                <a:solidFill>
                  <a:schemeClr val="accent1">
                    <a:lumMod val="75000"/>
                  </a:schemeClr>
                </a:solidFill>
              </a:rPr>
              <a:t>New in 2015</a:t>
            </a:r>
            <a:endParaRPr lang="en-US" dirty="0">
              <a:solidFill>
                <a:schemeClr val="accent1">
                  <a:lumMod val="75000"/>
                </a:schemeClr>
              </a:solidFill>
            </a:endParaRPr>
          </a:p>
        </p:txBody>
      </p:sp>
      <p:sp>
        <p:nvSpPr>
          <p:cNvPr id="3" name="Content Placeholder 2"/>
          <p:cNvSpPr>
            <a:spLocks noGrp="1"/>
          </p:cNvSpPr>
          <p:nvPr>
            <p:ph idx="1"/>
          </p:nvPr>
        </p:nvSpPr>
        <p:spPr>
          <a:xfrm>
            <a:off x="685800" y="1219200"/>
            <a:ext cx="7772400" cy="3733800"/>
          </a:xfrm>
        </p:spPr>
        <p:txBody>
          <a:bodyPr/>
          <a:lstStyle/>
          <a:p>
            <a:pPr marL="69850" indent="0">
              <a:buFont typeface="Wingdings 3" pitchFamily="18" charset="2"/>
              <a:buNone/>
              <a:defRPr/>
            </a:pPr>
            <a:r>
              <a:rPr lang="en-US" sz="3200" dirty="0" smtClean="0">
                <a:solidFill>
                  <a:schemeClr val="tx1">
                    <a:lumMod val="95000"/>
                  </a:schemeClr>
                </a:solidFill>
              </a:rPr>
              <a:t>Dental </a:t>
            </a:r>
            <a:r>
              <a:rPr lang="en-US" sz="3200" u="sng" dirty="0" smtClean="0">
                <a:solidFill>
                  <a:schemeClr val="tx1">
                    <a:lumMod val="95000"/>
                  </a:schemeClr>
                </a:solidFill>
              </a:rPr>
              <a:t>Advisory</a:t>
            </a:r>
            <a:r>
              <a:rPr lang="en-US" sz="3200" dirty="0" smtClean="0">
                <a:solidFill>
                  <a:schemeClr val="tx1">
                    <a:lumMod val="95000"/>
                  </a:schemeClr>
                </a:solidFill>
              </a:rPr>
              <a:t> Committee (DAC)</a:t>
            </a:r>
          </a:p>
          <a:p>
            <a:pPr>
              <a:buFont typeface="Wingdings" panose="05000000000000000000" pitchFamily="2" charset="2"/>
              <a:buChar char="ü"/>
              <a:defRPr/>
            </a:pPr>
            <a:r>
              <a:rPr lang="en-US" sz="2400" dirty="0" smtClean="0">
                <a:solidFill>
                  <a:schemeClr val="tx1">
                    <a:lumMod val="95000"/>
                  </a:schemeClr>
                </a:solidFill>
              </a:rPr>
              <a:t>General Dentist</a:t>
            </a:r>
          </a:p>
          <a:p>
            <a:pPr>
              <a:buFont typeface="Wingdings" panose="05000000000000000000" pitchFamily="2" charset="2"/>
              <a:buChar char="ü"/>
              <a:defRPr/>
            </a:pPr>
            <a:r>
              <a:rPr lang="en-US" sz="2400" dirty="0" smtClean="0">
                <a:solidFill>
                  <a:schemeClr val="tx1">
                    <a:lumMod val="95000"/>
                  </a:schemeClr>
                </a:solidFill>
              </a:rPr>
              <a:t>Denturist</a:t>
            </a:r>
          </a:p>
          <a:p>
            <a:pPr>
              <a:buFont typeface="Wingdings" panose="05000000000000000000" pitchFamily="2" charset="2"/>
              <a:buChar char="ü"/>
              <a:defRPr/>
            </a:pPr>
            <a:r>
              <a:rPr lang="en-US" sz="2400" dirty="0" smtClean="0">
                <a:solidFill>
                  <a:schemeClr val="tx1">
                    <a:lumMod val="95000"/>
                  </a:schemeClr>
                </a:solidFill>
              </a:rPr>
              <a:t>Pediatric Dentist</a:t>
            </a:r>
          </a:p>
          <a:p>
            <a:pPr>
              <a:buFont typeface="Wingdings" panose="05000000000000000000" pitchFamily="2" charset="2"/>
              <a:buChar char="ü"/>
              <a:defRPr/>
            </a:pPr>
            <a:r>
              <a:rPr lang="en-US" sz="2400" dirty="0" smtClean="0">
                <a:solidFill>
                  <a:schemeClr val="tx1">
                    <a:lumMod val="95000"/>
                  </a:schemeClr>
                </a:solidFill>
              </a:rPr>
              <a:t>Orthodontist </a:t>
            </a:r>
          </a:p>
          <a:p>
            <a:pPr>
              <a:buFont typeface="Wingdings" panose="05000000000000000000" pitchFamily="2" charset="2"/>
              <a:buChar char="ü"/>
              <a:defRPr/>
            </a:pPr>
            <a:r>
              <a:rPr lang="en-US" sz="2400" dirty="0" smtClean="0">
                <a:solidFill>
                  <a:schemeClr val="tx1">
                    <a:lumMod val="95000"/>
                  </a:schemeClr>
                </a:solidFill>
              </a:rPr>
              <a:t>Oral Surgeon</a:t>
            </a:r>
          </a:p>
          <a:p>
            <a:pPr>
              <a:buFont typeface="Wingdings" panose="05000000000000000000" pitchFamily="2" charset="2"/>
              <a:buChar char="ü"/>
              <a:defRPr/>
            </a:pPr>
            <a:r>
              <a:rPr lang="en-US" sz="2400" dirty="0" smtClean="0">
                <a:solidFill>
                  <a:schemeClr val="tx1">
                    <a:lumMod val="95000"/>
                  </a:schemeClr>
                </a:solidFill>
              </a:rPr>
              <a:t>Dental Hygienist</a:t>
            </a:r>
          </a:p>
          <a:p>
            <a:pPr>
              <a:buFont typeface="Wingdings" panose="05000000000000000000" pitchFamily="2" charset="2"/>
              <a:buChar char="ü"/>
              <a:defRPr/>
            </a:pPr>
            <a:r>
              <a:rPr lang="en-US" sz="2400" dirty="0" smtClean="0">
                <a:solidFill>
                  <a:schemeClr val="tx1">
                    <a:lumMod val="95000"/>
                  </a:schemeClr>
                </a:solidFill>
              </a:rPr>
              <a:t>MT Dental Association</a:t>
            </a:r>
          </a:p>
          <a:p>
            <a:pPr>
              <a:buFont typeface="Wingdings" panose="05000000000000000000" pitchFamily="2" charset="2"/>
              <a:buChar char="ü"/>
              <a:defRPr/>
            </a:pPr>
            <a:r>
              <a:rPr lang="en-US" sz="2400" dirty="0" smtClean="0">
                <a:solidFill>
                  <a:schemeClr val="tx1">
                    <a:lumMod val="95000"/>
                  </a:schemeClr>
                </a:solidFill>
              </a:rPr>
              <a:t>DPHHS</a:t>
            </a:r>
            <a:endParaRPr lang="en-US" sz="2400" dirty="0">
              <a:solidFill>
                <a:schemeClr val="tx1">
                  <a:lumMod val="95000"/>
                </a:schemeClr>
              </a:solidFill>
            </a:endParaRPr>
          </a:p>
        </p:txBody>
      </p:sp>
      <p:pic>
        <p:nvPicPr>
          <p:cNvPr id="37892" name="Picture 3" descr="C:\Users\CS5887\AppData\Local\Microsoft\Windows\Temporary Internet Files\Content.IE5\1EFFQ91A\20121231-community-ri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2286000"/>
            <a:ext cx="263366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457200"/>
            <a:ext cx="8229600" cy="704850"/>
          </a:xfrm>
        </p:spPr>
        <p:txBody>
          <a:bodyPr/>
          <a:lstStyle/>
          <a:p>
            <a:pPr eaLnBrk="1" fontAlgn="auto" hangingPunct="1">
              <a:spcAft>
                <a:spcPts val="0"/>
              </a:spcAft>
              <a:defRPr/>
            </a:pPr>
            <a:r>
              <a:rPr lang="en-US" altLang="en-US" dirty="0" smtClean="0">
                <a:solidFill>
                  <a:schemeClr val="accent1">
                    <a:lumMod val="75000"/>
                  </a:schemeClr>
                </a:solidFill>
              </a:rPr>
              <a:t>Private Pay Agreement</a:t>
            </a:r>
          </a:p>
        </p:txBody>
      </p:sp>
      <p:sp>
        <p:nvSpPr>
          <p:cNvPr id="38915" name="Content Placeholder 2"/>
          <p:cNvSpPr>
            <a:spLocks noGrp="1"/>
          </p:cNvSpPr>
          <p:nvPr>
            <p:ph idx="1"/>
          </p:nvPr>
        </p:nvSpPr>
        <p:spPr>
          <a:xfrm>
            <a:off x="457200" y="1219200"/>
            <a:ext cx="8229600" cy="4389438"/>
          </a:xfrm>
        </p:spPr>
        <p:txBody>
          <a:bodyPr/>
          <a:lstStyle/>
          <a:p>
            <a:pPr eaLnBrk="1" hangingPunct="1">
              <a:buFont typeface="Wingdings 2" pitchFamily="18" charset="2"/>
              <a:buNone/>
            </a:pPr>
            <a:r>
              <a:rPr lang="en-US" altLang="en-US" sz="2400" smtClean="0"/>
              <a:t>   </a:t>
            </a:r>
            <a:r>
              <a:rPr lang="en-US" altLang="en-US" sz="2200" smtClean="0"/>
              <a:t>The agreement to pay privately must be in writing and based upon definite and specific information given by the provider to the member prior to the services being delivered/performed indicating that the service will not be paid by Medicaid.  This gives them the option to deny the service.  The private pay agreement must be in writing per occasion.  This does not include routine and general contracts signed by the member at the time of acceptance into the office.  Providers can not pick and choose which codes to have members privately pay.   If it is a covered service by Medicaid they must accept the fee in full.  If it is not on the fee schedule it can be pre-agreed for private pay.</a:t>
            </a:r>
          </a:p>
          <a:p>
            <a:pPr eaLnBrk="1" hangingPunct="1">
              <a:buFont typeface="Wingdings 2" pitchFamily="18" charset="2"/>
              <a:buNone/>
            </a:pPr>
            <a:r>
              <a:rPr lang="en-US" altLang="en-US" sz="2200" smtClean="0"/>
              <a:t>ARM 37.85.406 (11)(1)</a:t>
            </a:r>
          </a:p>
        </p:txBody>
      </p:sp>
      <p:pic>
        <p:nvPicPr>
          <p:cNvPr id="389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800600"/>
            <a:ext cx="2586038"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fontAlgn="auto" hangingPunct="1">
              <a:spcAft>
                <a:spcPts val="0"/>
              </a:spcAft>
              <a:defRPr/>
            </a:pPr>
            <a:r>
              <a:rPr lang="en-US" altLang="en-US" dirty="0" smtClean="0">
                <a:solidFill>
                  <a:schemeClr val="accent1">
                    <a:lumMod val="75000"/>
                  </a:schemeClr>
                </a:solidFill>
              </a:rPr>
              <a:t>Revised ADA Claim Form 2012</a:t>
            </a:r>
          </a:p>
        </p:txBody>
      </p:sp>
      <p:sp>
        <p:nvSpPr>
          <p:cNvPr id="39939" name="Content Placeholder 2"/>
          <p:cNvSpPr>
            <a:spLocks noGrp="1"/>
          </p:cNvSpPr>
          <p:nvPr>
            <p:ph idx="1"/>
          </p:nvPr>
        </p:nvSpPr>
        <p:spPr>
          <a:xfrm>
            <a:off x="685800" y="1600200"/>
            <a:ext cx="7772400" cy="3733800"/>
          </a:xfrm>
        </p:spPr>
        <p:txBody>
          <a:bodyPr/>
          <a:lstStyle/>
          <a:p>
            <a:pPr eaLnBrk="1" hangingPunct="1"/>
            <a:r>
              <a:rPr lang="en-US" altLang="en-US" sz="2800" smtClean="0"/>
              <a:t>The ADA Dental Claim Form has been revised to incorporate key changes to the HIPAA standard electronic dental claim transaction.  Some of the changes include the reporting of diagnosis codes and diagnosis code pointers, place of service codes, and other medical and dental coverage.  It also includes a column for units of service.</a:t>
            </a:r>
          </a:p>
          <a:p>
            <a:pPr eaLnBrk="1" hangingPunct="1"/>
            <a:r>
              <a:rPr lang="en-US" altLang="en-US" sz="2800" smtClean="0"/>
              <a:t>Begin using the form </a:t>
            </a:r>
            <a:r>
              <a:rPr lang="en-US" altLang="en-US" sz="2800" b="1" smtClean="0"/>
              <a:t>now</a:t>
            </a:r>
            <a:r>
              <a:rPr lang="en-US" altLang="en-US" sz="2800" smtClean="0"/>
              <a:t>.  Required 1/2015.</a:t>
            </a:r>
          </a:p>
        </p:txBody>
      </p:sp>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fontAlgn="auto" hangingPunct="1">
              <a:spcAft>
                <a:spcPts val="0"/>
              </a:spcAft>
              <a:defRPr/>
            </a:pPr>
            <a:r>
              <a:rPr lang="en-US" altLang="en-US" dirty="0" smtClean="0">
                <a:solidFill>
                  <a:schemeClr val="accent1">
                    <a:lumMod val="75000"/>
                  </a:schemeClr>
                </a:solidFill>
              </a:rPr>
              <a:t>Record Keeping</a:t>
            </a:r>
          </a:p>
        </p:txBody>
      </p:sp>
      <p:sp>
        <p:nvSpPr>
          <p:cNvPr id="3" name="Content Placeholder 2"/>
          <p:cNvSpPr>
            <a:spLocks noGrp="1"/>
          </p:cNvSpPr>
          <p:nvPr>
            <p:ph idx="1"/>
          </p:nvPr>
        </p:nvSpPr>
        <p:spPr>
          <a:xfrm>
            <a:off x="152400" y="1905000"/>
            <a:ext cx="7772400" cy="3733800"/>
          </a:xfrm>
        </p:spPr>
        <p:txBody>
          <a:bodyPr rtlCol="0">
            <a:normAutofit fontScale="92500" lnSpcReduction="20000"/>
          </a:bodyPr>
          <a:lstStyle/>
          <a:p>
            <a:pPr marL="0" indent="0" eaLnBrk="1" fontAlgn="auto" hangingPunct="1">
              <a:spcAft>
                <a:spcPts val="0"/>
              </a:spcAft>
              <a:buFont typeface="Wingdings 2" pitchFamily="18" charset="2"/>
              <a:buNone/>
              <a:defRPr/>
            </a:pPr>
            <a:r>
              <a:rPr lang="en-US" sz="2800" dirty="0" smtClean="0"/>
              <a:t>The dental record must be:</a:t>
            </a:r>
          </a:p>
          <a:p>
            <a:pPr indent="-274320" eaLnBrk="1" fontAlgn="auto" hangingPunct="1">
              <a:spcAft>
                <a:spcPts val="0"/>
              </a:spcAft>
              <a:defRPr/>
            </a:pPr>
            <a:r>
              <a:rPr lang="en-US" sz="2800" dirty="0" smtClean="0"/>
              <a:t>Authentic</a:t>
            </a:r>
          </a:p>
          <a:p>
            <a:pPr indent="-274320" eaLnBrk="1" fontAlgn="auto" hangingPunct="1">
              <a:spcAft>
                <a:spcPts val="0"/>
              </a:spcAft>
              <a:defRPr/>
            </a:pPr>
            <a:r>
              <a:rPr lang="en-US" sz="2800" dirty="0" smtClean="0"/>
              <a:t>Legible</a:t>
            </a:r>
          </a:p>
          <a:p>
            <a:pPr indent="-274320" eaLnBrk="1" fontAlgn="auto" hangingPunct="1">
              <a:spcAft>
                <a:spcPts val="0"/>
              </a:spcAft>
              <a:defRPr/>
            </a:pPr>
            <a:r>
              <a:rPr lang="en-US" sz="2800" dirty="0" smtClean="0"/>
              <a:t>Objective</a:t>
            </a:r>
          </a:p>
          <a:p>
            <a:pPr indent="-274320" eaLnBrk="1" fontAlgn="auto" hangingPunct="1">
              <a:spcAft>
                <a:spcPts val="0"/>
              </a:spcAft>
              <a:defRPr/>
            </a:pPr>
            <a:r>
              <a:rPr lang="en-US" sz="2800" dirty="0" smtClean="0"/>
              <a:t>Clear on the disease condition that made the treatment necessary</a:t>
            </a:r>
          </a:p>
          <a:p>
            <a:pPr indent="-274320" eaLnBrk="1" fontAlgn="auto" hangingPunct="1">
              <a:spcAft>
                <a:spcPts val="0"/>
              </a:spcAft>
              <a:defRPr/>
            </a:pPr>
            <a:endParaRPr lang="en-US" dirty="0"/>
          </a:p>
          <a:p>
            <a:pPr marL="0" indent="0" eaLnBrk="1" fontAlgn="auto" hangingPunct="1">
              <a:spcAft>
                <a:spcPts val="0"/>
              </a:spcAft>
              <a:buFont typeface="Wingdings 2" pitchFamily="18" charset="2"/>
              <a:buNone/>
              <a:defRPr/>
            </a:pPr>
            <a:r>
              <a:rPr lang="en-US" sz="2800" dirty="0" smtClean="0"/>
              <a:t>#1 Rule of Documentation</a:t>
            </a:r>
          </a:p>
          <a:p>
            <a:pPr indent="-274320" eaLnBrk="1" fontAlgn="auto" hangingPunct="1">
              <a:spcAft>
                <a:spcPts val="0"/>
              </a:spcAft>
              <a:defRPr/>
            </a:pPr>
            <a:r>
              <a:rPr lang="en-US" sz="2800" dirty="0" smtClean="0"/>
              <a:t>If you didn’t write it, It didn’t happen!</a:t>
            </a:r>
            <a:endParaRPr lang="en-US" sz="2800" dirty="0"/>
          </a:p>
        </p:txBody>
      </p:sp>
      <p:pic>
        <p:nvPicPr>
          <p:cNvPr id="4096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9650" y="609600"/>
            <a:ext cx="4073525"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Autofit/>
          </a:bodyPr>
          <a:lstStyle/>
          <a:p>
            <a:pPr eaLnBrk="1" fontAlgn="auto" hangingPunct="1">
              <a:spcAft>
                <a:spcPts val="0"/>
              </a:spcAft>
              <a:defRPr/>
            </a:pPr>
            <a:r>
              <a:rPr lang="en-US" altLang="en-US" dirty="0" smtClean="0">
                <a:solidFill>
                  <a:schemeClr val="accent1">
                    <a:lumMod val="75000"/>
                  </a:schemeClr>
                </a:solidFill>
              </a:rPr>
              <a:t>NEW Claim System coming </a:t>
            </a:r>
          </a:p>
        </p:txBody>
      </p:sp>
      <p:sp>
        <p:nvSpPr>
          <p:cNvPr id="41987" name="Content Placeholder 2"/>
          <p:cNvSpPr>
            <a:spLocks noGrp="1"/>
          </p:cNvSpPr>
          <p:nvPr>
            <p:ph idx="1"/>
          </p:nvPr>
        </p:nvSpPr>
        <p:spPr>
          <a:xfrm>
            <a:off x="685800" y="1600200"/>
            <a:ext cx="7772400" cy="3733800"/>
          </a:xfrm>
        </p:spPr>
        <p:txBody>
          <a:bodyPr/>
          <a:lstStyle/>
          <a:p>
            <a:pPr eaLnBrk="1" hangingPunct="1"/>
            <a:r>
              <a:rPr lang="en-US" altLang="en-US" sz="2400" smtClean="0"/>
              <a:t>Montana Health Care Programs will be supported by Health Enterprise Claim Payment system.  This new claim payment system will be able to accept claims electronically; on-line or transmitted through your software.</a:t>
            </a:r>
          </a:p>
          <a:p>
            <a:pPr eaLnBrk="1" hangingPunct="1"/>
            <a:r>
              <a:rPr lang="en-US" altLang="en-US" sz="2400" smtClean="0"/>
              <a:t>Provider  enrollment and payment will also be updated providing for a “Provider Inbox” to receive your important documents.</a:t>
            </a:r>
          </a:p>
          <a:p>
            <a:pPr eaLnBrk="1" hangingPunct="1"/>
            <a:r>
              <a:rPr lang="en-US" altLang="en-US" sz="2400" smtClean="0"/>
              <a:t>Letter  generation to members, eligibility check, claim status, etc. will all be made more efficient.</a:t>
            </a: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457200" y="228600"/>
            <a:ext cx="8229600" cy="1143000"/>
          </a:xfrm>
        </p:spPr>
        <p:txBody>
          <a:bodyPr>
            <a:noAutofit/>
          </a:bodyPr>
          <a:lstStyle/>
          <a:p>
            <a:pPr eaLnBrk="1" fontAlgn="auto" hangingPunct="1">
              <a:spcAft>
                <a:spcPts val="0"/>
              </a:spcAft>
              <a:defRPr/>
            </a:pPr>
            <a:r>
              <a:rPr lang="en-US" dirty="0" smtClean="0">
                <a:solidFill>
                  <a:schemeClr val="accent1">
                    <a:lumMod val="75000"/>
                  </a:schemeClr>
                </a:solidFill>
              </a:rPr>
              <a:t>MT Medicaid supports a new practice standard:  A</a:t>
            </a:r>
            <a:r>
              <a:rPr lang="en-US" cap="none" dirty="0" smtClean="0">
                <a:solidFill>
                  <a:schemeClr val="accent1">
                    <a:lumMod val="75000"/>
                  </a:schemeClr>
                </a:solidFill>
              </a:rPr>
              <a:t>b</a:t>
            </a:r>
            <a:r>
              <a:rPr lang="en-US" dirty="0" smtClean="0">
                <a:solidFill>
                  <a:schemeClr val="accent1">
                    <a:lumMod val="75000"/>
                  </a:schemeClr>
                </a:solidFill>
              </a:rPr>
              <a:t>C</a:t>
            </a:r>
            <a:r>
              <a:rPr lang="en-US" cap="none" dirty="0" smtClean="0">
                <a:solidFill>
                  <a:schemeClr val="accent1">
                    <a:lumMod val="75000"/>
                  </a:schemeClr>
                </a:solidFill>
              </a:rPr>
              <a:t>d</a:t>
            </a:r>
          </a:p>
        </p:txBody>
      </p:sp>
      <p:sp>
        <p:nvSpPr>
          <p:cNvPr id="15363" name="Rectangle 5"/>
          <p:cNvSpPr>
            <a:spLocks noGrp="1" noChangeArrowheads="1"/>
          </p:cNvSpPr>
          <p:nvPr>
            <p:ph idx="1"/>
          </p:nvPr>
        </p:nvSpPr>
        <p:spPr>
          <a:xfrm>
            <a:off x="381000" y="1447800"/>
            <a:ext cx="5715000" cy="3657600"/>
          </a:xfrm>
        </p:spPr>
        <p:txBody>
          <a:bodyPr/>
          <a:lstStyle/>
          <a:p>
            <a:pPr eaLnBrk="1" hangingPunct="1">
              <a:buFont typeface="Wingdings" pitchFamily="2" charset="2"/>
              <a:buNone/>
            </a:pPr>
            <a:r>
              <a:rPr lang="en-US" altLang="en-US" sz="1600" b="1" i="1" smtClean="0"/>
              <a:t>Access to Baby and Child Dentistry- AbCd</a:t>
            </a:r>
          </a:p>
          <a:p>
            <a:pPr eaLnBrk="1" hangingPunct="1">
              <a:buFont typeface="Wingdings" pitchFamily="2" charset="2"/>
              <a:buNone/>
            </a:pPr>
            <a:r>
              <a:rPr lang="en-US" altLang="en-US" sz="1600" b="1" i="1" smtClean="0"/>
              <a:t>First Birthday, First Dental appointment</a:t>
            </a:r>
          </a:p>
          <a:p>
            <a:pPr eaLnBrk="1" hangingPunct="1">
              <a:buFont typeface="Wingdings" pitchFamily="2" charset="2"/>
              <a:buNone/>
            </a:pPr>
            <a:r>
              <a:rPr lang="en-US" altLang="en-US" sz="1400" smtClean="0"/>
              <a:t>	</a:t>
            </a:r>
            <a:endParaRPr lang="en-US" altLang="en-US" sz="1600" smtClean="0"/>
          </a:p>
          <a:p>
            <a:pPr eaLnBrk="1" hangingPunct="1">
              <a:buFont typeface="Wingdings" pitchFamily="2" charset="2"/>
              <a:buNone/>
            </a:pPr>
            <a:r>
              <a:rPr lang="en-US" altLang="en-US" sz="1600" smtClean="0"/>
              <a:t>Dentists must receive continuing education in early </a:t>
            </a:r>
          </a:p>
          <a:p>
            <a:pPr eaLnBrk="1" hangingPunct="1">
              <a:buFont typeface="Wingdings" pitchFamily="2" charset="2"/>
              <a:buNone/>
            </a:pPr>
            <a:r>
              <a:rPr lang="en-US" altLang="en-US" sz="1600" smtClean="0"/>
              <a:t>pediatric dental techniques to qualify as an AbCd specialist.  </a:t>
            </a:r>
          </a:p>
          <a:p>
            <a:pPr eaLnBrk="1" hangingPunct="1">
              <a:buFont typeface="Wingdings" pitchFamily="2" charset="2"/>
              <a:buNone/>
            </a:pPr>
            <a:r>
              <a:rPr lang="en-US" altLang="en-US" sz="1600" smtClean="0"/>
              <a:t>This specialty endorsement will allow AbCd Dentists to be </a:t>
            </a:r>
          </a:p>
          <a:p>
            <a:pPr eaLnBrk="1" hangingPunct="1">
              <a:buFont typeface="Wingdings" pitchFamily="2" charset="2"/>
              <a:buNone/>
            </a:pPr>
            <a:r>
              <a:rPr lang="en-US" altLang="en-US" sz="1600" smtClean="0"/>
              <a:t>reimbursed for the following procedures:</a:t>
            </a:r>
          </a:p>
          <a:p>
            <a:pPr lvl="1" eaLnBrk="1" hangingPunct="1"/>
            <a:r>
              <a:rPr lang="en-US" altLang="en-US" smtClean="0"/>
              <a:t>D0145, Oral evaluation (age 0-2),</a:t>
            </a:r>
          </a:p>
          <a:p>
            <a:pPr lvl="1" eaLnBrk="1" hangingPunct="1"/>
            <a:r>
              <a:rPr lang="en-US" altLang="en-US" smtClean="0"/>
              <a:t>D0425, Caries Susceptibility Test (age 0-2)</a:t>
            </a:r>
          </a:p>
          <a:p>
            <a:pPr lvl="1" eaLnBrk="1" hangingPunct="1"/>
            <a:r>
              <a:rPr lang="en-US" altLang="en-US" smtClean="0"/>
              <a:t>D1310, Nutritional Counseling (age 0-5),</a:t>
            </a:r>
          </a:p>
          <a:p>
            <a:pPr lvl="1" eaLnBrk="1" hangingPunct="1"/>
            <a:r>
              <a:rPr lang="en-US" altLang="en-US" smtClean="0"/>
              <a:t>D1330, Oral Hygiene Instruction (age 0-5).</a:t>
            </a:r>
          </a:p>
        </p:txBody>
      </p:sp>
      <p:sp>
        <p:nvSpPr>
          <p:cNvPr id="15364" name="TextBox 5"/>
          <p:cNvSpPr txBox="1">
            <a:spLocks noChangeArrowheads="1"/>
          </p:cNvSpPr>
          <p:nvPr/>
        </p:nvSpPr>
        <p:spPr bwMode="auto">
          <a:xfrm>
            <a:off x="304800" y="5943600"/>
            <a:ext cx="51800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Clr>
                <a:schemeClr val="accent1"/>
              </a:buClr>
              <a:buSzPct val="85000"/>
              <a:buFont typeface="Wingdings 3" pitchFamily="18" charset="2"/>
              <a:buChar char=""/>
              <a:defRPr sz="2000">
                <a:solidFill>
                  <a:schemeClr val="tx1"/>
                </a:solidFill>
                <a:latin typeface="Gill Sans MT" pitchFamily="34" charset="0"/>
              </a:defRPr>
            </a:lvl1pPr>
            <a:lvl2pPr marL="742950" indent="-285750" eaLnBrk="0" hangingPunct="0">
              <a:spcBef>
                <a:spcPts val="700"/>
              </a:spcBef>
              <a:buClr>
                <a:schemeClr val="accent1"/>
              </a:buClr>
              <a:buSzPct val="85000"/>
              <a:buFont typeface="Wingdings 3" pitchFamily="18" charset="2"/>
              <a:buChar char=""/>
              <a:defRPr sz="1600">
                <a:solidFill>
                  <a:schemeClr val="tx1"/>
                </a:solidFill>
                <a:latin typeface="Gill Sans MT" pitchFamily="34" charset="0"/>
              </a:defRPr>
            </a:lvl2pPr>
            <a:lvl3pPr marL="1143000" indent="-228600" eaLnBrk="0" hangingPunct="0">
              <a:spcBef>
                <a:spcPts val="700"/>
              </a:spcBef>
              <a:buClr>
                <a:schemeClr val="accent1"/>
              </a:buClr>
              <a:buSzPct val="85000"/>
              <a:buFont typeface="Wingdings 3" pitchFamily="18" charset="2"/>
              <a:buChar char=""/>
              <a:defRPr sz="1400">
                <a:solidFill>
                  <a:schemeClr val="tx1"/>
                </a:solidFill>
                <a:latin typeface="Gill Sans MT" pitchFamily="34" charset="0"/>
              </a:defRPr>
            </a:lvl3pPr>
            <a:lvl4pPr marL="1600200" indent="-228600" eaLnBrk="0" hangingPunct="0">
              <a:spcBef>
                <a:spcPts val="700"/>
              </a:spcBef>
              <a:buClr>
                <a:schemeClr val="accent1"/>
              </a:buClr>
              <a:buSzPct val="85000"/>
              <a:buFont typeface="Wingdings 3" pitchFamily="18" charset="2"/>
              <a:buChar char=""/>
              <a:defRPr sz="1400">
                <a:solidFill>
                  <a:schemeClr val="tx1"/>
                </a:solidFill>
                <a:latin typeface="Gill Sans MT" pitchFamily="34" charset="0"/>
              </a:defRPr>
            </a:lvl4pPr>
            <a:lvl5pPr marL="2057400" indent="-228600" eaLnBrk="0" hangingPunct="0">
              <a:spcBef>
                <a:spcPts val="700"/>
              </a:spcBef>
              <a:buClr>
                <a:schemeClr val="accent1"/>
              </a:buClr>
              <a:buSzPct val="85000"/>
              <a:buFont typeface="Wingdings 3" pitchFamily="18" charset="2"/>
              <a:buChar char=""/>
              <a:defRPr sz="1400">
                <a:solidFill>
                  <a:schemeClr val="tx1"/>
                </a:solidFill>
                <a:latin typeface="Gill Sans MT" pitchFamily="34" charset="0"/>
              </a:defRPr>
            </a:lvl5pPr>
            <a:lvl6pPr marL="2514600" indent="-228600" eaLnBrk="0" fontAlgn="base" hangingPunct="0">
              <a:spcBef>
                <a:spcPts val="700"/>
              </a:spcBef>
              <a:spcAft>
                <a:spcPct val="0"/>
              </a:spcAft>
              <a:buClr>
                <a:schemeClr val="accent1"/>
              </a:buClr>
              <a:buSzPct val="85000"/>
              <a:buFont typeface="Wingdings 3" pitchFamily="18" charset="2"/>
              <a:buChar char=""/>
              <a:defRPr sz="1400">
                <a:solidFill>
                  <a:schemeClr val="tx1"/>
                </a:solidFill>
                <a:latin typeface="Gill Sans MT" pitchFamily="34" charset="0"/>
              </a:defRPr>
            </a:lvl6pPr>
            <a:lvl7pPr marL="2971800" indent="-228600" eaLnBrk="0" fontAlgn="base" hangingPunct="0">
              <a:spcBef>
                <a:spcPts val="700"/>
              </a:spcBef>
              <a:spcAft>
                <a:spcPct val="0"/>
              </a:spcAft>
              <a:buClr>
                <a:schemeClr val="accent1"/>
              </a:buClr>
              <a:buSzPct val="85000"/>
              <a:buFont typeface="Wingdings 3" pitchFamily="18" charset="2"/>
              <a:buChar char=""/>
              <a:defRPr sz="1400">
                <a:solidFill>
                  <a:schemeClr val="tx1"/>
                </a:solidFill>
                <a:latin typeface="Gill Sans MT" pitchFamily="34" charset="0"/>
              </a:defRPr>
            </a:lvl7pPr>
            <a:lvl8pPr marL="3429000" indent="-228600" eaLnBrk="0" fontAlgn="base" hangingPunct="0">
              <a:spcBef>
                <a:spcPts val="700"/>
              </a:spcBef>
              <a:spcAft>
                <a:spcPct val="0"/>
              </a:spcAft>
              <a:buClr>
                <a:schemeClr val="accent1"/>
              </a:buClr>
              <a:buSzPct val="85000"/>
              <a:buFont typeface="Wingdings 3" pitchFamily="18" charset="2"/>
              <a:buChar char=""/>
              <a:defRPr sz="1400">
                <a:solidFill>
                  <a:schemeClr val="tx1"/>
                </a:solidFill>
                <a:latin typeface="Gill Sans MT" pitchFamily="34" charset="0"/>
              </a:defRPr>
            </a:lvl8pPr>
            <a:lvl9pPr marL="3886200" indent="-228600" eaLnBrk="0" fontAlgn="base" hangingPunct="0">
              <a:spcBef>
                <a:spcPts val="700"/>
              </a:spcBef>
              <a:spcAft>
                <a:spcPct val="0"/>
              </a:spcAft>
              <a:buClr>
                <a:schemeClr val="accent1"/>
              </a:buClr>
              <a:buSzPct val="85000"/>
              <a:buFont typeface="Wingdings 3" pitchFamily="18" charset="2"/>
              <a:buChar char=""/>
              <a:defRPr sz="1400">
                <a:solidFill>
                  <a:schemeClr val="tx1"/>
                </a:solidFill>
                <a:latin typeface="Gill Sans MT" pitchFamily="34" charset="0"/>
              </a:defRPr>
            </a:lvl9pPr>
          </a:lstStyle>
          <a:p>
            <a:pPr eaLnBrk="1" hangingPunct="1">
              <a:spcBef>
                <a:spcPct val="0"/>
              </a:spcBef>
              <a:buClrTx/>
              <a:buSzTx/>
              <a:buFontTx/>
              <a:buNone/>
            </a:pPr>
            <a:r>
              <a:rPr lang="en-US" altLang="en-US" sz="1600">
                <a:solidFill>
                  <a:schemeClr val="bg1"/>
                </a:solidFill>
                <a:latin typeface="Arial" charset="0"/>
              </a:rPr>
              <a:t>Currently there are 185 Medicaid AbCd trained dentists</a:t>
            </a:r>
          </a:p>
        </p:txBody>
      </p:sp>
      <p:pic>
        <p:nvPicPr>
          <p:cNvPr id="15365" name="Picture 6" descr="2011-05-06_11-06-53_72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02363" y="1454150"/>
            <a:ext cx="25971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fontAlgn="auto" hangingPunct="1">
              <a:spcAft>
                <a:spcPts val="0"/>
              </a:spcAft>
              <a:defRPr/>
            </a:pPr>
            <a:r>
              <a:rPr lang="en-US" altLang="en-US" dirty="0" smtClean="0">
                <a:solidFill>
                  <a:schemeClr val="accent1">
                    <a:lumMod val="75000"/>
                  </a:schemeClr>
                </a:solidFill>
              </a:rPr>
              <a:t>CHIPRA LEGISLATION</a:t>
            </a:r>
          </a:p>
        </p:txBody>
      </p:sp>
      <p:sp>
        <p:nvSpPr>
          <p:cNvPr id="43011" name="Content Placeholder 5"/>
          <p:cNvSpPr>
            <a:spLocks noGrp="1"/>
          </p:cNvSpPr>
          <p:nvPr>
            <p:ph idx="1"/>
          </p:nvPr>
        </p:nvSpPr>
        <p:spPr>
          <a:xfrm>
            <a:off x="457200" y="1468438"/>
            <a:ext cx="8229600" cy="3657600"/>
          </a:xfrm>
        </p:spPr>
        <p:txBody>
          <a:bodyPr/>
          <a:lstStyle/>
          <a:p>
            <a:pPr eaLnBrk="1" hangingPunct="1"/>
            <a:endParaRPr lang="en-US" altLang="en-US" smtClean="0"/>
          </a:p>
          <a:p>
            <a:pPr eaLnBrk="1" hangingPunct="1"/>
            <a:r>
              <a:rPr lang="en-US" altLang="en-US" sz="2400" smtClean="0"/>
              <a:t>List of dental providers who are currently accepting Medicaid for under age 21 will be posted.  </a:t>
            </a:r>
          </a:p>
          <a:p>
            <a:pPr eaLnBrk="1" hangingPunct="1"/>
            <a:r>
              <a:rPr lang="en-US" altLang="en-US" sz="2400" smtClean="0"/>
              <a:t>Updated quarterly, expect an e-mail!</a:t>
            </a:r>
          </a:p>
          <a:p>
            <a:pPr eaLnBrk="1" hangingPunct="1"/>
            <a:r>
              <a:rPr lang="en-US" altLang="en-US" sz="2400" smtClean="0">
                <a:hlinkClick r:id="rId2"/>
              </a:rPr>
              <a:t>www.insurekidsnow.gov</a:t>
            </a:r>
            <a:endParaRPr lang="en-US" altLang="en-US" sz="2400" smtClean="0"/>
          </a:p>
          <a:p>
            <a:pPr eaLnBrk="1" hangingPunct="1"/>
            <a:r>
              <a:rPr lang="en-US" altLang="en-US" sz="2400" smtClean="0"/>
              <a:t>CMS/HRSA/IKN completes annual </a:t>
            </a:r>
          </a:p>
          <a:p>
            <a:pPr eaLnBrk="1" hangingPunct="1">
              <a:buFont typeface="Wingdings 2" pitchFamily="18" charset="2"/>
              <a:buNone/>
            </a:pPr>
            <a:r>
              <a:rPr lang="en-US" altLang="en-US" sz="2400" smtClean="0"/>
              <a:t>    survey to verify data.</a:t>
            </a:r>
          </a:p>
          <a:p>
            <a:pPr eaLnBrk="1" hangingPunct="1"/>
            <a:endParaRPr lang="en-US" altLang="en-US" smtClean="0"/>
          </a:p>
          <a:p>
            <a:pPr eaLnBrk="1" hangingPunct="1"/>
            <a:endParaRPr lang="en-US" altLang="en-US" smtClean="0"/>
          </a:p>
          <a:p>
            <a:pPr eaLnBrk="1" hangingPunct="1">
              <a:buFont typeface="Wingdings" pitchFamily="2" charset="2"/>
              <a:buNone/>
            </a:pPr>
            <a:endParaRPr lang="en-US" altLang="en-US" smtClean="0"/>
          </a:p>
          <a:p>
            <a:pPr eaLnBrk="1" hangingPunct="1"/>
            <a:endParaRPr lang="en-US" altLang="en-US" smtClean="0"/>
          </a:p>
          <a:p>
            <a:pPr eaLnBrk="1" hangingPunct="1"/>
            <a:endParaRPr lang="en-US" altLang="en-US" smtClean="0"/>
          </a:p>
          <a:p>
            <a:pPr eaLnBrk="1" hangingPunct="1">
              <a:buFont typeface="Wingdings" pitchFamily="2" charset="2"/>
              <a:buNone/>
            </a:pPr>
            <a:endParaRPr lang="en-US" altLang="en-US" smtClean="0"/>
          </a:p>
        </p:txBody>
      </p:sp>
      <p:pic>
        <p:nvPicPr>
          <p:cNvPr id="43012" name="Picture 1"/>
          <p:cNvPicPr>
            <a:picLocks noChangeAspect="1"/>
          </p:cNvPicPr>
          <p:nvPr/>
        </p:nvPicPr>
        <p:blipFill>
          <a:blip r:embed="rId3">
            <a:extLst>
              <a:ext uri="{28A0092B-C50C-407E-A947-70E740481C1C}">
                <a14:useLocalDpi xmlns:a14="http://schemas.microsoft.com/office/drawing/2010/main" val="0"/>
              </a:ext>
            </a:extLst>
          </a:blip>
          <a:srcRect l="25726" t="2641" r="15111"/>
          <a:stretch>
            <a:fillRect/>
          </a:stretch>
        </p:blipFill>
        <p:spPr bwMode="auto">
          <a:xfrm>
            <a:off x="5562600" y="2667000"/>
            <a:ext cx="3025775"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81000" y="838200"/>
            <a:ext cx="6096000" cy="684213"/>
          </a:xfrm>
        </p:spPr>
        <p:txBody>
          <a:bodyPr>
            <a:normAutofit fontScale="90000"/>
          </a:bodyPr>
          <a:lstStyle/>
          <a:p>
            <a:pPr eaLnBrk="1" fontAlgn="auto" hangingPunct="1">
              <a:spcAft>
                <a:spcPts val="0"/>
              </a:spcAft>
              <a:defRPr/>
            </a:pPr>
            <a:r>
              <a:rPr lang="en-US" altLang="en-US" sz="4000" dirty="0" smtClean="0">
                <a:solidFill>
                  <a:schemeClr val="accent1">
                    <a:lumMod val="75000"/>
                  </a:schemeClr>
                </a:solidFill>
              </a:rPr>
              <a:t>Montana Statistics SFY14</a:t>
            </a:r>
          </a:p>
        </p:txBody>
      </p:sp>
      <p:sp>
        <p:nvSpPr>
          <p:cNvPr id="24579" name="Rectangle 3"/>
          <p:cNvSpPr>
            <a:spLocks noGrp="1" noChangeArrowheads="1"/>
          </p:cNvSpPr>
          <p:nvPr>
            <p:ph idx="1"/>
          </p:nvPr>
        </p:nvSpPr>
        <p:spPr>
          <a:xfrm>
            <a:off x="533400" y="1752600"/>
            <a:ext cx="8229600" cy="4343400"/>
          </a:xfrm>
        </p:spPr>
        <p:txBody>
          <a:bodyPr rtlCol="0">
            <a:normAutofit/>
          </a:bodyPr>
          <a:lstStyle/>
          <a:p>
            <a:pPr marL="514350" indent="-514350" eaLnBrk="1" fontAlgn="auto" hangingPunct="1">
              <a:spcAft>
                <a:spcPts val="0"/>
              </a:spcAft>
              <a:buClr>
                <a:schemeClr val="accent3"/>
              </a:buClr>
              <a:buFont typeface="+mj-lt"/>
              <a:buAutoNum type="arabicPeriod"/>
              <a:defRPr/>
            </a:pPr>
            <a:r>
              <a:rPr lang="en-US" sz="2400" dirty="0" smtClean="0"/>
              <a:t>405 Enrolled Dentists, Denturist and Hygienists.</a:t>
            </a:r>
          </a:p>
          <a:p>
            <a:pPr marL="514350" indent="-514350" eaLnBrk="1" fontAlgn="auto" hangingPunct="1">
              <a:spcAft>
                <a:spcPts val="0"/>
              </a:spcAft>
              <a:buClr>
                <a:schemeClr val="accent3"/>
              </a:buClr>
              <a:buFont typeface="+mj-lt"/>
              <a:buAutoNum type="arabicPeriod"/>
              <a:defRPr/>
            </a:pPr>
            <a:r>
              <a:rPr lang="en-US" sz="2400" dirty="0" smtClean="0"/>
              <a:t>Dental related expenditures </a:t>
            </a:r>
            <a:r>
              <a:rPr lang="en-US" sz="2800" dirty="0" smtClean="0"/>
              <a:t>SFY14</a:t>
            </a:r>
            <a:r>
              <a:rPr lang="en-US" sz="2400" dirty="0" smtClean="0"/>
              <a:t>:  $26 million+</a:t>
            </a:r>
          </a:p>
          <a:p>
            <a:pPr marL="514350" indent="-514350" eaLnBrk="1" fontAlgn="auto" hangingPunct="1">
              <a:spcAft>
                <a:spcPts val="0"/>
              </a:spcAft>
              <a:buClr>
                <a:schemeClr val="accent3"/>
              </a:buClr>
              <a:buFont typeface="+mj-lt"/>
              <a:buAutoNum type="arabicPeriod"/>
              <a:defRPr/>
            </a:pPr>
            <a:r>
              <a:rPr lang="en-US" sz="2400" dirty="0" smtClean="0"/>
              <a:t>Served 42,410 recipients</a:t>
            </a:r>
          </a:p>
          <a:p>
            <a:pPr marL="514350" indent="-514350" eaLnBrk="1" fontAlgn="auto" hangingPunct="1">
              <a:spcAft>
                <a:spcPts val="0"/>
              </a:spcAft>
              <a:buClr>
                <a:schemeClr val="accent3"/>
              </a:buClr>
              <a:buFont typeface="+mj-lt"/>
              <a:buAutoNum type="arabicPeriod"/>
              <a:defRPr/>
            </a:pPr>
            <a:r>
              <a:rPr lang="en-US" sz="2400" dirty="0" smtClean="0"/>
              <a:t>Personal Transportation SFY13: 2.8 million+ </a:t>
            </a:r>
          </a:p>
          <a:p>
            <a:pPr marL="0" indent="0" eaLnBrk="1" fontAlgn="auto" hangingPunct="1">
              <a:spcAft>
                <a:spcPts val="0"/>
              </a:spcAft>
              <a:buClr>
                <a:schemeClr val="accent3"/>
              </a:buClr>
              <a:buFont typeface="Wingdings 2" pitchFamily="18" charset="2"/>
              <a:buNone/>
              <a:defRPr/>
            </a:pPr>
            <a:r>
              <a:rPr lang="en-US" sz="2400" dirty="0"/>
              <a:t> </a:t>
            </a:r>
            <a:r>
              <a:rPr lang="en-US" sz="2400" dirty="0" smtClean="0"/>
              <a:t>      Call center 1-800-292-7114</a:t>
            </a:r>
          </a:p>
        </p:txBody>
      </p:sp>
      <p:pic>
        <p:nvPicPr>
          <p:cNvPr id="44036" name="Picture 4" descr="MCj0130253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3505200"/>
            <a:ext cx="3148013"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fontAlgn="auto" hangingPunct="1">
              <a:spcAft>
                <a:spcPts val="0"/>
              </a:spcAft>
              <a:defRPr/>
            </a:pPr>
            <a:r>
              <a:rPr lang="en-US" altLang="en-US" sz="2600" dirty="0" smtClean="0">
                <a:solidFill>
                  <a:schemeClr val="accent1">
                    <a:lumMod val="75000"/>
                  </a:schemeClr>
                </a:solidFill>
              </a:rPr>
              <a:t>How we Communicate with your office</a:t>
            </a:r>
          </a:p>
        </p:txBody>
      </p:sp>
      <p:sp>
        <p:nvSpPr>
          <p:cNvPr id="45059" name="Rectangle 3"/>
          <p:cNvSpPr>
            <a:spLocks noGrp="1" noChangeArrowheads="1"/>
          </p:cNvSpPr>
          <p:nvPr>
            <p:ph idx="1"/>
          </p:nvPr>
        </p:nvSpPr>
        <p:spPr>
          <a:xfrm>
            <a:off x="685800" y="1600200"/>
            <a:ext cx="7772400" cy="3733800"/>
          </a:xfrm>
        </p:spPr>
        <p:txBody>
          <a:bodyPr/>
          <a:lstStyle/>
          <a:p>
            <a:pPr eaLnBrk="1" hangingPunct="1">
              <a:lnSpc>
                <a:spcPct val="90000"/>
              </a:lnSpc>
            </a:pPr>
            <a:r>
              <a:rPr lang="en-US" altLang="en-US" sz="2800" smtClean="0"/>
              <a:t>Notices from MMIS</a:t>
            </a:r>
          </a:p>
          <a:p>
            <a:pPr eaLnBrk="1" hangingPunct="1">
              <a:lnSpc>
                <a:spcPct val="90000"/>
              </a:lnSpc>
            </a:pPr>
            <a:r>
              <a:rPr lang="en-US" altLang="en-US" sz="2800" smtClean="0">
                <a:hlinkClick r:id="rId2"/>
              </a:rPr>
              <a:t>www.medicaidprovider.mt.gov</a:t>
            </a:r>
            <a:endParaRPr lang="en-US" altLang="en-US" sz="2800" smtClean="0"/>
          </a:p>
          <a:p>
            <a:pPr lvl="1" eaLnBrk="1" hangingPunct="1">
              <a:lnSpc>
                <a:spcPct val="90000"/>
              </a:lnSpc>
            </a:pPr>
            <a:r>
              <a:rPr lang="en-US" altLang="en-US" sz="2000" smtClean="0"/>
              <a:t>Provider Notices</a:t>
            </a:r>
          </a:p>
          <a:p>
            <a:pPr lvl="1" eaLnBrk="1" hangingPunct="1">
              <a:lnSpc>
                <a:spcPct val="90000"/>
              </a:lnSpc>
            </a:pPr>
            <a:r>
              <a:rPr lang="en-US" altLang="en-US" sz="2000" smtClean="0"/>
              <a:t>Fee Schedules</a:t>
            </a:r>
          </a:p>
          <a:p>
            <a:pPr lvl="1" eaLnBrk="1" hangingPunct="1">
              <a:lnSpc>
                <a:spcPct val="90000"/>
              </a:lnSpc>
            </a:pPr>
            <a:r>
              <a:rPr lang="en-US" altLang="en-US" sz="2000" smtClean="0"/>
              <a:t>Provider Manuals</a:t>
            </a:r>
          </a:p>
          <a:p>
            <a:pPr lvl="1" eaLnBrk="1" hangingPunct="1">
              <a:lnSpc>
                <a:spcPct val="90000"/>
              </a:lnSpc>
            </a:pPr>
            <a:r>
              <a:rPr lang="en-US" altLang="en-US" sz="2000" smtClean="0"/>
              <a:t>Remittance Advice</a:t>
            </a:r>
          </a:p>
          <a:p>
            <a:pPr lvl="1" eaLnBrk="1" hangingPunct="1">
              <a:lnSpc>
                <a:spcPct val="90000"/>
              </a:lnSpc>
            </a:pPr>
            <a:r>
              <a:rPr lang="en-US" altLang="en-US" sz="2000" smtClean="0"/>
              <a:t>Claim Jumper</a:t>
            </a:r>
          </a:p>
          <a:p>
            <a:pPr lvl="1" eaLnBrk="1" hangingPunct="1">
              <a:lnSpc>
                <a:spcPct val="90000"/>
              </a:lnSpc>
            </a:pPr>
            <a:r>
              <a:rPr lang="en-US" altLang="en-US" sz="2000" smtClean="0"/>
              <a:t>Web Portal </a:t>
            </a:r>
            <a:r>
              <a:rPr lang="en-US" altLang="en-US" sz="2000" smtClean="0">
                <a:hlinkClick r:id="rId3"/>
              </a:rPr>
              <a:t>https://mtaccesstohealth.acs-shc.com/mt/secure/home.do</a:t>
            </a:r>
            <a:endParaRPr lang="en-US" altLang="en-US" sz="2000" smtClean="0"/>
          </a:p>
          <a:p>
            <a:pPr lvl="1" eaLnBrk="1" hangingPunct="1">
              <a:lnSpc>
                <a:spcPct val="90000"/>
              </a:lnSpc>
            </a:pPr>
            <a:endParaRPr lang="en-US" altLang="en-US" smtClean="0"/>
          </a:p>
          <a:p>
            <a:pPr eaLnBrk="1" hangingPunct="1">
              <a:lnSpc>
                <a:spcPct val="90000"/>
              </a:lnSpc>
            </a:pPr>
            <a:endParaRPr lang="en-US" altLang="en-US" smtClean="0"/>
          </a:p>
        </p:txBody>
      </p:sp>
      <p:pic>
        <p:nvPicPr>
          <p:cNvPr id="4506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6900" y="1905000"/>
            <a:ext cx="325755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914400" y="685800"/>
            <a:ext cx="8229600" cy="1143000"/>
          </a:xfrm>
        </p:spPr>
        <p:txBody>
          <a:bodyPr>
            <a:normAutofit fontScale="90000"/>
          </a:bodyPr>
          <a:lstStyle/>
          <a:p>
            <a:pPr eaLnBrk="1" fontAlgn="auto" hangingPunct="1">
              <a:spcAft>
                <a:spcPts val="0"/>
              </a:spcAft>
              <a:defRPr/>
            </a:pPr>
            <a:r>
              <a:rPr lang="en-US" altLang="en-US" sz="4000" dirty="0" smtClean="0">
                <a:solidFill>
                  <a:schemeClr val="accent1">
                    <a:lumMod val="75000"/>
                  </a:schemeClr>
                </a:solidFill>
              </a:rPr>
              <a:t>AGAIN-Proceed with caution</a:t>
            </a:r>
            <a:br>
              <a:rPr lang="en-US" altLang="en-US" sz="4000" dirty="0" smtClean="0">
                <a:solidFill>
                  <a:schemeClr val="accent1">
                    <a:lumMod val="75000"/>
                  </a:schemeClr>
                </a:solidFill>
              </a:rPr>
            </a:br>
            <a:r>
              <a:rPr lang="en-US" altLang="en-US" sz="4000" dirty="0" smtClean="0">
                <a:solidFill>
                  <a:schemeClr val="accent1">
                    <a:lumMod val="75000"/>
                  </a:schemeClr>
                </a:solidFill>
              </a:rPr>
              <a:t>Refer to the Provider Manual</a:t>
            </a:r>
          </a:p>
        </p:txBody>
      </p:sp>
      <p:sp>
        <p:nvSpPr>
          <p:cNvPr id="33795" name="Rectangle 3"/>
          <p:cNvSpPr>
            <a:spLocks noGrp="1" noChangeArrowheads="1"/>
          </p:cNvSpPr>
          <p:nvPr>
            <p:ph idx="1"/>
          </p:nvPr>
        </p:nvSpPr>
        <p:spPr>
          <a:xfrm>
            <a:off x="609600" y="1981200"/>
            <a:ext cx="8229600" cy="4389438"/>
          </a:xfrm>
        </p:spPr>
        <p:txBody>
          <a:bodyPr rtlCol="0">
            <a:normAutofit/>
          </a:bodyPr>
          <a:lstStyle/>
          <a:p>
            <a:pPr indent="-274320" eaLnBrk="1" fontAlgn="auto" hangingPunct="1">
              <a:lnSpc>
                <a:spcPct val="90000"/>
              </a:lnSpc>
              <a:spcAft>
                <a:spcPts val="0"/>
              </a:spcAft>
              <a:defRPr/>
            </a:pPr>
            <a:r>
              <a:rPr lang="en-US" altLang="en-US" dirty="0" smtClean="0"/>
              <a:t>There may be limits, per procedure, per tooth, per quadrant, anterior/posterior, or prior authorization requirements.</a:t>
            </a:r>
          </a:p>
          <a:p>
            <a:pPr indent="-274320" eaLnBrk="1" fontAlgn="auto" hangingPunct="1">
              <a:lnSpc>
                <a:spcPct val="90000"/>
              </a:lnSpc>
              <a:spcAft>
                <a:spcPts val="0"/>
              </a:spcAft>
              <a:defRPr/>
            </a:pPr>
            <a:r>
              <a:rPr lang="en-US" altLang="en-US" dirty="0" smtClean="0"/>
              <a:t>See the fee schedule and provider manual </a:t>
            </a:r>
          </a:p>
          <a:p>
            <a:pPr marL="68580" indent="0" eaLnBrk="1" fontAlgn="auto" hangingPunct="1">
              <a:lnSpc>
                <a:spcPct val="90000"/>
              </a:lnSpc>
              <a:spcAft>
                <a:spcPts val="0"/>
              </a:spcAft>
              <a:buFont typeface="Wingdings 3" pitchFamily="18" charset="2"/>
              <a:buNone/>
              <a:defRPr/>
            </a:pPr>
            <a:r>
              <a:rPr lang="en-US" altLang="en-US" dirty="0"/>
              <a:t> </a:t>
            </a:r>
            <a:r>
              <a:rPr lang="en-US" altLang="en-US" dirty="0" smtClean="0"/>
              <a:t>   on-line for current reimbursement rates.</a:t>
            </a:r>
          </a:p>
          <a:p>
            <a:pPr indent="-274320" eaLnBrk="1" fontAlgn="auto" hangingPunct="1">
              <a:lnSpc>
                <a:spcPct val="90000"/>
              </a:lnSpc>
              <a:spcAft>
                <a:spcPts val="0"/>
              </a:spcAft>
              <a:defRPr/>
            </a:pPr>
            <a:r>
              <a:rPr lang="en-US" altLang="en-US" dirty="0" smtClean="0"/>
              <a:t>Additional resources can be </a:t>
            </a:r>
          </a:p>
          <a:p>
            <a:pPr marL="68580" indent="0" eaLnBrk="1" fontAlgn="auto" hangingPunct="1">
              <a:lnSpc>
                <a:spcPct val="90000"/>
              </a:lnSpc>
              <a:spcAft>
                <a:spcPts val="0"/>
              </a:spcAft>
              <a:buFont typeface="Wingdings 3" pitchFamily="18" charset="2"/>
              <a:buNone/>
              <a:defRPr/>
            </a:pPr>
            <a:r>
              <a:rPr lang="en-US" altLang="en-US" dirty="0"/>
              <a:t> </a:t>
            </a:r>
            <a:r>
              <a:rPr lang="en-US" altLang="en-US" dirty="0" smtClean="0"/>
              <a:t>   found at: </a:t>
            </a:r>
            <a:r>
              <a:rPr lang="en-US" altLang="en-US" dirty="0" smtClean="0">
                <a:hlinkClick r:id="rId2"/>
              </a:rPr>
              <a:t>www.medicaidprovider.mt.gov</a:t>
            </a:r>
            <a:endParaRPr lang="en-US" altLang="en-US" dirty="0" smtClean="0"/>
          </a:p>
          <a:p>
            <a:pPr marL="68580" indent="0" eaLnBrk="1" fontAlgn="auto" hangingPunct="1">
              <a:lnSpc>
                <a:spcPct val="90000"/>
              </a:lnSpc>
              <a:spcAft>
                <a:spcPts val="0"/>
              </a:spcAft>
              <a:buFont typeface="Wingdings 3" pitchFamily="18" charset="2"/>
              <a:buNone/>
              <a:defRPr/>
            </a:pPr>
            <a:r>
              <a:rPr lang="en-US" altLang="en-US" dirty="0" smtClean="0"/>
              <a:t>    click on ‘resources by provider type’.</a:t>
            </a:r>
          </a:p>
          <a:p>
            <a:pPr indent="-274320" eaLnBrk="1" fontAlgn="auto" hangingPunct="1">
              <a:lnSpc>
                <a:spcPct val="90000"/>
              </a:lnSpc>
              <a:spcAft>
                <a:spcPts val="0"/>
              </a:spcAft>
              <a:defRPr/>
            </a:pPr>
            <a:r>
              <a:rPr lang="en-US" altLang="en-US" dirty="0" smtClean="0"/>
              <a:t>ACS Provider Relations:  </a:t>
            </a:r>
          </a:p>
          <a:p>
            <a:pPr marL="68580" indent="0" eaLnBrk="1" fontAlgn="auto" hangingPunct="1">
              <a:lnSpc>
                <a:spcPct val="90000"/>
              </a:lnSpc>
              <a:spcAft>
                <a:spcPts val="0"/>
              </a:spcAft>
              <a:buFont typeface="Wingdings 3" pitchFamily="18" charset="2"/>
              <a:buNone/>
              <a:defRPr/>
            </a:pPr>
            <a:r>
              <a:rPr lang="en-US" altLang="en-US" dirty="0" smtClean="0"/>
              <a:t>           1-800-624-3958</a:t>
            </a:r>
          </a:p>
          <a:p>
            <a:pPr indent="-274320" eaLnBrk="1" fontAlgn="auto" hangingPunct="1">
              <a:lnSpc>
                <a:spcPct val="90000"/>
              </a:lnSpc>
              <a:spcAft>
                <a:spcPts val="0"/>
              </a:spcAft>
              <a:buFont typeface="Wingdings 2" pitchFamily="18" charset="2"/>
              <a:buNone/>
              <a:defRPr/>
            </a:pPr>
            <a:endParaRPr lang="en-US" altLang="en-US" dirty="0" smtClean="0"/>
          </a:p>
          <a:p>
            <a:pPr indent="-274320" eaLnBrk="1" fontAlgn="auto" hangingPunct="1">
              <a:lnSpc>
                <a:spcPct val="90000"/>
              </a:lnSpc>
              <a:spcAft>
                <a:spcPts val="0"/>
              </a:spcAft>
              <a:buFont typeface="Wingdings" pitchFamily="2" charset="2"/>
              <a:buNone/>
              <a:defRPr/>
            </a:pPr>
            <a:endParaRPr lang="en-US" altLang="en-US" dirty="0" smtClean="0"/>
          </a:p>
        </p:txBody>
      </p:sp>
      <p:pic>
        <p:nvPicPr>
          <p:cNvPr id="46084" name="Picture 4" descr="MCj043475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8163" y="8382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5" descr="DSCN0288.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5588" y="3505200"/>
            <a:ext cx="366077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fontAlgn="auto" hangingPunct="1">
              <a:spcAft>
                <a:spcPts val="0"/>
              </a:spcAft>
              <a:defRPr/>
            </a:pPr>
            <a:r>
              <a:rPr lang="en-US" altLang="en-US" dirty="0" smtClean="0">
                <a:solidFill>
                  <a:schemeClr val="accent1">
                    <a:lumMod val="75000"/>
                  </a:schemeClr>
                </a:solidFill>
              </a:rPr>
              <a:t>Thank you for your time!</a:t>
            </a:r>
          </a:p>
        </p:txBody>
      </p:sp>
      <p:sp>
        <p:nvSpPr>
          <p:cNvPr id="47107" name="Rectangle 3"/>
          <p:cNvSpPr>
            <a:spLocks noGrp="1" noChangeArrowheads="1"/>
          </p:cNvSpPr>
          <p:nvPr>
            <p:ph idx="1"/>
          </p:nvPr>
        </p:nvSpPr>
        <p:spPr>
          <a:xfrm>
            <a:off x="685800" y="1600200"/>
            <a:ext cx="7772400" cy="3733800"/>
          </a:xfrm>
        </p:spPr>
        <p:txBody>
          <a:bodyPr/>
          <a:lstStyle/>
          <a:p>
            <a:pPr eaLnBrk="1" hangingPunct="1">
              <a:lnSpc>
                <a:spcPct val="80000"/>
              </a:lnSpc>
            </a:pPr>
            <a:r>
              <a:rPr lang="en-US" altLang="en-US" smtClean="0"/>
              <a:t>I am a resource as well, feel free to contact me with any further questions or unique issues to discuss,</a:t>
            </a:r>
          </a:p>
          <a:p>
            <a:pPr eaLnBrk="1" hangingPunct="1">
              <a:lnSpc>
                <a:spcPct val="80000"/>
              </a:lnSpc>
            </a:pPr>
            <a:r>
              <a:rPr lang="en-US" altLang="en-US" smtClean="0"/>
              <a:t>Jan Paulsen</a:t>
            </a:r>
          </a:p>
          <a:p>
            <a:pPr eaLnBrk="1" hangingPunct="1">
              <a:lnSpc>
                <a:spcPct val="80000"/>
              </a:lnSpc>
            </a:pPr>
            <a:r>
              <a:rPr lang="en-US" altLang="en-US" smtClean="0"/>
              <a:t>Medicaid Dental Program Officer</a:t>
            </a:r>
          </a:p>
          <a:p>
            <a:pPr eaLnBrk="1" hangingPunct="1">
              <a:lnSpc>
                <a:spcPct val="80000"/>
              </a:lnSpc>
            </a:pPr>
            <a:r>
              <a:rPr lang="en-US" altLang="en-US" smtClean="0"/>
              <a:t>PO Box 202951</a:t>
            </a:r>
          </a:p>
          <a:p>
            <a:pPr eaLnBrk="1" hangingPunct="1">
              <a:lnSpc>
                <a:spcPct val="80000"/>
              </a:lnSpc>
            </a:pPr>
            <a:r>
              <a:rPr lang="en-US" altLang="en-US" smtClean="0"/>
              <a:t>Helena MT  59620-2951</a:t>
            </a:r>
          </a:p>
          <a:p>
            <a:pPr eaLnBrk="1" hangingPunct="1">
              <a:lnSpc>
                <a:spcPct val="80000"/>
              </a:lnSpc>
            </a:pPr>
            <a:r>
              <a:rPr lang="en-US" altLang="en-US" smtClean="0">
                <a:hlinkClick r:id="rId2"/>
              </a:rPr>
              <a:t>jpaulsen@mt.gov</a:t>
            </a:r>
            <a:endParaRPr lang="en-US" altLang="en-US" smtClean="0"/>
          </a:p>
          <a:p>
            <a:pPr eaLnBrk="1" hangingPunct="1">
              <a:lnSpc>
                <a:spcPct val="80000"/>
              </a:lnSpc>
            </a:pPr>
            <a:r>
              <a:rPr lang="en-US" altLang="en-US" smtClean="0"/>
              <a:t>Phone:  406-444-3182</a:t>
            </a:r>
          </a:p>
          <a:p>
            <a:pPr eaLnBrk="1" hangingPunct="1">
              <a:lnSpc>
                <a:spcPct val="80000"/>
              </a:lnSpc>
            </a:pPr>
            <a:r>
              <a:rPr lang="en-US" altLang="en-US" smtClean="0"/>
              <a:t>FAX:  406-444-1861 </a:t>
            </a:r>
          </a:p>
          <a:p>
            <a:pPr eaLnBrk="1" hangingPunct="1">
              <a:lnSpc>
                <a:spcPct val="80000"/>
              </a:lnSpc>
              <a:buFont typeface="Wingdings" pitchFamily="2" charset="2"/>
              <a:buNone/>
            </a:pPr>
            <a:r>
              <a:rPr lang="en-US" altLang="en-US" smtClean="0"/>
              <a:t> </a:t>
            </a:r>
          </a:p>
          <a:p>
            <a:pPr eaLnBrk="1" hangingPunct="1">
              <a:lnSpc>
                <a:spcPct val="80000"/>
              </a:lnSpc>
              <a:buFont typeface="Wingdings" pitchFamily="2" charset="2"/>
              <a:buNone/>
            </a:pPr>
            <a:endParaRPr lang="en-US" altLang="en-US" smtClean="0"/>
          </a:p>
        </p:txBody>
      </p:sp>
      <p:pic>
        <p:nvPicPr>
          <p:cNvPr id="47108" name="Picture 4" descr="IMG95681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19663" y="2743200"/>
            <a:ext cx="3505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152400"/>
            <a:ext cx="7772400" cy="1036638"/>
          </a:xfrm>
        </p:spPr>
        <p:txBody>
          <a:bodyPr/>
          <a:lstStyle/>
          <a:p>
            <a:pPr eaLnBrk="1" fontAlgn="auto" hangingPunct="1">
              <a:spcAft>
                <a:spcPts val="0"/>
              </a:spcAft>
              <a:defRPr/>
            </a:pPr>
            <a:r>
              <a:rPr lang="en-US" altLang="en-US" i="1" u="sng" dirty="0" smtClean="0">
                <a:solidFill>
                  <a:schemeClr val="accent1">
                    <a:lumMod val="75000"/>
                  </a:schemeClr>
                </a:solidFill>
              </a:rPr>
              <a:t>Frequently Asked Questions</a:t>
            </a:r>
          </a:p>
        </p:txBody>
      </p:sp>
      <p:sp>
        <p:nvSpPr>
          <p:cNvPr id="6147" name="Rectangle 3"/>
          <p:cNvSpPr>
            <a:spLocks noGrp="1" noChangeArrowheads="1"/>
          </p:cNvSpPr>
          <p:nvPr>
            <p:ph idx="1"/>
          </p:nvPr>
        </p:nvSpPr>
        <p:spPr>
          <a:xfrm>
            <a:off x="381000" y="1066800"/>
            <a:ext cx="8229600" cy="4833938"/>
          </a:xfrm>
        </p:spPr>
        <p:txBody>
          <a:bodyPr rtlCol="0">
            <a:normAutofit/>
          </a:bodyPr>
          <a:lstStyle/>
          <a:p>
            <a:pPr marL="609600" indent="-609600" eaLnBrk="1" fontAlgn="auto" hangingPunct="1">
              <a:lnSpc>
                <a:spcPct val="90000"/>
              </a:lnSpc>
              <a:spcAft>
                <a:spcPts val="0"/>
              </a:spcAft>
              <a:buClr>
                <a:schemeClr val="tx1"/>
              </a:buClr>
              <a:buFontTx/>
              <a:buAutoNum type="arabicPeriod"/>
              <a:defRPr/>
            </a:pPr>
            <a:r>
              <a:rPr lang="en-US" sz="2500" b="1" dirty="0" smtClean="0"/>
              <a:t>Can I limit the numbers of Medicaid patients I see in my office?</a:t>
            </a:r>
            <a:r>
              <a:rPr lang="en-US" sz="2500" dirty="0" smtClean="0"/>
              <a:t>  </a:t>
            </a:r>
            <a:r>
              <a:rPr lang="en-US" sz="2100" i="1" dirty="0" smtClean="0"/>
              <a:t>Yes, simply make a business decision as to how many Medicaid members your office can handle.   Many offices do this. </a:t>
            </a:r>
          </a:p>
          <a:p>
            <a:pPr marL="609600" indent="-609600" eaLnBrk="1" fontAlgn="auto" hangingPunct="1">
              <a:lnSpc>
                <a:spcPct val="90000"/>
              </a:lnSpc>
              <a:spcAft>
                <a:spcPts val="0"/>
              </a:spcAft>
              <a:buClr>
                <a:schemeClr val="tx1"/>
              </a:buClr>
              <a:buFontTx/>
              <a:buAutoNum type="arabicPeriod"/>
              <a:defRPr/>
            </a:pPr>
            <a:r>
              <a:rPr lang="en-US" sz="2500" b="1" dirty="0" smtClean="0"/>
              <a:t>Can I accept or reject them on a case by case basis?</a:t>
            </a:r>
            <a:r>
              <a:rPr lang="en-US" sz="2500" dirty="0" smtClean="0"/>
              <a:t>  </a:t>
            </a:r>
            <a:r>
              <a:rPr lang="en-US" sz="2100" i="1" dirty="0" smtClean="0"/>
              <a:t>Yes, as long as you do not discriminate.  When you sign-up as a Medicaid provider you agree not to discriminate on the grounds of race, creed, religion, color, sex, national origin, marital status, age or disability. </a:t>
            </a:r>
          </a:p>
          <a:p>
            <a:pPr marL="609600" indent="-609600" eaLnBrk="1" fontAlgn="auto" hangingPunct="1">
              <a:lnSpc>
                <a:spcPct val="90000"/>
              </a:lnSpc>
              <a:spcAft>
                <a:spcPts val="0"/>
              </a:spcAft>
              <a:buClr>
                <a:schemeClr val="tx1"/>
              </a:buClr>
              <a:buFontTx/>
              <a:buAutoNum type="arabicPeriod"/>
              <a:defRPr/>
            </a:pPr>
            <a:r>
              <a:rPr lang="en-US" sz="2500" b="1" dirty="0" smtClean="0"/>
              <a:t>Will I be listed anywhere as a Medicaid provider?</a:t>
            </a:r>
            <a:r>
              <a:rPr lang="en-US" sz="2500" dirty="0" smtClean="0"/>
              <a:t>  Yes</a:t>
            </a:r>
            <a:r>
              <a:rPr lang="en-US" sz="2100" i="1" dirty="0" smtClean="0"/>
              <a:t>, the department does maintain a list of participating providers on the Web Portal, Montana Access to Health.   An updated list of dental providers who are currently accepting Medicaid patients is also on the Departments web site, </a:t>
            </a:r>
            <a:r>
              <a:rPr lang="en-US" sz="2100" i="1" dirty="0" smtClean="0">
                <a:hlinkClick r:id="rId2"/>
              </a:rPr>
              <a:t>www.medicaidprovider.mt.gov</a:t>
            </a:r>
            <a:r>
              <a:rPr lang="en-US" sz="2100" i="1" dirty="0" smtClean="0"/>
              <a:t>and updated quarterly.</a:t>
            </a:r>
          </a:p>
          <a:p>
            <a:pPr marL="609600" indent="-609600" eaLnBrk="1" fontAlgn="auto" hangingPunct="1">
              <a:lnSpc>
                <a:spcPct val="90000"/>
              </a:lnSpc>
              <a:spcAft>
                <a:spcPts val="0"/>
              </a:spcAft>
              <a:buClr>
                <a:schemeClr val="accent3"/>
              </a:buClr>
              <a:buFont typeface="Wingdings 2"/>
              <a:buChar char=""/>
              <a:defRPr/>
            </a:pPr>
            <a:endParaRPr lang="en-US" sz="2100" i="1" dirty="0" smtClean="0"/>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1000" y="228600"/>
            <a:ext cx="8229600" cy="1371600"/>
          </a:xfrm>
        </p:spPr>
        <p:txBody>
          <a:bodyPr>
            <a:normAutofit fontScale="90000"/>
          </a:bodyPr>
          <a:lstStyle/>
          <a:p>
            <a:pPr eaLnBrk="1" fontAlgn="auto" hangingPunct="1">
              <a:spcAft>
                <a:spcPts val="0"/>
              </a:spcAft>
              <a:defRPr/>
            </a:pPr>
            <a:r>
              <a:rPr lang="en-US" altLang="en-US" sz="4000" dirty="0" smtClean="0">
                <a:solidFill>
                  <a:schemeClr val="accent1">
                    <a:lumMod val="75000"/>
                  </a:schemeClr>
                </a:solidFill>
              </a:rPr>
              <a:t>                   </a:t>
            </a:r>
            <a:r>
              <a:rPr lang="en-US" altLang="en-US" sz="4000" u="sng" dirty="0" smtClean="0">
                <a:solidFill>
                  <a:schemeClr val="accent1">
                    <a:lumMod val="75000"/>
                  </a:schemeClr>
                </a:solidFill>
              </a:rPr>
              <a:t>TOP 3 Frustrations</a:t>
            </a:r>
            <a:br>
              <a:rPr lang="en-US" altLang="en-US" sz="4000" u="sng" dirty="0" smtClean="0">
                <a:solidFill>
                  <a:schemeClr val="accent1">
                    <a:lumMod val="75000"/>
                  </a:schemeClr>
                </a:solidFill>
              </a:rPr>
            </a:br>
            <a:r>
              <a:rPr lang="en-US" altLang="en-US" sz="3500" dirty="0" smtClean="0"/>
              <a:t/>
            </a:r>
            <a:br>
              <a:rPr lang="en-US" altLang="en-US" sz="3500" dirty="0" smtClean="0"/>
            </a:br>
            <a:r>
              <a:rPr lang="en-US" altLang="en-US" sz="3500" dirty="0" smtClean="0">
                <a:solidFill>
                  <a:schemeClr val="accent1">
                    <a:lumMod val="75000"/>
                  </a:schemeClr>
                </a:solidFill>
              </a:rPr>
              <a:t>1.  No Show/Broken appointments</a:t>
            </a:r>
          </a:p>
        </p:txBody>
      </p:sp>
      <p:sp>
        <p:nvSpPr>
          <p:cNvPr id="7171" name="Rectangle 3"/>
          <p:cNvSpPr>
            <a:spLocks noGrp="1" noChangeArrowheads="1"/>
          </p:cNvSpPr>
          <p:nvPr>
            <p:ph idx="1"/>
          </p:nvPr>
        </p:nvSpPr>
        <p:spPr>
          <a:xfrm>
            <a:off x="0" y="1905000"/>
            <a:ext cx="8229600" cy="3429000"/>
          </a:xfrm>
        </p:spPr>
        <p:txBody>
          <a:bodyPr rtlCol="0">
            <a:noAutofit/>
          </a:bodyPr>
          <a:lstStyle/>
          <a:p>
            <a:pPr indent="-274320" eaLnBrk="1" fontAlgn="auto" hangingPunct="1">
              <a:spcAft>
                <a:spcPts val="0"/>
              </a:spcAft>
              <a:defRPr/>
            </a:pPr>
            <a:r>
              <a:rPr lang="en-US" altLang="en-US" dirty="0" smtClean="0"/>
              <a:t>Each office is encouraged to have a general office procedure for reminders.</a:t>
            </a:r>
          </a:p>
          <a:p>
            <a:pPr indent="-274320" eaLnBrk="1" fontAlgn="auto" hangingPunct="1">
              <a:spcAft>
                <a:spcPts val="0"/>
              </a:spcAft>
              <a:defRPr/>
            </a:pPr>
            <a:r>
              <a:rPr lang="en-US" altLang="en-US" dirty="0" smtClean="0"/>
              <a:t>All patients need to be treated the same in terms of reminders and no shows. </a:t>
            </a:r>
            <a:r>
              <a:rPr lang="en-US" altLang="en-US" b="1" i="1" u="sng" dirty="0" smtClean="0"/>
              <a:t>Cannot bill patient</a:t>
            </a:r>
            <a:r>
              <a:rPr lang="en-US" altLang="en-US" dirty="0" smtClean="0"/>
              <a:t>.</a:t>
            </a:r>
          </a:p>
          <a:p>
            <a:pPr indent="-274320" eaLnBrk="1" fontAlgn="auto" hangingPunct="1">
              <a:spcAft>
                <a:spcPts val="0"/>
              </a:spcAft>
              <a:defRPr/>
            </a:pPr>
            <a:r>
              <a:rPr lang="en-US" altLang="en-US" dirty="0" smtClean="0"/>
              <a:t>There are a variety of ‘best practices’,  find what works for your office.  </a:t>
            </a:r>
          </a:p>
          <a:p>
            <a:pPr indent="-274320" eaLnBrk="1" fontAlgn="auto" hangingPunct="1">
              <a:spcAft>
                <a:spcPts val="0"/>
              </a:spcAft>
              <a:defRPr/>
            </a:pPr>
            <a:r>
              <a:rPr lang="en-US" altLang="en-US" dirty="0" smtClean="0"/>
              <a:t>Consistency is important.</a:t>
            </a:r>
          </a:p>
          <a:p>
            <a:pPr indent="-274320" eaLnBrk="1" fontAlgn="auto" hangingPunct="1">
              <a:spcAft>
                <a:spcPts val="0"/>
              </a:spcAft>
              <a:defRPr/>
            </a:pPr>
            <a:r>
              <a:rPr lang="en-US" altLang="en-US" dirty="0" smtClean="0"/>
              <a:t>No show, no procedure performed,</a:t>
            </a:r>
          </a:p>
          <a:p>
            <a:pPr marL="68580" indent="0" eaLnBrk="1" fontAlgn="auto" hangingPunct="1">
              <a:spcAft>
                <a:spcPts val="0"/>
              </a:spcAft>
              <a:buFont typeface="Wingdings 3" pitchFamily="18" charset="2"/>
              <a:buNone/>
              <a:defRPr/>
            </a:pPr>
            <a:r>
              <a:rPr lang="en-US" altLang="en-US" dirty="0"/>
              <a:t> </a:t>
            </a:r>
            <a:r>
              <a:rPr lang="en-US" altLang="en-US" dirty="0" smtClean="0"/>
              <a:t>   nothing to claim. </a:t>
            </a:r>
            <a:r>
              <a:rPr lang="en-US" altLang="en-US" b="1" i="1" u="sng" dirty="0" smtClean="0"/>
              <a:t>Cannot bill patient</a:t>
            </a:r>
            <a:r>
              <a:rPr lang="en-US" altLang="en-US" dirty="0" smtClean="0"/>
              <a:t>.</a:t>
            </a:r>
          </a:p>
        </p:txBody>
      </p:sp>
      <p:pic>
        <p:nvPicPr>
          <p:cNvPr id="174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494088"/>
            <a:ext cx="1800225"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09600" y="609600"/>
            <a:ext cx="7543800" cy="647700"/>
          </a:xfrm>
        </p:spPr>
        <p:txBody>
          <a:bodyPr/>
          <a:lstStyle/>
          <a:p>
            <a:pPr eaLnBrk="1" fontAlgn="auto" hangingPunct="1">
              <a:spcAft>
                <a:spcPts val="0"/>
              </a:spcAft>
              <a:defRPr/>
            </a:pPr>
            <a:r>
              <a:rPr lang="en-US" altLang="en-US" sz="3500" dirty="0" smtClean="0">
                <a:solidFill>
                  <a:schemeClr val="accent1">
                    <a:lumMod val="75000"/>
                  </a:schemeClr>
                </a:solidFill>
              </a:rPr>
              <a:t>2.  </a:t>
            </a:r>
            <a:r>
              <a:rPr lang="en-US" altLang="en-US" sz="3200" dirty="0" smtClean="0">
                <a:solidFill>
                  <a:schemeClr val="accent1">
                    <a:lumMod val="75000"/>
                  </a:schemeClr>
                </a:solidFill>
              </a:rPr>
              <a:t>Minimize Administrative Hassles</a:t>
            </a:r>
          </a:p>
        </p:txBody>
      </p:sp>
      <p:sp>
        <p:nvSpPr>
          <p:cNvPr id="8195" name="Rectangle 3"/>
          <p:cNvSpPr>
            <a:spLocks noGrp="1" noChangeArrowheads="1"/>
          </p:cNvSpPr>
          <p:nvPr>
            <p:ph idx="1"/>
          </p:nvPr>
        </p:nvSpPr>
        <p:spPr>
          <a:xfrm>
            <a:off x="381000" y="1295400"/>
            <a:ext cx="8229600" cy="4411663"/>
          </a:xfrm>
        </p:spPr>
        <p:txBody>
          <a:bodyPr rtlCol="0">
            <a:normAutofit/>
          </a:bodyPr>
          <a:lstStyle/>
          <a:p>
            <a:pPr indent="-342900" eaLnBrk="1" fontAlgn="auto" hangingPunct="1">
              <a:spcAft>
                <a:spcPts val="0"/>
              </a:spcAft>
              <a:buClr>
                <a:schemeClr val="accent3"/>
              </a:buClr>
              <a:defRPr/>
            </a:pPr>
            <a:r>
              <a:rPr lang="en-US" sz="2400" dirty="0" smtClean="0"/>
              <a:t>Use the ADA form dated 2012.</a:t>
            </a:r>
            <a:endParaRPr lang="en-US" sz="2400" u="sng" dirty="0" smtClean="0"/>
          </a:p>
          <a:p>
            <a:pPr indent="-342900" eaLnBrk="1" fontAlgn="auto" hangingPunct="1">
              <a:spcAft>
                <a:spcPts val="0"/>
              </a:spcAft>
              <a:buClr>
                <a:schemeClr val="accent3"/>
              </a:buClr>
              <a:defRPr/>
            </a:pPr>
            <a:r>
              <a:rPr lang="en-US" sz="2400" dirty="0" smtClean="0"/>
              <a:t>Attach special forms, such as Essential for Employment, Emergency Dental form or EOB for other insurance.  Staple any form on top of the claim.</a:t>
            </a:r>
          </a:p>
          <a:p>
            <a:pPr indent="-342900" eaLnBrk="1" fontAlgn="auto" hangingPunct="1">
              <a:spcAft>
                <a:spcPts val="0"/>
              </a:spcAft>
              <a:buClr>
                <a:schemeClr val="accent3"/>
              </a:buClr>
              <a:defRPr/>
            </a:pPr>
            <a:r>
              <a:rPr lang="en-US" sz="2400" dirty="0" smtClean="0"/>
              <a:t>Document disability or the reason for </a:t>
            </a:r>
          </a:p>
          <a:p>
            <a:pPr marL="0" indent="0" eaLnBrk="1" fontAlgn="auto" hangingPunct="1">
              <a:spcAft>
                <a:spcPts val="0"/>
              </a:spcAft>
              <a:buClr>
                <a:schemeClr val="accent3"/>
              </a:buClr>
              <a:buFont typeface="Wingdings 3" pitchFamily="18" charset="2"/>
              <a:buNone/>
              <a:defRPr/>
            </a:pPr>
            <a:r>
              <a:rPr lang="en-US" sz="2400" dirty="0"/>
              <a:t> </a:t>
            </a:r>
            <a:r>
              <a:rPr lang="en-US" sz="2400" dirty="0" smtClean="0"/>
              <a:t>    exceeding limits in box 35.  </a:t>
            </a:r>
          </a:p>
          <a:p>
            <a:pPr indent="-342900" eaLnBrk="1" fontAlgn="auto" hangingPunct="1">
              <a:spcAft>
                <a:spcPts val="0"/>
              </a:spcAft>
              <a:buClr>
                <a:schemeClr val="accent3"/>
              </a:buClr>
              <a:defRPr/>
            </a:pPr>
            <a:r>
              <a:rPr lang="en-US" sz="2400" dirty="0" smtClean="0"/>
              <a:t>Include PA# in box #2, do not attach the </a:t>
            </a:r>
          </a:p>
          <a:p>
            <a:pPr marL="0" indent="0" eaLnBrk="1" fontAlgn="auto" hangingPunct="1">
              <a:spcAft>
                <a:spcPts val="0"/>
              </a:spcAft>
              <a:buClr>
                <a:schemeClr val="accent3"/>
              </a:buClr>
              <a:buFont typeface="Wingdings 3" pitchFamily="18" charset="2"/>
              <a:buNone/>
              <a:defRPr/>
            </a:pPr>
            <a:r>
              <a:rPr lang="en-US" sz="2400" dirty="0"/>
              <a:t> </a:t>
            </a:r>
            <a:r>
              <a:rPr lang="en-US" sz="2400" dirty="0" smtClean="0"/>
              <a:t>    approval notice.</a:t>
            </a:r>
          </a:p>
          <a:p>
            <a:pPr indent="-342900" eaLnBrk="1" fontAlgn="auto" hangingPunct="1">
              <a:spcAft>
                <a:spcPts val="0"/>
              </a:spcAft>
              <a:buClr>
                <a:schemeClr val="accent3"/>
              </a:buClr>
              <a:defRPr/>
            </a:pPr>
            <a:r>
              <a:rPr lang="en-US" sz="2400" dirty="0" smtClean="0"/>
              <a:t>Consider filing electronically.</a:t>
            </a:r>
          </a:p>
          <a:p>
            <a:pPr indent="-342900" eaLnBrk="1" fontAlgn="auto" hangingPunct="1">
              <a:spcAft>
                <a:spcPts val="0"/>
              </a:spcAft>
              <a:buClr>
                <a:schemeClr val="accent3"/>
              </a:buClr>
              <a:defRPr/>
            </a:pPr>
            <a:r>
              <a:rPr lang="en-US" sz="2400" dirty="0" smtClean="0"/>
              <a:t>Follow-up e!SOR sooner than later.</a:t>
            </a:r>
          </a:p>
          <a:p>
            <a:pPr indent="-342900" eaLnBrk="1" fontAlgn="auto" hangingPunct="1">
              <a:spcAft>
                <a:spcPts val="0"/>
              </a:spcAft>
              <a:buClr>
                <a:schemeClr val="accent3"/>
              </a:buClr>
              <a:defRPr/>
            </a:pPr>
            <a:endParaRPr lang="en-US" dirty="0" smtClean="0"/>
          </a:p>
        </p:txBody>
      </p:sp>
      <p:pic>
        <p:nvPicPr>
          <p:cNvPr id="18436" name="Picture 5" descr="MPj0422458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819400"/>
            <a:ext cx="2338388"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fontAlgn="auto" hangingPunct="1">
              <a:spcAft>
                <a:spcPts val="0"/>
              </a:spcAft>
              <a:defRPr/>
            </a:pPr>
            <a:r>
              <a:rPr lang="en-US" altLang="en-US" dirty="0" smtClean="0">
                <a:solidFill>
                  <a:schemeClr val="accent1">
                    <a:lumMod val="75000"/>
                  </a:schemeClr>
                </a:solidFill>
              </a:rPr>
              <a:t>3.  Reimbursement too low?</a:t>
            </a:r>
            <a:r>
              <a:rPr lang="en-US" altLang="en-US" dirty="0" smtClean="0"/>
              <a:t>	</a:t>
            </a:r>
          </a:p>
        </p:txBody>
      </p:sp>
      <p:sp>
        <p:nvSpPr>
          <p:cNvPr id="19459" name="Rectangle 3"/>
          <p:cNvSpPr>
            <a:spLocks noGrp="1" noChangeArrowheads="1"/>
          </p:cNvSpPr>
          <p:nvPr>
            <p:ph idx="1"/>
          </p:nvPr>
        </p:nvSpPr>
        <p:spPr>
          <a:xfrm>
            <a:off x="685800" y="1600200"/>
            <a:ext cx="7772400" cy="3733800"/>
          </a:xfrm>
        </p:spPr>
        <p:txBody>
          <a:bodyPr/>
          <a:lstStyle/>
          <a:p>
            <a:pPr eaLnBrk="1" hangingPunct="1"/>
            <a:endParaRPr lang="en-US" altLang="en-US" smtClean="0"/>
          </a:p>
          <a:p>
            <a:pPr eaLnBrk="1" hangingPunct="1"/>
            <a:r>
              <a:rPr lang="en-US" altLang="en-US" sz="2400" smtClean="0"/>
              <a:t>File claims with your Usual and Customary fee.</a:t>
            </a:r>
          </a:p>
          <a:p>
            <a:pPr eaLnBrk="1" hangingPunct="1"/>
            <a:r>
              <a:rPr lang="en-US" altLang="en-US" sz="2400" smtClean="0"/>
              <a:t>Get paid for what you do, verify eligibility, check fee schedule, be aware of allowable procedures, limits, etc.</a:t>
            </a:r>
          </a:p>
          <a:p>
            <a:pPr eaLnBrk="1" hangingPunct="1"/>
            <a:r>
              <a:rPr lang="en-US" altLang="en-US" sz="2400" smtClean="0"/>
              <a:t>If prior authorization is required make sure you go through the process and put the # in box 2.</a:t>
            </a:r>
          </a:p>
        </p:txBody>
      </p:sp>
      <p:pic>
        <p:nvPicPr>
          <p:cNvPr id="19460" name="Picture 4" descr="MPj0400508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191000"/>
            <a:ext cx="44354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fontAlgn="auto" hangingPunct="1">
              <a:spcAft>
                <a:spcPts val="0"/>
              </a:spcAft>
              <a:defRPr/>
            </a:pPr>
            <a:r>
              <a:rPr lang="en-US" altLang="en-US" dirty="0" smtClean="0">
                <a:solidFill>
                  <a:schemeClr val="accent1">
                    <a:lumMod val="75000"/>
                  </a:schemeClr>
                </a:solidFill>
              </a:rPr>
              <a:t>Other barriers identified</a:t>
            </a:r>
          </a:p>
        </p:txBody>
      </p:sp>
      <p:sp>
        <p:nvSpPr>
          <p:cNvPr id="20483" name="Content Placeholder 2"/>
          <p:cNvSpPr>
            <a:spLocks noGrp="1"/>
          </p:cNvSpPr>
          <p:nvPr>
            <p:ph idx="1"/>
          </p:nvPr>
        </p:nvSpPr>
        <p:spPr>
          <a:xfrm>
            <a:off x="457200" y="1828800"/>
            <a:ext cx="8229600" cy="4389438"/>
          </a:xfrm>
        </p:spPr>
        <p:txBody>
          <a:bodyPr/>
          <a:lstStyle/>
          <a:p>
            <a:pPr eaLnBrk="1" hangingPunct="1"/>
            <a:r>
              <a:rPr lang="en-US" altLang="en-US" smtClean="0"/>
              <a:t>Limited availability of dental providers;</a:t>
            </a:r>
          </a:p>
          <a:p>
            <a:pPr eaLnBrk="1" hangingPunct="1"/>
            <a:r>
              <a:rPr lang="en-US" altLang="en-US" smtClean="0"/>
              <a:t>Lack of clear information for beneficiaries explaining their dental benefits;</a:t>
            </a:r>
          </a:p>
          <a:p>
            <a:pPr eaLnBrk="1" hangingPunct="1"/>
            <a:r>
              <a:rPr lang="en-US" altLang="en-US" smtClean="0"/>
              <a:t>Transportation (1-800-292-7114);</a:t>
            </a:r>
          </a:p>
          <a:p>
            <a:pPr eaLnBrk="1" hangingPunct="1"/>
            <a:r>
              <a:rPr lang="en-US" altLang="en-US" smtClean="0"/>
              <a:t>Cultural and language competency;</a:t>
            </a:r>
          </a:p>
          <a:p>
            <a:pPr eaLnBrk="1" hangingPunct="1"/>
            <a:r>
              <a:rPr lang="en-US" altLang="en-US" smtClean="0"/>
              <a:t>Need for consumer education about the benefits of dental care.</a:t>
            </a:r>
          </a:p>
          <a:p>
            <a:pPr eaLnBrk="1" hangingPunct="1">
              <a:buFont typeface="Wingdings 2" pitchFamily="18" charset="2"/>
              <a:buNone/>
            </a:pPr>
            <a:endParaRPr lang="en-US" altLang="en-US" smtClean="0"/>
          </a:p>
        </p:txBody>
      </p:sp>
      <p:pic>
        <p:nvPicPr>
          <p:cNvPr id="2048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114800"/>
            <a:ext cx="3276600"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4116388"/>
            <a:ext cx="2762250"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6338" y="4116388"/>
            <a:ext cx="2762250"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762000"/>
            <a:ext cx="8229600" cy="704850"/>
          </a:xfrm>
        </p:spPr>
        <p:txBody>
          <a:bodyPr/>
          <a:lstStyle/>
          <a:p>
            <a:pPr eaLnBrk="1" fontAlgn="auto" hangingPunct="1">
              <a:spcAft>
                <a:spcPts val="0"/>
              </a:spcAft>
              <a:defRPr/>
            </a:pPr>
            <a:r>
              <a:rPr lang="en-US" dirty="0" smtClean="0">
                <a:solidFill>
                  <a:schemeClr val="accent1">
                    <a:lumMod val="75000"/>
                  </a:schemeClr>
                </a:solidFill>
              </a:rPr>
              <a:t>Verifying Client Eligibility</a:t>
            </a:r>
          </a:p>
        </p:txBody>
      </p:sp>
      <p:sp>
        <p:nvSpPr>
          <p:cNvPr id="11267" name="Rectangle 3"/>
          <p:cNvSpPr>
            <a:spLocks noGrp="1" noChangeArrowheads="1"/>
          </p:cNvSpPr>
          <p:nvPr>
            <p:ph idx="1"/>
          </p:nvPr>
        </p:nvSpPr>
        <p:spPr>
          <a:xfrm>
            <a:off x="457200" y="1447800"/>
            <a:ext cx="8229600" cy="4953000"/>
          </a:xfrm>
        </p:spPr>
        <p:txBody>
          <a:bodyPr rtlCol="0">
            <a:normAutofit/>
          </a:bodyPr>
          <a:lstStyle/>
          <a:p>
            <a:pPr marL="274320" indent="-274320" eaLnBrk="1" fontAlgn="auto" hangingPunct="1">
              <a:spcAft>
                <a:spcPts val="0"/>
              </a:spcAft>
              <a:buClr>
                <a:schemeClr val="accent3"/>
              </a:buClr>
              <a:buFont typeface="Wingdings 2"/>
              <a:buChar char=""/>
              <a:defRPr/>
            </a:pPr>
            <a:r>
              <a:rPr lang="en-US" sz="3600" dirty="0" smtClean="0"/>
              <a:t>Fax Back:  800-714-0075</a:t>
            </a:r>
          </a:p>
          <a:p>
            <a:pPr marL="274320" indent="-274320" eaLnBrk="1" fontAlgn="auto" hangingPunct="1">
              <a:spcAft>
                <a:spcPts val="0"/>
              </a:spcAft>
              <a:buClr>
                <a:schemeClr val="accent3"/>
              </a:buClr>
              <a:buFont typeface="Wingdings 2"/>
              <a:buChar char=""/>
              <a:defRPr/>
            </a:pPr>
            <a:r>
              <a:rPr lang="en-US" sz="3600" dirty="0" smtClean="0"/>
              <a:t>Automated  Voice </a:t>
            </a:r>
          </a:p>
          <a:p>
            <a:pPr marL="0" indent="0" eaLnBrk="1" fontAlgn="auto" hangingPunct="1">
              <a:spcAft>
                <a:spcPts val="0"/>
              </a:spcAft>
              <a:buClr>
                <a:schemeClr val="accent3"/>
              </a:buClr>
              <a:buFont typeface="Wingdings 3" pitchFamily="18" charset="2"/>
              <a:buNone/>
              <a:defRPr/>
            </a:pPr>
            <a:r>
              <a:rPr lang="en-US" sz="3600" dirty="0"/>
              <a:t> </a:t>
            </a:r>
            <a:r>
              <a:rPr lang="en-US" sz="3600" dirty="0" smtClean="0"/>
              <a:t> Response (AVR): </a:t>
            </a:r>
          </a:p>
          <a:p>
            <a:pPr marL="274320" indent="-274320" eaLnBrk="1" fontAlgn="auto" hangingPunct="1">
              <a:spcAft>
                <a:spcPts val="0"/>
              </a:spcAft>
              <a:buClr>
                <a:schemeClr val="accent3"/>
              </a:buClr>
              <a:buFont typeface="Wingdings" pitchFamily="2" charset="2"/>
              <a:buNone/>
              <a:defRPr/>
            </a:pPr>
            <a:r>
              <a:rPr lang="en-US" sz="3600" dirty="0" smtClean="0"/>
              <a:t>	800-714-0060</a:t>
            </a:r>
          </a:p>
          <a:p>
            <a:pPr marL="274320" indent="-274320" eaLnBrk="1" fontAlgn="auto" hangingPunct="1">
              <a:spcAft>
                <a:spcPts val="0"/>
              </a:spcAft>
              <a:buClr>
                <a:schemeClr val="accent3"/>
              </a:buClr>
              <a:buFont typeface="Wingdings 2"/>
              <a:buChar char=""/>
              <a:defRPr/>
            </a:pPr>
            <a:r>
              <a:rPr lang="en-US" sz="3600" dirty="0" smtClean="0"/>
              <a:t>Web Portal: </a:t>
            </a:r>
            <a:r>
              <a:rPr lang="en-US" sz="3600" dirty="0" smtClean="0">
                <a:hlinkClick r:id="rId2"/>
              </a:rPr>
              <a:t>https://mtaccesstohealth.acs-shc.com/mt/secure/home.do</a:t>
            </a:r>
            <a:endParaRPr lang="en-US" sz="3600" dirty="0" smtClean="0"/>
          </a:p>
          <a:p>
            <a:pPr marL="274320" indent="-274320" eaLnBrk="1" fontAlgn="auto" hangingPunct="1">
              <a:spcAft>
                <a:spcPts val="0"/>
              </a:spcAft>
              <a:buClr>
                <a:schemeClr val="accent3"/>
              </a:buClr>
              <a:buFont typeface="Wingdings 2"/>
              <a:buChar char=""/>
              <a:defRPr/>
            </a:pPr>
            <a:r>
              <a:rPr lang="en-US" sz="3600" dirty="0" smtClean="0">
                <a:solidFill>
                  <a:schemeClr val="bg1"/>
                </a:solidFill>
              </a:rPr>
              <a:t>Xerox Provider Relations:  </a:t>
            </a:r>
            <a:r>
              <a:rPr lang="en-US" sz="3200" dirty="0" smtClean="0">
                <a:solidFill>
                  <a:schemeClr val="bg1"/>
                </a:solidFill>
              </a:rPr>
              <a:t>800-624-3958</a:t>
            </a:r>
          </a:p>
        </p:txBody>
      </p:sp>
      <p:pic>
        <p:nvPicPr>
          <p:cNvPr id="21508" name="Picture 4" descr="556311_4572612723989_1844167331_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29263" y="1600200"/>
            <a:ext cx="3614737"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TC101859862[[fn=Urban Pop]]</Template>
  <TotalTime>7036</TotalTime>
  <Words>1741</Words>
  <Application>Microsoft Office PowerPoint</Application>
  <PresentationFormat>On-screen Show (4:3)</PresentationFormat>
  <Paragraphs>269</Paragraphs>
  <Slides>34</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Gill Sans MT</vt:lpstr>
      <vt:lpstr>Wingdings 3</vt:lpstr>
      <vt:lpstr>Calibri</vt:lpstr>
      <vt:lpstr>Times New Roman</vt:lpstr>
      <vt:lpstr>Wingdings 2</vt:lpstr>
      <vt:lpstr>Wingdings</vt:lpstr>
      <vt:lpstr>Verdana</vt:lpstr>
      <vt:lpstr>Papyrus</vt:lpstr>
      <vt:lpstr>Urban Pop</vt:lpstr>
      <vt:lpstr>   Healthy Montana Kids Plus and Medicaid Dental Program Tips, Tricks and Updates April 2015</vt:lpstr>
      <vt:lpstr>Provider Rate change</vt:lpstr>
      <vt:lpstr>MT Medicaid supports a new practice standard:  AbCd</vt:lpstr>
      <vt:lpstr>Frequently Asked Questions</vt:lpstr>
      <vt:lpstr>                   TOP 3 Frustrations  1.  No Show/Broken appointments</vt:lpstr>
      <vt:lpstr>2.  Minimize Administrative Hassles</vt:lpstr>
      <vt:lpstr>3.  Reimbursement too low? </vt:lpstr>
      <vt:lpstr>Other barriers identified</vt:lpstr>
      <vt:lpstr>Verifying Client Eligibility</vt:lpstr>
      <vt:lpstr>Web sites:</vt:lpstr>
      <vt:lpstr>Montana Dental Rate Setting Process</vt:lpstr>
      <vt:lpstr>The six criteria used to rate a procedures value</vt:lpstr>
      <vt:lpstr>Dept. Calculation of Rate</vt:lpstr>
      <vt:lpstr>Who is eligible for Dental Services</vt:lpstr>
      <vt:lpstr>What needs Special Processing</vt:lpstr>
      <vt:lpstr>PowerPoint Presentation</vt:lpstr>
      <vt:lpstr>PowerPoint Presentation</vt:lpstr>
      <vt:lpstr>PowerPoint Presentation</vt:lpstr>
      <vt:lpstr>Crowns for Adults</vt:lpstr>
      <vt:lpstr>Early and Periodic Screening, Diagnosis and Treatment - EPSDT</vt:lpstr>
      <vt:lpstr>Medical Necessity definition</vt:lpstr>
      <vt:lpstr>Medical Necessity: Medicaid does not cover cosmetic dental services.</vt:lpstr>
      <vt:lpstr>BE IN THE KNOW!</vt:lpstr>
      <vt:lpstr>REVIEW OF What WAs New IN 2014</vt:lpstr>
      <vt:lpstr>New in 2015</vt:lpstr>
      <vt:lpstr>Private Pay Agreement</vt:lpstr>
      <vt:lpstr>Revised ADA Claim Form 2012</vt:lpstr>
      <vt:lpstr>Record Keeping</vt:lpstr>
      <vt:lpstr>NEW Claim System coming </vt:lpstr>
      <vt:lpstr>CHIPRA LEGISLATION</vt:lpstr>
      <vt:lpstr>Montana Statistics SFY14</vt:lpstr>
      <vt:lpstr>How we Communicate with your office</vt:lpstr>
      <vt:lpstr>AGAIN-Proceed with caution Refer to the Provider Manual</vt:lpstr>
      <vt:lpstr>Thank you for your time!</vt:lpstr>
    </vt:vector>
  </TitlesOfParts>
  <Company>State of Montana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House Bill 2 Improved Dental Access</dc:title>
  <dc:creator>Jan Paulsen</dc:creator>
  <cp:lastModifiedBy>cs0051</cp:lastModifiedBy>
  <cp:revision>351</cp:revision>
  <cp:lastPrinted>2015-04-29T14:48:16Z</cp:lastPrinted>
  <dcterms:created xsi:type="dcterms:W3CDTF">2007-10-05T22:31:55Z</dcterms:created>
  <dcterms:modified xsi:type="dcterms:W3CDTF">2015-04-30T14:37:57Z</dcterms:modified>
</cp:coreProperties>
</file>